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embedTrueTypeFonts="1" saveSubsetFonts="1">
  <p:sldMasterIdLst>
    <p:sldMasterId id="2147483648" r:id="rId1"/>
  </p:sldMasterIdLst>
  <p:notesMasterIdLst>
    <p:notesMasterId r:id="rId82"/>
  </p:notesMasterIdLst>
  <p:handoutMasterIdLst>
    <p:handoutMasterId r:id="rId83"/>
  </p:handoutMasterIdLst>
  <p:sldIdLst>
    <p:sldId id="256" r:id="rId2"/>
    <p:sldId id="347" r:id="rId3"/>
    <p:sldId id="349" r:id="rId4"/>
    <p:sldId id="339" r:id="rId5"/>
    <p:sldId id="400" r:id="rId6"/>
    <p:sldId id="354" r:id="rId7"/>
    <p:sldId id="362" r:id="rId8"/>
    <p:sldId id="353" r:id="rId9"/>
    <p:sldId id="340" r:id="rId10"/>
    <p:sldId id="350" r:id="rId11"/>
    <p:sldId id="356" r:id="rId12"/>
    <p:sldId id="397" r:id="rId13"/>
    <p:sldId id="367" r:id="rId14"/>
    <p:sldId id="375" r:id="rId15"/>
    <p:sldId id="376" r:id="rId16"/>
    <p:sldId id="373" r:id="rId17"/>
    <p:sldId id="370" r:id="rId18"/>
    <p:sldId id="388" r:id="rId19"/>
    <p:sldId id="374" r:id="rId20"/>
    <p:sldId id="387" r:id="rId21"/>
    <p:sldId id="389" r:id="rId22"/>
    <p:sldId id="390" r:id="rId23"/>
    <p:sldId id="391" r:id="rId24"/>
    <p:sldId id="392" r:id="rId25"/>
    <p:sldId id="399" r:id="rId26"/>
    <p:sldId id="372" r:id="rId27"/>
    <p:sldId id="393" r:id="rId28"/>
    <p:sldId id="394" r:id="rId29"/>
    <p:sldId id="395" r:id="rId30"/>
    <p:sldId id="396" r:id="rId31"/>
    <p:sldId id="351" r:id="rId32"/>
    <p:sldId id="377" r:id="rId33"/>
    <p:sldId id="381" r:id="rId34"/>
    <p:sldId id="378" r:id="rId35"/>
    <p:sldId id="379" r:id="rId36"/>
    <p:sldId id="380" r:id="rId37"/>
    <p:sldId id="361" r:id="rId38"/>
    <p:sldId id="384" r:id="rId39"/>
    <p:sldId id="385" r:id="rId40"/>
    <p:sldId id="386" r:id="rId41"/>
    <p:sldId id="382" r:id="rId42"/>
    <p:sldId id="401" r:id="rId43"/>
    <p:sldId id="402" r:id="rId44"/>
    <p:sldId id="403" r:id="rId45"/>
    <p:sldId id="404" r:id="rId46"/>
    <p:sldId id="440" r:id="rId47"/>
    <p:sldId id="406" r:id="rId48"/>
    <p:sldId id="407" r:id="rId49"/>
    <p:sldId id="408" r:id="rId50"/>
    <p:sldId id="409" r:id="rId51"/>
    <p:sldId id="410" r:id="rId52"/>
    <p:sldId id="411" r:id="rId53"/>
    <p:sldId id="412" r:id="rId54"/>
    <p:sldId id="413" r:id="rId55"/>
    <p:sldId id="414" r:id="rId56"/>
    <p:sldId id="415" r:id="rId57"/>
    <p:sldId id="416" r:id="rId58"/>
    <p:sldId id="417" r:id="rId59"/>
    <p:sldId id="418" r:id="rId60"/>
    <p:sldId id="419" r:id="rId61"/>
    <p:sldId id="420" r:id="rId62"/>
    <p:sldId id="421" r:id="rId63"/>
    <p:sldId id="422" r:id="rId64"/>
    <p:sldId id="423" r:id="rId65"/>
    <p:sldId id="424" r:id="rId66"/>
    <p:sldId id="425" r:id="rId67"/>
    <p:sldId id="426" r:id="rId68"/>
    <p:sldId id="427" r:id="rId69"/>
    <p:sldId id="428" r:id="rId70"/>
    <p:sldId id="429" r:id="rId71"/>
    <p:sldId id="430" r:id="rId72"/>
    <p:sldId id="431" r:id="rId73"/>
    <p:sldId id="432" r:id="rId74"/>
    <p:sldId id="433" r:id="rId75"/>
    <p:sldId id="434" r:id="rId76"/>
    <p:sldId id="435" r:id="rId77"/>
    <p:sldId id="436" r:id="rId78"/>
    <p:sldId id="437" r:id="rId79"/>
    <p:sldId id="438" r:id="rId80"/>
    <p:sldId id="439" r:id="rId81"/>
  </p:sldIdLst>
  <p:sldSz cx="9144000" cy="6858000" type="screen4x3"/>
  <p:notesSz cx="7099300" cy="10234613"/>
  <p:defaultTextStyle>
    <a:defPPr>
      <a:defRPr lang="de-AT"/>
    </a:defPPr>
    <a:lvl1pPr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rembo" initials="b" lastIdx="2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8571"/>
    <a:srgbClr val="018585"/>
    <a:srgbClr val="FF7005"/>
    <a:srgbClr val="E66101"/>
    <a:srgbClr val="5E3C99"/>
    <a:srgbClr val="B14C01"/>
    <a:srgbClr val="FF0000"/>
    <a:srgbClr val="01FF01"/>
    <a:srgbClr val="007D5D"/>
    <a:srgbClr val="590C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3529" autoAdjust="0"/>
    <p:restoredTop sz="86429" autoAdjust="0"/>
  </p:normalViewPr>
  <p:slideViewPr>
    <p:cSldViewPr>
      <p:cViewPr>
        <p:scale>
          <a:sx n="75" d="100"/>
          <a:sy n="75" d="100"/>
        </p:scale>
        <p:origin x="-25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>
        <p:scale>
          <a:sx n="100" d="100"/>
          <a:sy n="100" d="100"/>
        </p:scale>
        <p:origin x="-2520" y="192"/>
      </p:cViewPr>
      <p:guideLst>
        <p:guide orient="horz" pos="3223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handoutMaster" Target="handoutMasters/handoutMaster1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76363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0" tIns="49521" rIns="99040" bIns="49521" numCol="1" anchor="t" anchorCtr="0" compatLnSpc="1">
            <a:prstTxWarp prst="textNoShape">
              <a:avLst/>
            </a:prstTxWarp>
          </a:bodyPr>
          <a:lstStyle>
            <a:lvl1pPr algn="l">
              <a:defRPr sz="1300"/>
            </a:lvl1pPr>
          </a:lstStyle>
          <a:p>
            <a:endParaRPr lang="de-AT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295" y="0"/>
            <a:ext cx="3076363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0" tIns="49521" rIns="99040" bIns="49521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endParaRPr lang="de-AT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721107"/>
            <a:ext cx="3076363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0" tIns="49521" rIns="99040" bIns="49521" numCol="1" anchor="b" anchorCtr="0" compatLnSpc="1">
            <a:prstTxWarp prst="textNoShape">
              <a:avLst/>
            </a:prstTxWarp>
          </a:bodyPr>
          <a:lstStyle>
            <a:lvl1pPr algn="l">
              <a:defRPr sz="1300"/>
            </a:lvl1pPr>
          </a:lstStyle>
          <a:p>
            <a:endParaRPr lang="de-AT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295" y="9721107"/>
            <a:ext cx="3076363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0" tIns="49521" rIns="99040" bIns="49521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fld id="{8705B441-C09B-414D-A07D-91C069FC583B}" type="slidenum">
              <a:rPr lang="de-AT"/>
              <a:pPr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181126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76363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0" tIns="49521" rIns="99040" bIns="49521" numCol="1" anchor="t" anchorCtr="0" compatLnSpc="1">
            <a:prstTxWarp prst="textNoShape">
              <a:avLst/>
            </a:prstTxWarp>
          </a:bodyPr>
          <a:lstStyle>
            <a:lvl1pPr algn="l">
              <a:defRPr sz="1300"/>
            </a:lvl1pPr>
          </a:lstStyle>
          <a:p>
            <a:endParaRPr lang="de-AT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295" y="0"/>
            <a:ext cx="3076363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0" tIns="49521" rIns="99040" bIns="49521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endParaRPr lang="de-AT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9938"/>
            <a:ext cx="5114925" cy="3835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931" y="4861442"/>
            <a:ext cx="5679440" cy="4605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0" tIns="49521" rIns="99040" bIns="4952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AT" smtClean="0"/>
              <a:t>Click to edit Master text styles</a:t>
            </a:r>
          </a:p>
          <a:p>
            <a:pPr lvl="1"/>
            <a:r>
              <a:rPr lang="de-AT" smtClean="0"/>
              <a:t>Second level</a:t>
            </a:r>
          </a:p>
          <a:p>
            <a:pPr lvl="2"/>
            <a:r>
              <a:rPr lang="de-AT" smtClean="0"/>
              <a:t>Third level</a:t>
            </a:r>
          </a:p>
          <a:p>
            <a:pPr lvl="3"/>
            <a:r>
              <a:rPr lang="de-AT" smtClean="0"/>
              <a:t>Fourth level</a:t>
            </a:r>
          </a:p>
          <a:p>
            <a:pPr lvl="4"/>
            <a:r>
              <a:rPr lang="de-AT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721107"/>
            <a:ext cx="3076363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0" tIns="49521" rIns="99040" bIns="49521" numCol="1" anchor="b" anchorCtr="0" compatLnSpc="1">
            <a:prstTxWarp prst="textNoShape">
              <a:avLst/>
            </a:prstTxWarp>
          </a:bodyPr>
          <a:lstStyle>
            <a:lvl1pPr algn="l">
              <a:defRPr sz="1300"/>
            </a:lvl1pPr>
          </a:lstStyle>
          <a:p>
            <a:endParaRPr lang="de-AT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295" y="9721107"/>
            <a:ext cx="3076363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0" tIns="49521" rIns="99040" bIns="49521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fld id="{F1A15FC6-B0D6-4ED5-988B-5F3A06E6B799}" type="slidenum">
              <a:rPr lang="de-AT"/>
              <a:pPr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429831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2AFDCD-A0BA-42E8-AAF2-7A40F741E6BA}" type="slidenum">
              <a:rPr lang="de-AT"/>
              <a:pPr/>
              <a:t>0</a:t>
            </a:fld>
            <a:endParaRPr lang="de-AT"/>
          </a:p>
        </p:txBody>
      </p:sp>
      <p:sp>
        <p:nvSpPr>
          <p:cNvPr id="611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1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B72BDC-C288-4419-891C-67475B9257D4}" type="slidenum">
              <a:rPr lang="de-AT"/>
              <a:pPr/>
              <a:t>13</a:t>
            </a:fld>
            <a:endParaRPr lang="de-AT"/>
          </a:p>
        </p:txBody>
      </p:sp>
      <p:sp>
        <p:nvSpPr>
          <p:cNvPr id="61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smtClean="0"/>
              <a:t>Three important levels of data abstraction used in flow visualization. They are usually mathematically well-defined</a:t>
            </a:r>
            <a:r>
              <a:rPr lang="de-CH" baseline="0" dirty="0" smtClean="0"/>
              <a:t> and used in all (illustrative and non-illustrative) flow visualization methods.</a:t>
            </a:r>
            <a:endParaRPr lang="de-CH" dirty="0" smtClean="0"/>
          </a:p>
          <a:p>
            <a:endParaRPr lang="de-CH" dirty="0" smtClean="0"/>
          </a:p>
          <a:p>
            <a:r>
              <a:rPr lang="de-CH" dirty="0" smtClean="0"/>
              <a:t>Left: 3D volume visualization of a</a:t>
            </a:r>
            <a:r>
              <a:rPr lang="de-CH" baseline="0" dirty="0" smtClean="0"/>
              <a:t> </a:t>
            </a:r>
            <a:r>
              <a:rPr lang="de-CH" dirty="0" smtClean="0"/>
              <a:t>raw vector</a:t>
            </a:r>
            <a:r>
              <a:rPr lang="de-CH" baseline="0" dirty="0" smtClean="0"/>
              <a:t> field</a:t>
            </a:r>
          </a:p>
          <a:p>
            <a:r>
              <a:rPr lang="de-CH" baseline="0" dirty="0" smtClean="0"/>
              <a:t>Middle: Integral lines. For example, the path of a massless particle in the flow (although these are probably stream lines in the image, path lines might be easier to people new to flow vis).</a:t>
            </a:r>
            <a:endParaRPr lang="de-CH" dirty="0" smtClean="0"/>
          </a:p>
          <a:p>
            <a:r>
              <a:rPr lang="de-CH" dirty="0" smtClean="0"/>
              <a:t>Right:</a:t>
            </a:r>
            <a:r>
              <a:rPr lang="de-CH" baseline="0" dirty="0" smtClean="0"/>
              <a:t> </a:t>
            </a:r>
            <a:r>
              <a:rPr lang="de-CH" dirty="0" smtClean="0"/>
              <a:t>Flow features</a:t>
            </a:r>
            <a:r>
              <a:rPr lang="de-CH" baseline="0" dirty="0" smtClean="0"/>
              <a:t> =</a:t>
            </a:r>
            <a:r>
              <a:rPr lang="de-CH" dirty="0" smtClean="0"/>
              <a:t> „objects</a:t>
            </a:r>
            <a:r>
              <a:rPr lang="de-CH" baseline="0" dirty="0" smtClean="0"/>
              <a:t> of particular interest“</a:t>
            </a:r>
          </a:p>
          <a:p>
            <a:pPr marL="185715" indent="-185715">
              <a:buFontTx/>
              <a:buChar char="-"/>
            </a:pPr>
            <a:r>
              <a:rPr lang="de-CH" baseline="0" dirty="0" err="1" smtClean="0"/>
              <a:t>Vortices</a:t>
            </a:r>
            <a:endParaRPr lang="de-CH" baseline="0" dirty="0" smtClean="0"/>
          </a:p>
          <a:p>
            <a:pPr marL="185715" indent="-185715">
              <a:buFontTx/>
              <a:buChar char="-"/>
            </a:pPr>
            <a:r>
              <a:rPr lang="de-CH" baseline="0" dirty="0" err="1" smtClean="0"/>
              <a:t>Vector</a:t>
            </a:r>
            <a:r>
              <a:rPr lang="de-CH" baseline="0" dirty="0" smtClean="0"/>
              <a:t> </a:t>
            </a:r>
            <a:r>
              <a:rPr lang="de-CH" baseline="0" dirty="0" err="1" smtClean="0"/>
              <a:t>field</a:t>
            </a:r>
            <a:r>
              <a:rPr lang="de-CH" baseline="0" dirty="0" smtClean="0"/>
              <a:t> </a:t>
            </a:r>
            <a:r>
              <a:rPr lang="de-CH" baseline="0" dirty="0" err="1" smtClean="0"/>
              <a:t>topology</a:t>
            </a:r>
            <a:endParaRPr lang="de-CH" baseline="0" dirty="0" smtClean="0"/>
          </a:p>
          <a:p>
            <a:pPr marL="185715" indent="-185715">
              <a:buFontTx/>
              <a:buChar char="-"/>
            </a:pPr>
            <a:r>
              <a:rPr lang="de-CH" baseline="0" dirty="0" err="1" smtClean="0"/>
              <a:t>Lagrangian</a:t>
            </a:r>
            <a:r>
              <a:rPr lang="de-CH" baseline="0" dirty="0" smtClean="0"/>
              <a:t> </a:t>
            </a:r>
            <a:r>
              <a:rPr lang="de-CH" baseline="0" dirty="0" err="1" smtClean="0"/>
              <a:t>coherent</a:t>
            </a:r>
            <a:r>
              <a:rPr lang="de-CH" baseline="0" dirty="0" smtClean="0"/>
              <a:t> </a:t>
            </a:r>
            <a:r>
              <a:rPr lang="de-CH" baseline="0" dirty="0" err="1" smtClean="0"/>
              <a:t>structures</a:t>
            </a:r>
            <a:endParaRPr lang="de-CH" baseline="0" dirty="0" smtClean="0"/>
          </a:p>
          <a:p>
            <a:pPr marL="185715" indent="-185715">
              <a:buFontTx/>
              <a:buChar char="-"/>
            </a:pPr>
            <a:r>
              <a:rPr lang="de-CH" baseline="0" dirty="0" smtClean="0"/>
              <a:t>Shock </a:t>
            </a:r>
            <a:r>
              <a:rPr lang="de-CH" baseline="0" dirty="0" err="1" smtClean="0"/>
              <a:t>waves</a:t>
            </a:r>
            <a:endParaRPr lang="de-CH" baseline="0" dirty="0" smtClean="0"/>
          </a:p>
          <a:p>
            <a:pPr marL="185715" indent="-185715">
              <a:buFontTx/>
              <a:buChar char="-"/>
            </a:pPr>
            <a:r>
              <a:rPr lang="de-CH" baseline="0" dirty="0" smtClean="0"/>
              <a:t>Separation/</a:t>
            </a:r>
            <a:r>
              <a:rPr lang="de-CH" baseline="0" dirty="0" err="1" smtClean="0"/>
              <a:t>attachment</a:t>
            </a:r>
            <a:r>
              <a:rPr lang="de-CH" baseline="0" dirty="0" smtClean="0"/>
              <a:t> </a:t>
            </a:r>
            <a:r>
              <a:rPr lang="de-CH" baseline="0" dirty="0" err="1" smtClean="0"/>
              <a:t>lines</a:t>
            </a:r>
            <a:endParaRPr lang="de-CH" baseline="0" dirty="0" smtClean="0"/>
          </a:p>
          <a:p>
            <a:pPr marL="185715" indent="-185715">
              <a:buFontTx/>
              <a:buChar char="-"/>
            </a:pPr>
            <a:endParaRPr lang="de-CH" baseline="0" dirty="0" smtClean="0"/>
          </a:p>
          <a:p>
            <a:pPr marL="185715" indent="-185715">
              <a:buFontTx/>
              <a:buChar char="-"/>
            </a:pPr>
            <a:endParaRPr lang="de-DE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B72BDC-C288-4419-891C-67475B9257D4}" type="slidenum">
              <a:rPr lang="de-AT"/>
              <a:pPr/>
              <a:t>15</a:t>
            </a:fld>
            <a:endParaRPr lang="de-AT"/>
          </a:p>
        </p:txBody>
      </p:sp>
      <p:sp>
        <p:nvSpPr>
          <p:cNvPr id="61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smtClean="0"/>
              <a:t>Three important levels of data abstraction used in flow visualization. They are usually mathematically well-defined</a:t>
            </a:r>
            <a:r>
              <a:rPr lang="de-CH" baseline="0" dirty="0" smtClean="0"/>
              <a:t> and used in all (illustrative and non-illustrative) flow visualization methods.</a:t>
            </a:r>
            <a:endParaRPr lang="de-CH" dirty="0" smtClean="0"/>
          </a:p>
          <a:p>
            <a:endParaRPr lang="de-CH" dirty="0" smtClean="0"/>
          </a:p>
          <a:p>
            <a:r>
              <a:rPr lang="de-CH" dirty="0" smtClean="0"/>
              <a:t>Left: 3D volume visualization of a</a:t>
            </a:r>
            <a:r>
              <a:rPr lang="de-CH" baseline="0" dirty="0" smtClean="0"/>
              <a:t> </a:t>
            </a:r>
            <a:r>
              <a:rPr lang="de-CH" dirty="0" smtClean="0"/>
              <a:t>raw vector</a:t>
            </a:r>
            <a:r>
              <a:rPr lang="de-CH" baseline="0" dirty="0" smtClean="0"/>
              <a:t> field</a:t>
            </a:r>
          </a:p>
          <a:p>
            <a:r>
              <a:rPr lang="de-CH" baseline="0" dirty="0" smtClean="0"/>
              <a:t>Middle: Integral lines. For example, the path of a massless particle in the flow (although these are probably stream lines in the image, path lines might be easier to people new to flow vis).</a:t>
            </a:r>
            <a:endParaRPr lang="de-CH" dirty="0" smtClean="0"/>
          </a:p>
          <a:p>
            <a:r>
              <a:rPr lang="de-CH" dirty="0" smtClean="0"/>
              <a:t>Right:</a:t>
            </a:r>
            <a:r>
              <a:rPr lang="de-CH" baseline="0" dirty="0" smtClean="0"/>
              <a:t> </a:t>
            </a:r>
            <a:r>
              <a:rPr lang="de-CH" dirty="0" smtClean="0"/>
              <a:t>Flow features</a:t>
            </a:r>
            <a:r>
              <a:rPr lang="de-CH" baseline="0" dirty="0" smtClean="0"/>
              <a:t> =</a:t>
            </a:r>
            <a:r>
              <a:rPr lang="de-CH" dirty="0" smtClean="0"/>
              <a:t> „objects</a:t>
            </a:r>
            <a:r>
              <a:rPr lang="de-CH" baseline="0" dirty="0" smtClean="0"/>
              <a:t> of particular interest“</a:t>
            </a:r>
          </a:p>
          <a:p>
            <a:pPr marL="185715" indent="-185715">
              <a:buFontTx/>
              <a:buChar char="-"/>
            </a:pPr>
            <a:r>
              <a:rPr lang="de-CH" baseline="0" dirty="0" err="1" smtClean="0"/>
              <a:t>Vortices</a:t>
            </a:r>
            <a:endParaRPr lang="de-CH" baseline="0" dirty="0" smtClean="0"/>
          </a:p>
          <a:p>
            <a:pPr marL="185715" indent="-185715">
              <a:buFontTx/>
              <a:buChar char="-"/>
            </a:pPr>
            <a:r>
              <a:rPr lang="de-CH" baseline="0" dirty="0" err="1" smtClean="0"/>
              <a:t>Vector</a:t>
            </a:r>
            <a:r>
              <a:rPr lang="de-CH" baseline="0" dirty="0" smtClean="0"/>
              <a:t> </a:t>
            </a:r>
            <a:r>
              <a:rPr lang="de-CH" baseline="0" dirty="0" err="1" smtClean="0"/>
              <a:t>field</a:t>
            </a:r>
            <a:r>
              <a:rPr lang="de-CH" baseline="0" dirty="0" smtClean="0"/>
              <a:t> </a:t>
            </a:r>
            <a:r>
              <a:rPr lang="de-CH" baseline="0" dirty="0" err="1" smtClean="0"/>
              <a:t>topology</a:t>
            </a:r>
            <a:endParaRPr lang="de-CH" baseline="0" dirty="0" smtClean="0"/>
          </a:p>
          <a:p>
            <a:pPr marL="185715" indent="-185715">
              <a:buFontTx/>
              <a:buChar char="-"/>
            </a:pPr>
            <a:r>
              <a:rPr lang="de-CH" baseline="0" dirty="0" err="1" smtClean="0"/>
              <a:t>Lagrangian</a:t>
            </a:r>
            <a:r>
              <a:rPr lang="de-CH" baseline="0" dirty="0" smtClean="0"/>
              <a:t> </a:t>
            </a:r>
            <a:r>
              <a:rPr lang="de-CH" baseline="0" dirty="0" err="1" smtClean="0"/>
              <a:t>coherent</a:t>
            </a:r>
            <a:r>
              <a:rPr lang="de-CH" baseline="0" dirty="0" smtClean="0"/>
              <a:t> </a:t>
            </a:r>
            <a:r>
              <a:rPr lang="de-CH" baseline="0" dirty="0" err="1" smtClean="0"/>
              <a:t>structures</a:t>
            </a:r>
            <a:endParaRPr lang="de-CH" baseline="0" dirty="0" smtClean="0"/>
          </a:p>
          <a:p>
            <a:pPr marL="185715" indent="-185715">
              <a:buFontTx/>
              <a:buChar char="-"/>
            </a:pPr>
            <a:r>
              <a:rPr lang="de-CH" baseline="0" dirty="0" smtClean="0"/>
              <a:t>Shock </a:t>
            </a:r>
            <a:r>
              <a:rPr lang="de-CH" baseline="0" dirty="0" err="1" smtClean="0"/>
              <a:t>waves</a:t>
            </a:r>
            <a:endParaRPr lang="de-CH" baseline="0" dirty="0" smtClean="0"/>
          </a:p>
          <a:p>
            <a:pPr marL="185715" indent="-185715">
              <a:buFontTx/>
              <a:buChar char="-"/>
            </a:pPr>
            <a:r>
              <a:rPr lang="de-CH" baseline="0" dirty="0" smtClean="0"/>
              <a:t>Separation/</a:t>
            </a:r>
            <a:r>
              <a:rPr lang="de-CH" baseline="0" dirty="0" err="1" smtClean="0"/>
              <a:t>attachment</a:t>
            </a:r>
            <a:r>
              <a:rPr lang="de-CH" baseline="0" dirty="0" smtClean="0"/>
              <a:t> </a:t>
            </a:r>
            <a:r>
              <a:rPr lang="de-CH" baseline="0" dirty="0" err="1" smtClean="0"/>
              <a:t>lines</a:t>
            </a:r>
            <a:endParaRPr lang="de-CH" baseline="0" dirty="0" smtClean="0"/>
          </a:p>
          <a:p>
            <a:pPr marL="185715" indent="-185715">
              <a:buFontTx/>
              <a:buChar char="-"/>
            </a:pPr>
            <a:endParaRPr lang="de-CH" baseline="0" dirty="0" smtClean="0"/>
          </a:p>
          <a:p>
            <a:pPr marL="185715" indent="-185715">
              <a:buFontTx/>
              <a:buChar char="-"/>
            </a:pPr>
            <a:endParaRPr lang="de-DE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B72BDC-C288-4419-891C-67475B9257D4}" type="slidenum">
              <a:rPr lang="de-AT"/>
              <a:pPr/>
              <a:t>18</a:t>
            </a:fld>
            <a:endParaRPr lang="de-AT"/>
          </a:p>
        </p:txBody>
      </p:sp>
      <p:sp>
        <p:nvSpPr>
          <p:cNvPr id="61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smtClean="0"/>
              <a:t>Three important levels of data abstraction used in flow visualization. They are usually mathematically well-defined</a:t>
            </a:r>
            <a:r>
              <a:rPr lang="de-CH" baseline="0" dirty="0" smtClean="0"/>
              <a:t> and used in all (illustrative and non-illustrative) flow visualization methods.</a:t>
            </a:r>
            <a:endParaRPr lang="de-CH" dirty="0" smtClean="0"/>
          </a:p>
          <a:p>
            <a:endParaRPr lang="de-CH" dirty="0" smtClean="0"/>
          </a:p>
          <a:p>
            <a:r>
              <a:rPr lang="de-CH" dirty="0" smtClean="0"/>
              <a:t>Left: 3D volume visualization of a</a:t>
            </a:r>
            <a:r>
              <a:rPr lang="de-CH" baseline="0" dirty="0" smtClean="0"/>
              <a:t> </a:t>
            </a:r>
            <a:r>
              <a:rPr lang="de-CH" dirty="0" smtClean="0"/>
              <a:t>raw vector</a:t>
            </a:r>
            <a:r>
              <a:rPr lang="de-CH" baseline="0" dirty="0" smtClean="0"/>
              <a:t> field</a:t>
            </a:r>
          </a:p>
          <a:p>
            <a:r>
              <a:rPr lang="de-CH" baseline="0" dirty="0" smtClean="0"/>
              <a:t>Middle: Integral lines. For example, the path of a massless particle in the flow (although these are probably stream lines in the image, path lines might be easier to people new to flow vis).</a:t>
            </a:r>
            <a:endParaRPr lang="de-CH" dirty="0" smtClean="0"/>
          </a:p>
          <a:p>
            <a:r>
              <a:rPr lang="de-CH" dirty="0" smtClean="0"/>
              <a:t>Right:</a:t>
            </a:r>
            <a:r>
              <a:rPr lang="de-CH" baseline="0" dirty="0" smtClean="0"/>
              <a:t> </a:t>
            </a:r>
            <a:r>
              <a:rPr lang="de-CH" dirty="0" smtClean="0"/>
              <a:t>Flow features</a:t>
            </a:r>
            <a:r>
              <a:rPr lang="de-CH" baseline="0" dirty="0" smtClean="0"/>
              <a:t> =</a:t>
            </a:r>
            <a:r>
              <a:rPr lang="de-CH" dirty="0" smtClean="0"/>
              <a:t> „objects</a:t>
            </a:r>
            <a:r>
              <a:rPr lang="de-CH" baseline="0" dirty="0" smtClean="0"/>
              <a:t> of particular interest“</a:t>
            </a:r>
          </a:p>
          <a:p>
            <a:pPr marL="185715" indent="-185715">
              <a:buFontTx/>
              <a:buChar char="-"/>
            </a:pPr>
            <a:r>
              <a:rPr lang="de-CH" baseline="0" dirty="0" err="1" smtClean="0"/>
              <a:t>Vortices</a:t>
            </a:r>
            <a:endParaRPr lang="de-CH" baseline="0" dirty="0" smtClean="0"/>
          </a:p>
          <a:p>
            <a:pPr marL="185715" indent="-185715">
              <a:buFontTx/>
              <a:buChar char="-"/>
            </a:pPr>
            <a:r>
              <a:rPr lang="de-CH" baseline="0" dirty="0" err="1" smtClean="0"/>
              <a:t>Vector</a:t>
            </a:r>
            <a:r>
              <a:rPr lang="de-CH" baseline="0" dirty="0" smtClean="0"/>
              <a:t> </a:t>
            </a:r>
            <a:r>
              <a:rPr lang="de-CH" baseline="0" dirty="0" err="1" smtClean="0"/>
              <a:t>field</a:t>
            </a:r>
            <a:r>
              <a:rPr lang="de-CH" baseline="0" dirty="0" smtClean="0"/>
              <a:t> </a:t>
            </a:r>
            <a:r>
              <a:rPr lang="de-CH" baseline="0" dirty="0" err="1" smtClean="0"/>
              <a:t>topology</a:t>
            </a:r>
            <a:endParaRPr lang="de-CH" baseline="0" dirty="0" smtClean="0"/>
          </a:p>
          <a:p>
            <a:pPr marL="185715" indent="-185715">
              <a:buFontTx/>
              <a:buChar char="-"/>
            </a:pPr>
            <a:r>
              <a:rPr lang="de-CH" baseline="0" dirty="0" err="1" smtClean="0"/>
              <a:t>Lagrangian</a:t>
            </a:r>
            <a:r>
              <a:rPr lang="de-CH" baseline="0" dirty="0" smtClean="0"/>
              <a:t> </a:t>
            </a:r>
            <a:r>
              <a:rPr lang="de-CH" baseline="0" dirty="0" err="1" smtClean="0"/>
              <a:t>coherent</a:t>
            </a:r>
            <a:r>
              <a:rPr lang="de-CH" baseline="0" dirty="0" smtClean="0"/>
              <a:t> </a:t>
            </a:r>
            <a:r>
              <a:rPr lang="de-CH" baseline="0" dirty="0" err="1" smtClean="0"/>
              <a:t>structures</a:t>
            </a:r>
            <a:endParaRPr lang="de-CH" baseline="0" dirty="0" smtClean="0"/>
          </a:p>
          <a:p>
            <a:pPr marL="185715" indent="-185715">
              <a:buFontTx/>
              <a:buChar char="-"/>
            </a:pPr>
            <a:r>
              <a:rPr lang="de-CH" baseline="0" dirty="0" smtClean="0"/>
              <a:t>Shock </a:t>
            </a:r>
            <a:r>
              <a:rPr lang="de-CH" baseline="0" dirty="0" err="1" smtClean="0"/>
              <a:t>waves</a:t>
            </a:r>
            <a:endParaRPr lang="de-CH" baseline="0" dirty="0" smtClean="0"/>
          </a:p>
          <a:p>
            <a:pPr marL="185715" indent="-185715">
              <a:buFontTx/>
              <a:buChar char="-"/>
            </a:pPr>
            <a:r>
              <a:rPr lang="de-CH" baseline="0" dirty="0" smtClean="0"/>
              <a:t>Separation/</a:t>
            </a:r>
            <a:r>
              <a:rPr lang="de-CH" baseline="0" dirty="0" err="1" smtClean="0"/>
              <a:t>attachment</a:t>
            </a:r>
            <a:r>
              <a:rPr lang="de-CH" baseline="0" dirty="0" smtClean="0"/>
              <a:t> </a:t>
            </a:r>
            <a:r>
              <a:rPr lang="de-CH" baseline="0" dirty="0" err="1" smtClean="0"/>
              <a:t>lines</a:t>
            </a:r>
            <a:endParaRPr lang="de-CH" baseline="0" dirty="0" smtClean="0"/>
          </a:p>
          <a:p>
            <a:pPr marL="185715" indent="-185715">
              <a:buFontTx/>
              <a:buChar char="-"/>
            </a:pPr>
            <a:endParaRPr lang="de-CH" baseline="0" dirty="0" smtClean="0"/>
          </a:p>
          <a:p>
            <a:pPr marL="185715" indent="-185715">
              <a:buFontTx/>
              <a:buChar char="-"/>
            </a:pPr>
            <a:endParaRPr lang="de-DE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areas associated with swirling motion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they are almost ubiquitous in flows and are of vital importance in many applications.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The main problem is that a formal, well accepted definition of vortex has yet to be found.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A15FC6-B0D6-4ED5-988B-5F3A06E6B799}" type="slidenum">
              <a:rPr lang="de-AT" smtClean="0"/>
              <a:pPr/>
              <a:t>19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702605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obtained by integrating selected streamlines close to critical points (i.e. points p 2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Rn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where v(p) = 0), usually referred to as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separatrices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They partition the vector field in areas that asymptotically show coherent behavior.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VFT is very effective for 2D steady flows, but its extension to 3D is problematic because of cluttering and occlusion issues.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A15FC6-B0D6-4ED5-988B-5F3A06E6B799}" type="slidenum">
              <a:rPr lang="de-AT" smtClean="0"/>
              <a:pPr/>
              <a:t>20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280571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from a conceptual point of view, they are an attempt to extend VFT to unsteady flows.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A formal definition has not yet been given and the research on this subtopic is very active.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Useful information can be found in related literature [Hal01,SLM05,PPF11].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A15FC6-B0D6-4ED5-988B-5F3A06E6B799}" type="slidenum">
              <a:rPr lang="de-AT" smtClean="0"/>
              <a:pPr/>
              <a:t>21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340461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typical of flows around aircraft, they are characterized by sharp discontinuities in physical flow attributes.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A straightforward way to detect them is to look for edges in scalar quantities such as pressure, density or velocity magnitude.</a:t>
            </a:r>
          </a:p>
          <a:p>
            <a:endParaRPr lang="de-CH" sz="1200" b="0" i="0" u="none" strike="noStrike" kern="1200" baseline="0" dirty="0" smtClean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A bullet traveling through air at about 1.5 times the speed of sound can be seen in this image.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A15FC6-B0D6-4ED5-988B-5F3A06E6B799}" type="slidenum">
              <a:rPr lang="de-AT" smtClean="0"/>
              <a:pPr/>
              <a:t>22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640036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only present in conjunction with solid bodies or boundaries, these are the curves where the flow abruptly moves away (separation)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or towards (attachment) the surface of the solid object.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A15FC6-B0D6-4ED5-988B-5F3A06E6B799}" type="slidenum">
              <a:rPr lang="de-AT" smtClean="0"/>
              <a:pPr/>
              <a:t>23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598090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B72BDC-C288-4419-891C-67475B9257D4}" type="slidenum">
              <a:rPr lang="de-AT"/>
              <a:pPr/>
              <a:t>24</a:t>
            </a:fld>
            <a:endParaRPr lang="de-AT"/>
          </a:p>
        </p:txBody>
      </p:sp>
      <p:sp>
        <p:nvSpPr>
          <p:cNvPr id="61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the data is directly mapped to a visual representation, without complex conversions or extraction steps.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Arrow glyphs, color coding and volume rendering are the core of this category.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A15FC6-B0D6-4ED5-988B-5F3A06E6B799}" type="slidenum">
              <a:rPr lang="de-AT" smtClean="0"/>
              <a:pPr/>
              <a:t>25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225515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B72BDC-C288-4419-891C-67475B9257D4}" type="slidenum">
              <a:rPr lang="de-AT"/>
              <a:pPr/>
              <a:t>1</a:t>
            </a:fld>
            <a:endParaRPr lang="de-AT"/>
          </a:p>
        </p:txBody>
      </p:sp>
      <p:sp>
        <p:nvSpPr>
          <p:cNvPr id="61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a dense representation of the flow is obtained using local flow attributes to create and/or warp a noise texture;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more details on this topic can be found in [SMM00] and [LHD04].</a:t>
            </a:r>
          </a:p>
          <a:p>
            <a:endParaRPr lang="de-CH" sz="1200" b="0" i="0" u="none" strike="noStrike" kern="1200" baseline="0" dirty="0" smtClean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  <a:p>
            <a:r>
              <a:rPr lang="de-CH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STAR </a:t>
            </a:r>
            <a:r>
              <a:rPr lang="de-CH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by</a:t>
            </a:r>
            <a:r>
              <a:rPr lang="de-CH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Bob </a:t>
            </a:r>
            <a:r>
              <a:rPr lang="de-CH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Laramee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A15FC6-B0D6-4ED5-988B-5F3A06E6B799}" type="slidenum">
              <a:rPr lang="de-AT" smtClean="0"/>
              <a:pPr/>
              <a:t>26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812821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in order to better convey flow dynamics, integral structures are used as a basis for the graphical representation;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a recent survey by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McLoughlin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et al. [MLP10] thoroughly describes this category of approaches.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A15FC6-B0D6-4ED5-988B-5F3A06E6B799}" type="slidenum">
              <a:rPr lang="de-AT" smtClean="0"/>
              <a:pPr/>
              <a:t>27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394975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a sparse visualization is obtained focusing only on the most significant areas of the vector field;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a comprehensive survey on features extraction and related visualization techniques has been presented in 2003 by Post et al. [PVH03].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A15FC6-B0D6-4ED5-988B-5F3A06E6B799}" type="slidenum">
              <a:rPr lang="de-AT" smtClean="0"/>
              <a:pPr/>
              <a:t>28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163041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includes all those approaches aimed at effectively partitioning the spatial and temporal domain according to flow properties.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A15FC6-B0D6-4ED5-988B-5F3A06E6B799}" type="slidenum">
              <a:rPr lang="de-AT" smtClean="0"/>
              <a:pPr/>
              <a:t>29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163041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B72BDC-C288-4419-891C-67475B9257D4}" type="slidenum">
              <a:rPr lang="de-AT"/>
              <a:pPr/>
              <a:t>30</a:t>
            </a:fld>
            <a:endParaRPr lang="de-AT"/>
          </a:p>
        </p:txBody>
      </p:sp>
      <p:sp>
        <p:nvSpPr>
          <p:cNvPr id="61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dirty="0" err="1" smtClean="0"/>
              <a:t>streamlines</a:t>
            </a:r>
            <a:r>
              <a:rPr lang="de-DE" dirty="0" smtClean="0"/>
              <a:t> </a:t>
            </a:r>
            <a:r>
              <a:rPr lang="de-DE" dirty="0" err="1" smtClean="0"/>
              <a:t>cluttered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occluding</a:t>
            </a:r>
            <a:r>
              <a:rPr lang="de-DE" dirty="0" smtClean="0"/>
              <a:t> </a:t>
            </a:r>
            <a:r>
              <a:rPr lang="de-DE" dirty="0" err="1" smtClean="0"/>
              <a:t>each</a:t>
            </a:r>
            <a:r>
              <a:rPr lang="de-DE" dirty="0" smtClean="0"/>
              <a:t> </a:t>
            </a:r>
            <a:r>
              <a:rPr lang="de-DE" dirty="0" err="1" smtClean="0"/>
              <a:t>other</a:t>
            </a:r>
            <a:r>
              <a:rPr lang="de-DE" dirty="0" smtClean="0"/>
              <a:t>. Image </a:t>
            </a:r>
            <a:r>
              <a:rPr lang="de-DE" dirty="0" err="1" smtClean="0"/>
              <a:t>from</a:t>
            </a:r>
            <a:r>
              <a:rPr lang="de-DE" dirty="0" smtClean="0"/>
              <a:t> „</a:t>
            </a:r>
            <a:r>
              <a:rPr lang="en-US" sz="1200" dirty="0" smtClean="0"/>
              <a:t>An illustrative visualization framework for 3d vector fields” by Chen et al.</a:t>
            </a:r>
            <a:endParaRPr lang="de-DE" dirty="0" smtClean="0"/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A15FC6-B0D6-4ED5-988B-5F3A06E6B799}" type="slidenum">
              <a:rPr lang="de-AT" smtClean="0"/>
              <a:pPr/>
              <a:t>32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868459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 err="1" smtClean="0"/>
              <a:t>stream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surfaces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often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heavily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folded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difficult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uderstand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inner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parts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surface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shape</a:t>
            </a:r>
            <a:r>
              <a:rPr lang="de-DE" baseline="0" dirty="0" smtClean="0"/>
              <a:t>. Image </a:t>
            </a:r>
            <a:r>
              <a:rPr lang="de-DE" baseline="0" dirty="0" err="1" smtClean="0"/>
              <a:t>from</a:t>
            </a:r>
            <a:r>
              <a:rPr lang="de-DE" baseline="0" dirty="0" smtClean="0"/>
              <a:t> Roberts </a:t>
            </a:r>
            <a:r>
              <a:rPr lang="de-DE" baseline="0" dirty="0" err="1" smtClean="0"/>
              <a:t>first</a:t>
            </a:r>
            <a:r>
              <a:rPr lang="de-DE" baseline="0" dirty="0" smtClean="0"/>
              <a:t> (</a:t>
            </a:r>
            <a:r>
              <a:rPr lang="de-DE" baseline="0" dirty="0" err="1" smtClean="0"/>
              <a:t>unpublished</a:t>
            </a:r>
            <a:r>
              <a:rPr lang="de-DE" baseline="0" dirty="0" smtClean="0"/>
              <a:t>) </a:t>
            </a:r>
            <a:r>
              <a:rPr lang="de-DE" baseline="0" dirty="0" err="1" smtClean="0"/>
              <a:t>paper</a:t>
            </a:r>
            <a:r>
              <a:rPr lang="de-DE" baseline="0" dirty="0" smtClean="0"/>
              <a:t>.</a:t>
            </a:r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A15FC6-B0D6-4ED5-988B-5F3A06E6B799}" type="slidenum">
              <a:rPr lang="de-AT" smtClean="0"/>
              <a:pPr/>
              <a:t>33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864325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 err="1" smtClean="0"/>
              <a:t>flows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often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include</a:t>
            </a:r>
            <a:r>
              <a:rPr lang="de-DE" baseline="0" dirty="0" smtClean="0"/>
              <a:t> time-</a:t>
            </a:r>
            <a:r>
              <a:rPr lang="de-DE" baseline="0" dirty="0" err="1" smtClean="0"/>
              <a:t>dependent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data</a:t>
            </a:r>
            <a:r>
              <a:rPr lang="de-DE" baseline="0" dirty="0" smtClean="0"/>
              <a:t>. </a:t>
            </a:r>
            <a:r>
              <a:rPr lang="de-DE" baseline="0" dirty="0" err="1" smtClean="0"/>
              <a:t>visualizing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temporal </a:t>
            </a:r>
            <a:r>
              <a:rPr lang="de-DE" baseline="0" dirty="0" err="1" smtClean="0"/>
              <a:t>evolution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flow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single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image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difficult</a:t>
            </a:r>
            <a:r>
              <a:rPr lang="de-DE" baseline="0" dirty="0" smtClean="0"/>
              <a:t>. This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actually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somewhat</a:t>
            </a:r>
            <a:r>
              <a:rPr lang="de-DE" baseline="0" dirty="0" smtClean="0"/>
              <a:t> illustrative </a:t>
            </a:r>
            <a:r>
              <a:rPr lang="de-DE" baseline="0" dirty="0" err="1" smtClean="0"/>
              <a:t>image</a:t>
            </a:r>
            <a:r>
              <a:rPr lang="de-DE" baseline="0" dirty="0" smtClean="0"/>
              <a:t>, I just </a:t>
            </a:r>
            <a:r>
              <a:rPr lang="de-DE" baseline="0" dirty="0" err="1" smtClean="0"/>
              <a:t>haven‘t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found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suitable</a:t>
            </a:r>
            <a:r>
              <a:rPr lang="de-DE" baseline="0" dirty="0" smtClean="0"/>
              <a:t> non-illustrative </a:t>
            </a:r>
            <a:r>
              <a:rPr lang="de-DE" baseline="0" dirty="0" err="1" smtClean="0"/>
              <a:t>image</a:t>
            </a:r>
            <a:r>
              <a:rPr lang="de-DE" baseline="0" dirty="0" smtClean="0"/>
              <a:t>. Image </a:t>
            </a:r>
            <a:r>
              <a:rPr lang="de-DE" baseline="0" dirty="0" err="1" smtClean="0"/>
              <a:t>from</a:t>
            </a:r>
            <a:r>
              <a:rPr lang="de-DE" baseline="0" dirty="0" smtClean="0"/>
              <a:t> „</a:t>
            </a:r>
            <a:r>
              <a:rPr lang="en-US" sz="1300" dirty="0" smtClean="0"/>
              <a:t>Depicting Time Evolving Flow with Illustrative </a:t>
            </a:r>
            <a:r>
              <a:rPr lang="de-CH" sz="1300" dirty="0" err="1" smtClean="0"/>
              <a:t>Visualization</a:t>
            </a:r>
            <a:r>
              <a:rPr lang="de-CH" sz="1300" dirty="0" smtClean="0"/>
              <a:t> </a:t>
            </a:r>
            <a:r>
              <a:rPr lang="de-CH" sz="1300" dirty="0" err="1" smtClean="0"/>
              <a:t>Techniques</a:t>
            </a:r>
            <a:r>
              <a:rPr lang="de-CH" sz="1300" dirty="0" smtClean="0"/>
              <a:t>“ </a:t>
            </a:r>
            <a:r>
              <a:rPr lang="de-CH" sz="1300" dirty="0" err="1" smtClean="0"/>
              <a:t>by</a:t>
            </a:r>
            <a:r>
              <a:rPr lang="de-CH" sz="1300" dirty="0" smtClean="0"/>
              <a:t> Hsu </a:t>
            </a:r>
            <a:r>
              <a:rPr lang="de-CH" sz="1300" dirty="0" err="1" smtClean="0"/>
              <a:t>at</a:t>
            </a:r>
            <a:r>
              <a:rPr lang="de-CH" sz="1300" dirty="0" smtClean="0"/>
              <a:t> al.</a:t>
            </a:r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A15FC6-B0D6-4ED5-988B-5F3A06E6B799}" type="slidenum">
              <a:rPr lang="de-AT" smtClean="0"/>
              <a:pPr/>
              <a:t>34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322414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CH" sz="1200" dirty="0" err="1" smtClean="0"/>
              <a:t>Interactivity</a:t>
            </a:r>
            <a:r>
              <a:rPr lang="de-CH" sz="1200" dirty="0" smtClean="0"/>
              <a:t>: </a:t>
            </a:r>
            <a:r>
              <a:rPr lang="de-CH" sz="1200" dirty="0" err="1" smtClean="0"/>
              <a:t>techniques</a:t>
            </a:r>
            <a:r>
              <a:rPr lang="de-CH" sz="1200" dirty="0" smtClean="0"/>
              <a:t> </a:t>
            </a:r>
            <a:r>
              <a:rPr lang="de-CH" sz="1200" dirty="0" err="1" smtClean="0"/>
              <a:t>should</a:t>
            </a:r>
            <a:r>
              <a:rPr lang="de-CH" sz="1200" dirty="0" smtClean="0"/>
              <a:t> </a:t>
            </a:r>
            <a:r>
              <a:rPr lang="de-CH" sz="1200" dirty="0" err="1" smtClean="0"/>
              <a:t>be</a:t>
            </a:r>
            <a:r>
              <a:rPr lang="de-CH" sz="1200" dirty="0" smtClean="0"/>
              <a:t> fast </a:t>
            </a:r>
            <a:r>
              <a:rPr lang="de-CH" sz="1200" dirty="0" err="1" smtClean="0"/>
              <a:t>enough</a:t>
            </a:r>
            <a:r>
              <a:rPr lang="de-CH" sz="1200" dirty="0" smtClean="0"/>
              <a:t> </a:t>
            </a:r>
            <a:r>
              <a:rPr lang="de-CH" sz="1200" dirty="0" err="1" smtClean="0"/>
              <a:t>to</a:t>
            </a:r>
            <a:r>
              <a:rPr lang="de-CH" sz="1200" dirty="0" smtClean="0"/>
              <a:t> </a:t>
            </a:r>
            <a:r>
              <a:rPr lang="de-CH" sz="1200" dirty="0" err="1" smtClean="0"/>
              <a:t>allow</a:t>
            </a:r>
            <a:r>
              <a:rPr lang="de-CH" sz="1200" dirty="0" smtClean="0"/>
              <a:t> </a:t>
            </a:r>
            <a:r>
              <a:rPr lang="de-CH" sz="1200" dirty="0" err="1" smtClean="0"/>
              <a:t>for</a:t>
            </a:r>
            <a:r>
              <a:rPr lang="de-CH" sz="1200" dirty="0" smtClean="0"/>
              <a:t> an </a:t>
            </a:r>
            <a:r>
              <a:rPr lang="de-CH" sz="1200" dirty="0" err="1" smtClean="0"/>
              <a:t>interactive</a:t>
            </a:r>
            <a:r>
              <a:rPr lang="de-CH" sz="1200" dirty="0" smtClean="0"/>
              <a:t> </a:t>
            </a:r>
            <a:r>
              <a:rPr lang="de-CH" sz="1200" dirty="0" err="1" smtClean="0"/>
              <a:t>exploration</a:t>
            </a:r>
            <a:r>
              <a:rPr lang="de-CH" sz="1200" dirty="0" smtClean="0"/>
              <a:t> </a:t>
            </a:r>
            <a:r>
              <a:rPr lang="de-CH" sz="1200" dirty="0" err="1" smtClean="0"/>
              <a:t>of</a:t>
            </a:r>
            <a:r>
              <a:rPr lang="de-CH" sz="1200" dirty="0" smtClean="0"/>
              <a:t> </a:t>
            </a:r>
            <a:r>
              <a:rPr lang="de-CH" sz="1200" dirty="0" err="1" smtClean="0"/>
              <a:t>the</a:t>
            </a:r>
            <a:r>
              <a:rPr lang="de-CH" sz="1200" dirty="0" smtClean="0"/>
              <a:t> </a:t>
            </a:r>
            <a:r>
              <a:rPr lang="de-CH" sz="1200" dirty="0" err="1" smtClean="0"/>
              <a:t>data</a:t>
            </a:r>
            <a:r>
              <a:rPr lang="de-CH" sz="1200" dirty="0" smtClean="0"/>
              <a:t> </a:t>
            </a:r>
            <a:r>
              <a:rPr lang="de-CH" sz="1200" dirty="0" err="1" smtClean="0"/>
              <a:t>set</a:t>
            </a:r>
            <a:r>
              <a:rPr lang="de-CH" sz="1200" dirty="0" smtClean="0"/>
              <a:t> (</a:t>
            </a:r>
            <a:r>
              <a:rPr lang="de-CH" sz="1200" dirty="0" err="1" smtClean="0"/>
              <a:t>no</a:t>
            </a:r>
            <a:r>
              <a:rPr lang="de-CH" sz="1200" dirty="0" smtClean="0"/>
              <a:t> </a:t>
            </a:r>
            <a:r>
              <a:rPr lang="de-CH" sz="1200" dirty="0" err="1" smtClean="0"/>
              <a:t>image</a:t>
            </a:r>
            <a:r>
              <a:rPr lang="de-CH" sz="1200" dirty="0" smtClean="0"/>
              <a:t>)</a:t>
            </a:r>
            <a:endParaRPr lang="de-DE" dirty="0" smtClean="0"/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A15FC6-B0D6-4ED5-988B-5F3A06E6B799}" type="slidenum">
              <a:rPr lang="de-AT" smtClean="0"/>
              <a:pPr/>
              <a:t>35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8101188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B72BDC-C288-4419-891C-67475B9257D4}" type="slidenum">
              <a:rPr lang="de-AT"/>
              <a:pPr/>
              <a:t>36</a:t>
            </a:fld>
            <a:endParaRPr lang="de-AT"/>
          </a:p>
        </p:txBody>
      </p:sp>
      <p:sp>
        <p:nvSpPr>
          <p:cNvPr id="61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smtClean="0"/>
              <a:t>There are several</a:t>
            </a:r>
            <a:r>
              <a:rPr lang="de-CH" baseline="0" dirty="0" smtClean="0"/>
              <a:t> classes of illustrative visual abstraction which deal with the aforementioned </a:t>
            </a:r>
            <a:r>
              <a:rPr lang="de-CH" baseline="0" dirty="0" err="1" smtClean="0"/>
              <a:t>challenges</a:t>
            </a:r>
            <a:r>
              <a:rPr lang="de-CH" baseline="0" dirty="0" smtClean="0"/>
              <a:t>.</a:t>
            </a:r>
            <a:endParaRPr lang="de-DE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B72BDC-C288-4419-891C-67475B9257D4}" type="slidenum">
              <a:rPr lang="de-AT"/>
              <a:pPr/>
              <a:t>2</a:t>
            </a:fld>
            <a:endParaRPr lang="de-AT"/>
          </a:p>
        </p:txBody>
      </p:sp>
      <p:sp>
        <p:nvSpPr>
          <p:cNvPr id="61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B72BDC-C288-4419-891C-67475B9257D4}" type="slidenum">
              <a:rPr lang="de-AT"/>
              <a:pPr/>
              <a:t>37</a:t>
            </a:fld>
            <a:endParaRPr lang="de-AT"/>
          </a:p>
        </p:txBody>
      </p:sp>
      <p:sp>
        <p:nvSpPr>
          <p:cNvPr id="61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err="1" smtClean="0"/>
              <a:t>depth</a:t>
            </a:r>
            <a:r>
              <a:rPr lang="de-CH" dirty="0" smtClean="0"/>
              <a:t>/</a:t>
            </a:r>
            <a:r>
              <a:rPr lang="de-CH" dirty="0" err="1" smtClean="0"/>
              <a:t>shape</a:t>
            </a:r>
            <a:r>
              <a:rPr lang="de-CH" baseline="0" dirty="0" smtClean="0"/>
              <a:t> perception, local properties conveyed. Left Image from „</a:t>
            </a:r>
            <a:r>
              <a:rPr lang="de-CH" sz="1300" dirty="0" err="1" smtClean="0"/>
              <a:t>Visualizing</a:t>
            </a:r>
            <a:r>
              <a:rPr lang="de-CH" sz="1300" baseline="0" dirty="0" smtClean="0"/>
              <a:t> </a:t>
            </a:r>
            <a:r>
              <a:rPr lang="en-US" sz="1300" dirty="0" smtClean="0"/>
              <a:t>multivalued </a:t>
            </a:r>
            <a:r>
              <a:rPr lang="en-US" sz="1300" dirty="0"/>
              <a:t>data from 2d incompressible flows using concepts </a:t>
            </a:r>
            <a:r>
              <a:rPr lang="de-CH" sz="1300" dirty="0"/>
              <a:t>from painting.“ by Kirby et al</a:t>
            </a:r>
            <a:r>
              <a:rPr lang="de-CH" sz="1300" dirty="0" smtClean="0"/>
              <a:t>.</a:t>
            </a:r>
            <a:endParaRPr lang="de-DE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B72BDC-C288-4419-891C-67475B9257D4}" type="slidenum">
              <a:rPr lang="de-AT"/>
              <a:pPr/>
              <a:t>38</a:t>
            </a:fld>
            <a:endParaRPr lang="de-AT"/>
          </a:p>
        </p:txBody>
      </p:sp>
      <p:sp>
        <p:nvSpPr>
          <p:cNvPr id="61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baseline="0" dirty="0" err="1" smtClean="0"/>
              <a:t>occlusion</a:t>
            </a:r>
            <a:r>
              <a:rPr lang="de-CH" baseline="0" dirty="0" smtClean="0"/>
              <a:t>/</a:t>
            </a:r>
            <a:r>
              <a:rPr lang="de-CH" baseline="0" dirty="0" err="1" smtClean="0"/>
              <a:t>cluttering</a:t>
            </a:r>
            <a:r>
              <a:rPr lang="de-CH" baseline="0" dirty="0" smtClean="0"/>
              <a:t> reduced, expressiveness of visual space maximized. Middle image by from „</a:t>
            </a:r>
            <a:r>
              <a:rPr lang="en-US" sz="1300" dirty="0"/>
              <a:t>An illustrative visualization framework for 3d vector fields” by Chen et al</a:t>
            </a:r>
            <a:r>
              <a:rPr lang="en-US" sz="1300" dirty="0" smtClean="0"/>
              <a:t>.</a:t>
            </a:r>
            <a:endParaRPr lang="de-DE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B72BDC-C288-4419-891C-67475B9257D4}" type="slidenum">
              <a:rPr lang="de-AT"/>
              <a:pPr/>
              <a:t>39</a:t>
            </a:fld>
            <a:endParaRPr lang="de-AT"/>
          </a:p>
        </p:txBody>
      </p:sp>
      <p:sp>
        <p:nvSpPr>
          <p:cNvPr id="61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baseline="0" dirty="0" err="1" smtClean="0"/>
              <a:t>data</a:t>
            </a:r>
            <a:r>
              <a:rPr lang="de-CH" baseline="0" dirty="0" smtClean="0"/>
              <a:t> in focus is clearly visible, well depicted and not occluded. Right image from „</a:t>
            </a:r>
            <a:r>
              <a:rPr lang="de-CH" sz="1300" dirty="0"/>
              <a:t>Illustrative deformation for data exploration.“ by Correa et al</a:t>
            </a:r>
            <a:r>
              <a:rPr lang="de-CH" sz="1300" dirty="0" smtClean="0"/>
              <a:t>.</a:t>
            </a:r>
            <a:endParaRPr lang="de-DE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B72BDC-C288-4419-891C-67475B9257D4}" type="slidenum">
              <a:rPr lang="de-AT"/>
              <a:pPr/>
              <a:t>40</a:t>
            </a:fld>
            <a:endParaRPr lang="de-AT"/>
          </a:p>
        </p:txBody>
      </p:sp>
      <p:sp>
        <p:nvSpPr>
          <p:cNvPr id="61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baseline="0" dirty="0" err="1" smtClean="0"/>
              <a:t>description</a:t>
            </a:r>
            <a:r>
              <a:rPr lang="de-CH" baseline="0" dirty="0" smtClean="0"/>
              <a:t>/</a:t>
            </a:r>
            <a:r>
              <a:rPr lang="de-CH" baseline="0" dirty="0" err="1" smtClean="0"/>
              <a:t>explanation</a:t>
            </a:r>
            <a:r>
              <a:rPr lang="de-CH" baseline="0" dirty="0" smtClean="0"/>
              <a:t> of the phenomenon. </a:t>
            </a:r>
            <a:r>
              <a:rPr lang="de-CH" baseline="0" dirty="0" err="1" smtClean="0"/>
              <a:t>Related</a:t>
            </a:r>
            <a:r>
              <a:rPr lang="de-CH" baseline="0" dirty="0" smtClean="0"/>
              <a:t> </a:t>
            </a:r>
            <a:r>
              <a:rPr lang="de-CH" baseline="0" dirty="0" err="1" smtClean="0"/>
              <a:t>to</a:t>
            </a:r>
            <a:r>
              <a:rPr lang="de-CH" baseline="0" dirty="0" smtClean="0"/>
              <a:t> storytelling and guided </a:t>
            </a:r>
            <a:r>
              <a:rPr lang="de-CH" baseline="0" dirty="0" err="1" smtClean="0"/>
              <a:t>vizualization</a:t>
            </a:r>
            <a:r>
              <a:rPr lang="de-CH" baseline="0" dirty="0" smtClean="0"/>
              <a:t>.</a:t>
            </a:r>
            <a:endParaRPr lang="de-DE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B72BDC-C288-4419-891C-67475B9257D4}" type="slidenum">
              <a:rPr lang="de-AT"/>
              <a:pPr/>
              <a:t>41</a:t>
            </a:fld>
            <a:endParaRPr lang="de-AT"/>
          </a:p>
        </p:txBody>
      </p:sp>
      <p:sp>
        <p:nvSpPr>
          <p:cNvPr id="61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B72BDC-C288-4419-891C-67475B9257D4}" type="slidenum">
              <a:rPr lang="de-AT"/>
              <a:pPr/>
              <a:t>42</a:t>
            </a:fld>
            <a:endParaRPr lang="de-AT"/>
          </a:p>
        </p:txBody>
      </p:sp>
      <p:sp>
        <p:nvSpPr>
          <p:cNvPr id="61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B72BDC-C288-4419-891C-67475B9257D4}" type="slidenum">
              <a:rPr lang="de-AT"/>
              <a:pPr/>
              <a:t>43</a:t>
            </a:fld>
            <a:endParaRPr lang="de-AT"/>
          </a:p>
        </p:txBody>
      </p:sp>
      <p:sp>
        <p:nvSpPr>
          <p:cNvPr id="61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Raw data: </a:t>
            </a:r>
          </a:p>
          <a:p>
            <a:r>
              <a:rPr lang="en-US" dirty="0"/>
              <a:t>- original data produced by simulations or measurements (such as velocity or pressure), or information directly derivable from it (curl or gradients)</a:t>
            </a:r>
          </a:p>
          <a:p>
            <a:r>
              <a:rPr lang="en-US" dirty="0" smtClean="0"/>
              <a:t>- usually </a:t>
            </a:r>
            <a:r>
              <a:rPr lang="en-US" dirty="0"/>
              <a:t>defined at the vertices or cells of the sampling grid </a:t>
            </a:r>
            <a:endParaRPr lang="en-US" dirty="0" smtClean="0"/>
          </a:p>
          <a:p>
            <a:r>
              <a:rPr lang="nb-NO" dirty="0" smtClean="0"/>
              <a:t>- used to looc at local properties of the flow</a:t>
            </a:r>
            <a:endParaRPr lang="en-US" dirty="0"/>
          </a:p>
          <a:p>
            <a:r>
              <a:rPr lang="en-US" dirty="0"/>
              <a:t>Integral structures:</a:t>
            </a:r>
          </a:p>
          <a:p>
            <a:r>
              <a:rPr lang="en-US" dirty="0"/>
              <a:t>- integral curves/surfaces/volumes</a:t>
            </a:r>
          </a:p>
          <a:p>
            <a:r>
              <a:rPr lang="en-US" dirty="0" smtClean="0"/>
              <a:t>- usually </a:t>
            </a:r>
            <a:r>
              <a:rPr lang="en-US" dirty="0"/>
              <a:t>displayed as linear structures (lines, tubes, ribbons), shaded surfaces or volume </a:t>
            </a:r>
            <a:r>
              <a:rPr lang="en-US" dirty="0" smtClean="0"/>
              <a:t>rendered</a:t>
            </a:r>
          </a:p>
          <a:p>
            <a:r>
              <a:rPr lang="nb-NO" dirty="0" smtClean="0"/>
              <a:t>- used to look at more persistent/long term charachteristic of the flow</a:t>
            </a:r>
            <a:endParaRPr lang="en-US" dirty="0"/>
          </a:p>
          <a:p>
            <a:r>
              <a:rPr lang="en-US" dirty="0"/>
              <a:t>Flow features:</a:t>
            </a:r>
          </a:p>
          <a:p>
            <a:r>
              <a:rPr lang="en-US" dirty="0"/>
              <a:t>- subsets of the data perceived as particularly relevant by the user</a:t>
            </a:r>
          </a:p>
          <a:p>
            <a:r>
              <a:rPr lang="de-DE" dirty="0" smtClean="0"/>
              <a:t>- different definitions and visualization techniques</a:t>
            </a:r>
            <a:endParaRPr lang="de-DE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B72BDC-C288-4419-891C-67475B9257D4}" type="slidenum">
              <a:rPr lang="de-AT"/>
              <a:pPr/>
              <a:t>44</a:t>
            </a:fld>
            <a:endParaRPr lang="de-AT"/>
          </a:p>
        </p:txBody>
      </p:sp>
      <p:sp>
        <p:nvSpPr>
          <p:cNvPr id="61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B72BDC-C288-4419-891C-67475B9257D4}" type="slidenum">
              <a:rPr lang="de-AT"/>
              <a:pPr/>
              <a:t>45</a:t>
            </a:fld>
            <a:endParaRPr lang="de-AT"/>
          </a:p>
        </p:txBody>
      </p:sp>
      <p:sp>
        <p:nvSpPr>
          <p:cNvPr id="61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Example 1: Equivalent ration in [0.5</a:t>
            </a:r>
            <a:r>
              <a:rPr lang="de-DE" baseline="0" dirty="0" smtClean="0"/>
              <a:t>; 1.7] flammable </a:t>
            </a:r>
            <a:r>
              <a:rPr lang="de-DE" baseline="0" dirty="0" smtClean="0">
                <a:sym typeface="Wingdings" pitchFamily="2" charset="2"/>
              </a:rPr>
              <a:t> RD / FE</a:t>
            </a:r>
          </a:p>
          <a:p>
            <a:r>
              <a:rPr lang="de-DE" dirty="0" smtClean="0"/>
              <a:t>Example 2: Mixing of air</a:t>
            </a:r>
            <a:r>
              <a:rPr lang="de-DE" baseline="0" dirty="0" smtClean="0"/>
              <a:t> and gas, swirling area along particles trajectory </a:t>
            </a:r>
            <a:r>
              <a:rPr lang="de-DE" baseline="0" dirty="0" smtClean="0">
                <a:sym typeface="Wingdings" pitchFamily="2" charset="2"/>
              </a:rPr>
              <a:t> IS / VM</a:t>
            </a:r>
          </a:p>
          <a:p>
            <a:r>
              <a:rPr lang="de-DE" baseline="0" dirty="0" smtClean="0">
                <a:sym typeface="Wingdings" pitchFamily="2" charset="2"/>
              </a:rPr>
              <a:t>In both cases, different interesting aspects over time  VE </a:t>
            </a:r>
            <a:endParaRPr lang="de-DE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B72BDC-C288-4419-891C-67475B9257D4}" type="slidenum">
              <a:rPr lang="de-AT"/>
              <a:pPr/>
              <a:t>46</a:t>
            </a:fld>
            <a:endParaRPr lang="de-AT"/>
          </a:p>
        </p:txBody>
      </p:sp>
      <p:sp>
        <p:nvSpPr>
          <p:cNvPr id="61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B72BDC-C288-4419-891C-67475B9257D4}" type="slidenum">
              <a:rPr lang="de-AT"/>
              <a:pPr/>
              <a:t>3</a:t>
            </a:fld>
            <a:endParaRPr lang="de-AT"/>
          </a:p>
        </p:txBody>
      </p:sp>
      <p:sp>
        <p:nvSpPr>
          <p:cNvPr id="61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err="1" smtClean="0"/>
              <a:t>Left</a:t>
            </a:r>
            <a:r>
              <a:rPr lang="de-CH" dirty="0" smtClean="0"/>
              <a:t>: As </a:t>
            </a:r>
            <a:r>
              <a:rPr lang="de-CH" dirty="0" err="1" smtClean="0"/>
              <a:t>precise</a:t>
            </a:r>
            <a:r>
              <a:rPr lang="de-CH" dirty="0" smtClean="0"/>
              <a:t> </a:t>
            </a:r>
            <a:r>
              <a:rPr lang="de-CH" dirty="0" err="1" smtClean="0"/>
              <a:t>and</a:t>
            </a:r>
            <a:r>
              <a:rPr lang="de-CH" dirty="0" smtClean="0"/>
              <a:t> </a:t>
            </a:r>
            <a:r>
              <a:rPr lang="de-CH" dirty="0" err="1" smtClean="0"/>
              <a:t>photo-realistic</a:t>
            </a:r>
            <a:r>
              <a:rPr lang="de-CH" dirty="0" smtClean="0"/>
              <a:t> </a:t>
            </a:r>
            <a:r>
              <a:rPr lang="de-CH" dirty="0" err="1" smtClean="0"/>
              <a:t>as</a:t>
            </a:r>
            <a:r>
              <a:rPr lang="de-CH" dirty="0" smtClean="0"/>
              <a:t> </a:t>
            </a:r>
            <a:r>
              <a:rPr lang="de-CH" dirty="0" err="1" smtClean="0"/>
              <a:t>it</a:t>
            </a:r>
            <a:r>
              <a:rPr lang="de-CH" dirty="0" smtClean="0"/>
              <a:t> </a:t>
            </a:r>
            <a:r>
              <a:rPr lang="de-CH" dirty="0" err="1" smtClean="0"/>
              <a:t>gets</a:t>
            </a:r>
            <a:r>
              <a:rPr lang="de-CH" dirty="0" smtClean="0"/>
              <a:t>, but: </a:t>
            </a:r>
            <a:r>
              <a:rPr lang="de-CH" dirty="0" err="1" smtClean="0"/>
              <a:t>cluttered</a:t>
            </a:r>
            <a:r>
              <a:rPr lang="de-CH" dirty="0" smtClean="0"/>
              <a:t>, </a:t>
            </a:r>
            <a:r>
              <a:rPr lang="de-CH" dirty="0" err="1" smtClean="0"/>
              <a:t>important</a:t>
            </a:r>
            <a:r>
              <a:rPr lang="de-CH" dirty="0" smtClean="0"/>
              <a:t> </a:t>
            </a:r>
            <a:r>
              <a:rPr lang="de-CH" dirty="0" err="1" smtClean="0"/>
              <a:t>info</a:t>
            </a:r>
            <a:r>
              <a:rPr lang="de-CH" dirty="0" smtClean="0"/>
              <a:t> </a:t>
            </a:r>
            <a:r>
              <a:rPr lang="de-CH" dirty="0" err="1" smtClean="0"/>
              <a:t>hard</a:t>
            </a:r>
            <a:r>
              <a:rPr lang="de-CH" dirty="0" smtClean="0"/>
              <a:t> </a:t>
            </a:r>
            <a:r>
              <a:rPr lang="de-CH" dirty="0" err="1" smtClean="0"/>
              <a:t>to</a:t>
            </a:r>
            <a:r>
              <a:rPr lang="de-CH" baseline="0" dirty="0" smtClean="0"/>
              <a:t> find</a:t>
            </a:r>
          </a:p>
          <a:p>
            <a:r>
              <a:rPr lang="de-CH" dirty="0" smtClean="0"/>
              <a:t>Right: Non-photo-realistic, simplified/distorted (e.g., roads), missing details,</a:t>
            </a:r>
            <a:r>
              <a:rPr lang="de-CH" baseline="0" dirty="0" smtClean="0"/>
              <a:t> but: easily conveys task-relevant information</a:t>
            </a:r>
          </a:p>
          <a:p>
            <a:endParaRPr lang="de-CH" baseline="0" dirty="0" smtClean="0"/>
          </a:p>
          <a:p>
            <a:r>
              <a:rPr lang="de-CH" baseline="0" dirty="0" smtClean="0"/>
              <a:t>Zooming: normal image minification in the left image. adaptive abstraction of information on the right, thereby maintaining a constant density of information</a:t>
            </a:r>
          </a:p>
          <a:p>
            <a:endParaRPr lang="de-CH" baseline="0" dirty="0" smtClean="0"/>
          </a:p>
          <a:p>
            <a:r>
              <a:rPr lang="de-CH" baseline="0" dirty="0" smtClean="0"/>
              <a:t>Images from google maps.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B72BDC-C288-4419-891C-67475B9257D4}" type="slidenum">
              <a:rPr lang="de-AT"/>
              <a:pPr/>
              <a:t>47</a:t>
            </a:fld>
            <a:endParaRPr lang="de-AT"/>
          </a:p>
        </p:txBody>
      </p:sp>
      <p:sp>
        <p:nvSpPr>
          <p:cNvPr id="61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B72BDC-C288-4419-891C-67475B9257D4}" type="slidenum">
              <a:rPr lang="de-AT"/>
              <a:pPr/>
              <a:t>48</a:t>
            </a:fld>
            <a:endParaRPr lang="de-AT"/>
          </a:p>
        </p:txBody>
      </p:sp>
      <p:sp>
        <p:nvSpPr>
          <p:cNvPr id="61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aseline="0" dirty="0" smtClean="0"/>
              <a:t>Kirby et al. 1999: </a:t>
            </a:r>
            <a:r>
              <a:rPr lang="en-US" dirty="0" smtClean="0"/>
              <a:t>velocity direction -- velocity magnitude (arrow area) -- </a:t>
            </a:r>
            <a:r>
              <a:rPr lang="en-US" dirty="0" err="1" smtClean="0"/>
              <a:t>voritcity</a:t>
            </a:r>
            <a:r>
              <a:rPr lang="en-US" dirty="0" smtClean="0"/>
              <a:t> direction (color) -- strain and shear (ellipses)</a:t>
            </a:r>
          </a:p>
          <a:p>
            <a:endParaRPr lang="en-US" dirty="0" smtClean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 smtClean="0"/>
              <a:t>Stompel et al. 2002: </a:t>
            </a:r>
            <a:r>
              <a:rPr lang="de-DE" baseline="0" dirty="0" smtClean="0"/>
              <a:t>GPU, strokes for velocity,  various NPR enhancement (silhouette, cool2 warm, color and transparency based on depth and gradient of a scalar field), Supports also temporal context. -- </a:t>
            </a:r>
            <a:endParaRPr lang="de-DE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Svakhine</a:t>
            </a:r>
            <a:r>
              <a:rPr lang="en-US" dirty="0" smtClean="0"/>
              <a:t> </a:t>
            </a:r>
            <a:r>
              <a:rPr lang="en-US" dirty="0"/>
              <a:t>et al. 2005: </a:t>
            </a:r>
            <a:r>
              <a:rPr lang="nb-NO" dirty="0" smtClean="0"/>
              <a:t>2D TF, silhouette enhancement, contour-banded</a:t>
            </a:r>
            <a:r>
              <a:rPr lang="nb-NO" baseline="0" dirty="0" smtClean="0"/>
              <a:t> rendering</a:t>
            </a:r>
            <a:r>
              <a:rPr lang="nb-NO" dirty="0" smtClean="0"/>
              <a:t> – banding of based</a:t>
            </a:r>
            <a:r>
              <a:rPr lang="nb-NO" baseline="0" dirty="0" smtClean="0"/>
              <a:t> on the </a:t>
            </a:r>
            <a:r>
              <a:rPr lang="nb-NO" dirty="0" smtClean="0"/>
              <a:t>magnitude</a:t>
            </a:r>
            <a:r>
              <a:rPr lang="nb-NO" baseline="0" dirty="0" smtClean="0"/>
              <a:t> of D2(temperature): high -&gt; color / low -&gt; grayscale</a:t>
            </a: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B72BDC-C288-4419-891C-67475B9257D4}" type="slidenum">
              <a:rPr lang="de-AT"/>
              <a:pPr/>
              <a:t>49</a:t>
            </a:fld>
            <a:endParaRPr lang="de-AT"/>
          </a:p>
        </p:txBody>
      </p:sp>
      <p:sp>
        <p:nvSpPr>
          <p:cNvPr id="61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LIC, Cabral and Leedom 93:</a:t>
            </a:r>
            <a:r>
              <a:rPr lang="de-DE" baseline="0" dirty="0" smtClean="0"/>
              <a:t> convolution along streamlines, no vel magnitute, easy localization of critical points</a:t>
            </a:r>
          </a:p>
          <a:p>
            <a:endParaRPr lang="de-DE" baseline="0" dirty="0" smtClean="0"/>
          </a:p>
          <a:p>
            <a:r>
              <a:rPr lang="de-DE" baseline="0" dirty="0" smtClean="0"/>
              <a:t>LEA, Jobard et al. 01: based on backward integration of particles and advection of a noise texture</a:t>
            </a:r>
          </a:p>
          <a:p>
            <a:endParaRPr lang="de-DE" baseline="0" dirty="0" smtClean="0"/>
          </a:p>
          <a:p>
            <a:r>
              <a:rPr lang="de-DE" baseline="0" dirty="0" smtClean="0"/>
              <a:t>IBFV, van Wijk 02: warping of noise texture, takes into account velocity magnitude</a:t>
            </a:r>
          </a:p>
          <a:p>
            <a:endParaRPr lang="de-DE" baseline="0" dirty="0" smtClean="0"/>
          </a:p>
          <a:p>
            <a:r>
              <a:rPr lang="de-DE" baseline="0" dirty="0" smtClean="0"/>
              <a:t>3D LIC, Rezk-Salama et al. 99: LIC in 3D, heavy cluttering</a:t>
            </a:r>
          </a:p>
          <a:p>
            <a:endParaRPr lang="de-DE" baseline="0" dirty="0" smtClean="0"/>
          </a:p>
          <a:p>
            <a:r>
              <a:rPr lang="de-DE" baseline="0" dirty="0" smtClean="0"/>
              <a:t>Data Fusion, by Wong et al.: shows how texture advection can be easily combined with other basic techniques, COLOR by Dir, HEIGHT by ...</a:t>
            </a:r>
            <a:endParaRPr lang="de-DE"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B72BDC-C288-4419-891C-67475B9257D4}" type="slidenum">
              <a:rPr lang="de-AT"/>
              <a:pPr/>
              <a:t>50</a:t>
            </a:fld>
            <a:endParaRPr lang="de-AT"/>
          </a:p>
        </p:txBody>
      </p:sp>
      <p:sp>
        <p:nvSpPr>
          <p:cNvPr id="61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Urness et al. 03, 04: Enhancement</a:t>
            </a:r>
            <a:r>
              <a:rPr lang="de-DE" baseline="0" dirty="0" smtClean="0"/>
              <a:t> of texture advection vis to visualize multiple attributes. Left to right: change of contrast, change of lightness, embossing and color mixing</a:t>
            </a:r>
            <a:endParaRPr lang="de-DE"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B72BDC-C288-4419-891C-67475B9257D4}" type="slidenum">
              <a:rPr lang="de-AT"/>
              <a:pPr/>
              <a:t>51</a:t>
            </a:fld>
            <a:endParaRPr lang="de-AT"/>
          </a:p>
        </p:txBody>
      </p:sp>
      <p:sp>
        <p:nvSpPr>
          <p:cNvPr id="61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What is important?</a:t>
            </a:r>
          </a:p>
          <a:p>
            <a:r>
              <a:rPr lang="de-DE" dirty="0" smtClean="0"/>
              <a:t>Definition of focus based on attributes queries</a:t>
            </a:r>
            <a:r>
              <a:rPr lang="de-DE" baseline="0" dirty="0" smtClean="0"/>
              <a:t> or feature detectors</a:t>
            </a:r>
          </a:p>
          <a:p>
            <a:r>
              <a:rPr lang="de-DE" baseline="0" dirty="0" smtClean="0"/>
              <a:t>Once focus has been defined, how should it be shown? Ex, selection of areas with high vorticity in the ABC flow</a:t>
            </a:r>
            <a:endParaRPr lang="de-DE" dirty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B72BDC-C288-4419-891C-67475B9257D4}" type="slidenum">
              <a:rPr lang="de-AT"/>
              <a:pPr/>
              <a:t>52</a:t>
            </a:fld>
            <a:endParaRPr lang="de-AT"/>
          </a:p>
        </p:txBody>
      </p:sp>
      <p:sp>
        <p:nvSpPr>
          <p:cNvPr id="61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Darelius 2008: Ekman helix</a:t>
            </a:r>
            <a:r>
              <a:rPr lang="de-DE" baseline="0" dirty="0" smtClean="0"/>
              <a:t> in an undersea canion, in „Deep-Sea Research I“</a:t>
            </a:r>
          </a:p>
          <a:p>
            <a:endParaRPr lang="de-DE" baseline="0" dirty="0" smtClean="0"/>
          </a:p>
          <a:p>
            <a:r>
              <a:rPr lang="de-DE" baseline="0" dirty="0" smtClean="0"/>
              <a:t>Telea and van Wijk 2003: 3D IBFV</a:t>
            </a:r>
          </a:p>
          <a:p>
            <a:endParaRPr lang="de-DE" baseline="0" dirty="0" smtClean="0"/>
          </a:p>
          <a:p>
            <a:r>
              <a:rPr lang="de-DE" baseline="0" dirty="0" smtClean="0"/>
              <a:t>Weiskopf and Ertl 2004: 3D unsteady IBFV on the GPU, based on volume rendering</a:t>
            </a:r>
          </a:p>
          <a:p>
            <a:endParaRPr lang="de-DE" baseline="0" dirty="0" smtClean="0"/>
          </a:p>
          <a:p>
            <a:r>
              <a:rPr lang="de-DE" baseline="0" dirty="0" smtClean="0"/>
              <a:t>Weiskopf et al. 2005: </a:t>
            </a:r>
            <a:r>
              <a:rPr lang="en-US" dirty="0"/>
              <a:t>modify the density of dye according to the convergence and divergence of the </a:t>
            </a:r>
            <a:r>
              <a:rPr lang="en-US" dirty="0" smtClean="0"/>
              <a:t>flow</a:t>
            </a:r>
          </a:p>
          <a:p>
            <a:endParaRPr lang="en-US" dirty="0"/>
          </a:p>
          <a:p>
            <a:r>
              <a:rPr lang="nb-NO" dirty="0" smtClean="0"/>
              <a:t>Li </a:t>
            </a:r>
            <a:r>
              <a:rPr lang="nb-NO" dirty="0"/>
              <a:t>et al. 2008: formulate the problem according to physics law in order to make results closer to the physical experiment</a:t>
            </a:r>
            <a:endParaRPr lang="de-DE" dirty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B72BDC-C288-4419-891C-67475B9257D4}" type="slidenum">
              <a:rPr lang="de-AT"/>
              <a:pPr/>
              <a:t>53</a:t>
            </a:fld>
            <a:endParaRPr lang="de-AT"/>
          </a:p>
        </p:txBody>
      </p:sp>
      <p:sp>
        <p:nvSpPr>
          <p:cNvPr id="61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Hauser and Mlejnek</a:t>
            </a:r>
            <a:r>
              <a:rPr lang="de-DE" baseline="0" dirty="0" smtClean="0"/>
              <a:t> 2003: user specified (scatterplot or histogram) fuzzy degree of interest + volume rendering (transparency dependent on DOI)</a:t>
            </a:r>
          </a:p>
          <a:p>
            <a:endParaRPr lang="de-DE" dirty="0" smtClean="0"/>
          </a:p>
          <a:p>
            <a:r>
              <a:rPr lang="de-DE" dirty="0" smtClean="0"/>
              <a:t>Weiskopf</a:t>
            </a:r>
            <a:r>
              <a:rPr lang="de-DE" baseline="0" dirty="0" smtClean="0"/>
              <a:t> et al. 2007: swirling areas detected with lambda2, focus opaque with warm color, context transparent with cold colors</a:t>
            </a:r>
          </a:p>
          <a:p>
            <a:endParaRPr lang="de-DE" baseline="0" dirty="0" smtClean="0"/>
          </a:p>
          <a:p>
            <a:r>
              <a:rPr lang="de-DE" baseline="0" dirty="0" smtClean="0"/>
              <a:t>Correa et al. 2007: fuzzy importance measure, context is deformed according to a deformation template</a:t>
            </a:r>
          </a:p>
          <a:p>
            <a:endParaRPr lang="de-DE" baseline="0" dirty="0" smtClean="0"/>
          </a:p>
          <a:p>
            <a:r>
              <a:rPr lang="de-DE" baseline="0" dirty="0" smtClean="0"/>
              <a:t>Wang et al. 2011: example of entropy based F+C (from information theory), specifically, visualization based on trasnfer entropy, i.e. a </a:t>
            </a:r>
            <a:r>
              <a:rPr lang="en-US" dirty="0"/>
              <a:t>measure of causal dependencies between variables</a:t>
            </a:r>
            <a:endParaRPr lang="de-DE" dirty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B72BDC-C288-4419-891C-67475B9257D4}" type="slidenum">
              <a:rPr lang="de-AT"/>
              <a:pPr/>
              <a:t>54</a:t>
            </a:fld>
            <a:endParaRPr lang="de-AT"/>
          </a:p>
        </p:txBody>
      </p:sp>
      <p:sp>
        <p:nvSpPr>
          <p:cNvPr id="61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B72BDC-C288-4419-891C-67475B9257D4}" type="slidenum">
              <a:rPr lang="de-AT"/>
              <a:pPr/>
              <a:t>55</a:t>
            </a:fld>
            <a:endParaRPr lang="de-AT"/>
          </a:p>
        </p:txBody>
      </p:sp>
      <p:sp>
        <p:nvSpPr>
          <p:cNvPr id="61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B72BDC-C288-4419-891C-67475B9257D4}" type="slidenum">
              <a:rPr lang="de-AT"/>
              <a:pPr/>
              <a:t>56</a:t>
            </a:fld>
            <a:endParaRPr lang="de-AT"/>
          </a:p>
        </p:txBody>
      </p:sp>
      <p:sp>
        <p:nvSpPr>
          <p:cNvPr id="61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Mallo</a:t>
            </a:r>
            <a:r>
              <a:rPr lang="de-DE" baseline="0" dirty="0" smtClean="0"/>
              <a:t> et al. 05: Illuminated lines revised, based on Illuminated streamline by Zöckler et al. 1991</a:t>
            </a:r>
          </a:p>
          <a:p>
            <a:endParaRPr lang="de-DE" baseline="0" dirty="0" smtClean="0"/>
          </a:p>
          <a:p>
            <a:r>
              <a:rPr lang="de-DE" baseline="0" dirty="0" smtClean="0"/>
              <a:t>Everts et al. 2009: Depth dependent halos</a:t>
            </a:r>
          </a:p>
          <a:p>
            <a:endParaRPr lang="de-DE" baseline="0" dirty="0" smtClean="0"/>
          </a:p>
          <a:p>
            <a:r>
              <a:rPr lang="de-DE" baseline="0" dirty="0" smtClean="0"/>
              <a:t>Schroeder et al. 1991: stream poligon</a:t>
            </a:r>
          </a:p>
          <a:p>
            <a:endParaRPr lang="de-DE" baseline="0" dirty="0" smtClean="0"/>
          </a:p>
          <a:p>
            <a:r>
              <a:rPr lang="de-DE" baseline="0" dirty="0" smtClean="0"/>
              <a:t>Stoll et al. 2005: stylized line primitives</a:t>
            </a:r>
          </a:p>
          <a:p>
            <a:endParaRPr lang="de-DE" baseline="0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B72BDC-C288-4419-891C-67475B9257D4}" type="slidenum">
              <a:rPr lang="de-AT"/>
              <a:pPr/>
              <a:t>4</a:t>
            </a:fld>
            <a:endParaRPr lang="de-AT"/>
          </a:p>
        </p:txBody>
      </p:sp>
      <p:sp>
        <p:nvSpPr>
          <p:cNvPr id="61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err="1" smtClean="0"/>
              <a:t>Left</a:t>
            </a:r>
            <a:r>
              <a:rPr lang="de-CH" dirty="0" smtClean="0"/>
              <a:t>: As </a:t>
            </a:r>
            <a:r>
              <a:rPr lang="de-CH" dirty="0" err="1" smtClean="0"/>
              <a:t>precise</a:t>
            </a:r>
            <a:r>
              <a:rPr lang="de-CH" dirty="0" smtClean="0"/>
              <a:t> </a:t>
            </a:r>
            <a:r>
              <a:rPr lang="de-CH" dirty="0" err="1" smtClean="0"/>
              <a:t>and</a:t>
            </a:r>
            <a:r>
              <a:rPr lang="de-CH" dirty="0" smtClean="0"/>
              <a:t> </a:t>
            </a:r>
            <a:r>
              <a:rPr lang="de-CH" dirty="0" err="1" smtClean="0"/>
              <a:t>photo-realistic</a:t>
            </a:r>
            <a:r>
              <a:rPr lang="de-CH" dirty="0" smtClean="0"/>
              <a:t> </a:t>
            </a:r>
            <a:r>
              <a:rPr lang="de-CH" dirty="0" err="1" smtClean="0"/>
              <a:t>as</a:t>
            </a:r>
            <a:r>
              <a:rPr lang="de-CH" dirty="0" smtClean="0"/>
              <a:t> </a:t>
            </a:r>
            <a:r>
              <a:rPr lang="de-CH" dirty="0" err="1" smtClean="0"/>
              <a:t>it</a:t>
            </a:r>
            <a:r>
              <a:rPr lang="de-CH" dirty="0" smtClean="0"/>
              <a:t> </a:t>
            </a:r>
            <a:r>
              <a:rPr lang="de-CH" dirty="0" err="1" smtClean="0"/>
              <a:t>gets</a:t>
            </a:r>
            <a:r>
              <a:rPr lang="de-CH" dirty="0" smtClean="0"/>
              <a:t>, but: </a:t>
            </a:r>
            <a:r>
              <a:rPr lang="de-CH" dirty="0" err="1" smtClean="0"/>
              <a:t>cluttered</a:t>
            </a:r>
            <a:r>
              <a:rPr lang="de-CH" dirty="0" smtClean="0"/>
              <a:t>, </a:t>
            </a:r>
            <a:r>
              <a:rPr lang="de-CH" dirty="0" err="1" smtClean="0"/>
              <a:t>important</a:t>
            </a:r>
            <a:r>
              <a:rPr lang="de-CH" dirty="0" smtClean="0"/>
              <a:t> </a:t>
            </a:r>
            <a:r>
              <a:rPr lang="de-CH" dirty="0" err="1" smtClean="0"/>
              <a:t>info</a:t>
            </a:r>
            <a:r>
              <a:rPr lang="de-CH" dirty="0" smtClean="0"/>
              <a:t> </a:t>
            </a:r>
            <a:r>
              <a:rPr lang="de-CH" dirty="0" err="1" smtClean="0"/>
              <a:t>hard</a:t>
            </a:r>
            <a:r>
              <a:rPr lang="de-CH" dirty="0" smtClean="0"/>
              <a:t> </a:t>
            </a:r>
            <a:r>
              <a:rPr lang="de-CH" dirty="0" err="1" smtClean="0"/>
              <a:t>to</a:t>
            </a:r>
            <a:r>
              <a:rPr lang="de-CH" baseline="0" dirty="0" smtClean="0"/>
              <a:t> find</a:t>
            </a:r>
          </a:p>
          <a:p>
            <a:r>
              <a:rPr lang="de-CH" dirty="0" smtClean="0"/>
              <a:t>Right: Non-photo-realistic, simplified/distorted (e.g., roads), missing details,</a:t>
            </a:r>
            <a:r>
              <a:rPr lang="de-CH" baseline="0" dirty="0" smtClean="0"/>
              <a:t> but: easily conveys task-relevant information</a:t>
            </a:r>
          </a:p>
          <a:p>
            <a:endParaRPr lang="de-CH" baseline="0" dirty="0" smtClean="0"/>
          </a:p>
          <a:p>
            <a:r>
              <a:rPr lang="de-CH" baseline="0" dirty="0" smtClean="0"/>
              <a:t>Zooming: normal image minification in the left image. adaptive abstraction of information on the right, thereby maintaining a constant density of information</a:t>
            </a:r>
          </a:p>
          <a:p>
            <a:endParaRPr lang="de-CH" baseline="0" dirty="0" smtClean="0"/>
          </a:p>
          <a:p>
            <a:r>
              <a:rPr lang="de-CH" baseline="0" dirty="0" smtClean="0"/>
              <a:t>Images from google maps.</a:t>
            </a: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B72BDC-C288-4419-891C-67475B9257D4}" type="slidenum">
              <a:rPr lang="de-AT"/>
              <a:pPr/>
              <a:t>57</a:t>
            </a:fld>
            <a:endParaRPr lang="de-AT"/>
          </a:p>
        </p:txBody>
      </p:sp>
      <p:sp>
        <p:nvSpPr>
          <p:cNvPr id="61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aseline="0" dirty="0" smtClean="0"/>
              <a:t>Schirski et al. 2004: Virtual Tubelets (billboarding of tubes)</a:t>
            </a:r>
          </a:p>
          <a:p>
            <a:endParaRPr lang="de-DE" baseline="0" dirty="0" smtClean="0"/>
          </a:p>
          <a:p>
            <a:r>
              <a:rPr lang="de-DE" baseline="0" dirty="0" smtClean="0"/>
              <a:t>Von Funck et al 2008: Smoke Surfaces (no retriangulation, opacity depending on triangle shape, not on GPU!)</a:t>
            </a:r>
          </a:p>
          <a:p>
            <a:endParaRPr lang="de-DE" baseline="0" dirty="0" smtClean="0"/>
          </a:p>
          <a:p>
            <a:r>
              <a:rPr lang="de-DE" baseline="0" dirty="0" smtClean="0"/>
              <a:t>Bürger et al 2009: streak surfaces – gpu implementation (patch-based vs particle based surface representation), texturing and shading</a:t>
            </a:r>
          </a:p>
          <a:p>
            <a:r>
              <a:rPr lang="de-DE" dirty="0" smtClean="0"/>
              <a:t>Krishnan et</a:t>
            </a:r>
            <a:r>
              <a:rPr lang="de-DE" baseline="0" dirty="0" smtClean="0"/>
              <a:t> al. 2009: streaksurfaces - gpu implementation (decoupling of advection and surface adaptation), shading and texturing</a:t>
            </a:r>
          </a:p>
          <a:p>
            <a:r>
              <a:rPr lang="de-DE" baseline="0" dirty="0" smtClean="0"/>
              <a:t> last two, published in the same issue of TVCG</a:t>
            </a:r>
            <a:endParaRPr lang="de-DE" dirty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B72BDC-C288-4419-891C-67475B9257D4}" type="slidenum">
              <a:rPr lang="de-AT"/>
              <a:pPr/>
              <a:t>58</a:t>
            </a:fld>
            <a:endParaRPr lang="de-AT"/>
          </a:p>
        </p:txBody>
      </p:sp>
      <p:sp>
        <p:nvSpPr>
          <p:cNvPr id="61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B72BDC-C288-4419-891C-67475B9257D4}" type="slidenum">
              <a:rPr lang="de-AT"/>
              <a:pPr/>
              <a:t>59</a:t>
            </a:fld>
            <a:endParaRPr lang="de-AT"/>
          </a:p>
        </p:txBody>
      </p:sp>
      <p:sp>
        <p:nvSpPr>
          <p:cNvPr id="61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Telea and Van</a:t>
            </a:r>
            <a:r>
              <a:rPr lang="de-DE" baseline="0" dirty="0" smtClean="0"/>
              <a:t> Wijk 99: bottom-up approach, iteratively merge the most similar clusters, similarity measure has fdifferent parameters tat let the user control the clustering process</a:t>
            </a:r>
          </a:p>
          <a:p>
            <a:endParaRPr lang="de-DE" baseline="0" dirty="0" smtClean="0"/>
          </a:p>
          <a:p>
            <a:pPr defTabSz="947593">
              <a:defRPr/>
            </a:pPr>
            <a:r>
              <a:rPr lang="de-DE" dirty="0"/>
              <a:t>Griebel et al. 04</a:t>
            </a:r>
            <a:r>
              <a:rPr lang="de-DE" dirty="0" smtClean="0"/>
              <a:t>: more</a:t>
            </a:r>
            <a:r>
              <a:rPr lang="de-DE" baseline="0" dirty="0" smtClean="0"/>
              <a:t> complex model, based on energy minimization, leads to clusters which are aligned with the flow</a:t>
            </a:r>
            <a:endParaRPr lang="de-DE" dirty="0"/>
          </a:p>
          <a:p>
            <a:endParaRPr lang="de-DE" baseline="0" dirty="0" smtClean="0"/>
          </a:p>
          <a:p>
            <a:pPr defTabSz="947593">
              <a:defRPr/>
            </a:pPr>
            <a:r>
              <a:rPr lang="nb-NO" dirty="0" smtClean="0"/>
              <a:t>Marchesin </a:t>
            </a:r>
            <a:r>
              <a:rPr lang="nb-NO" dirty="0"/>
              <a:t>et al. </a:t>
            </a:r>
            <a:r>
              <a:rPr lang="nb-NO" dirty="0" smtClean="0"/>
              <a:t>10: precomputed pool, selection of which streamline</a:t>
            </a:r>
            <a:r>
              <a:rPr lang="nb-NO" baseline="0" dirty="0" smtClean="0"/>
              <a:t> should be shown according to image space occlusion, and streamline entropy </a:t>
            </a:r>
          </a:p>
          <a:p>
            <a:pPr defTabSz="947593">
              <a:defRPr/>
            </a:pPr>
            <a:endParaRPr lang="nb-NO" dirty="0" smtClean="0"/>
          </a:p>
          <a:p>
            <a:pPr marL="0" marR="0" indent="0" algn="l" defTabSz="947593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Chen et al. 11: seeding</a:t>
            </a:r>
            <a:r>
              <a:rPr lang="de-DE" baseline="0" dirty="0" smtClean="0"/>
              <a:t> in high entropy area, clustering according to linear and angular entropy, only a couple of streamline per cluster</a:t>
            </a:r>
            <a:endParaRPr lang="de-DE" dirty="0" smtClean="0"/>
          </a:p>
          <a:p>
            <a:pPr defTabSz="947593">
              <a:defRPr/>
            </a:pPr>
            <a:endParaRPr lang="de-DE" dirty="0"/>
          </a:p>
          <a:p>
            <a:endParaRPr lang="de-DE" dirty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B72BDC-C288-4419-891C-67475B9257D4}" type="slidenum">
              <a:rPr lang="de-AT"/>
              <a:pPr/>
              <a:t>60</a:t>
            </a:fld>
            <a:endParaRPr lang="de-AT"/>
          </a:p>
        </p:txBody>
      </p:sp>
      <p:sp>
        <p:nvSpPr>
          <p:cNvPr id="61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aseline="0" dirty="0" smtClean="0"/>
              <a:t>Jobard and Lefer 1997: Seeding on a regular grid vs Evenly spaced streamlines, choose a seeding pt from a minimal distance and integrate until it is too close to another streamline</a:t>
            </a:r>
          </a:p>
          <a:p>
            <a:endParaRPr lang="de-DE" baseline="0" dirty="0" smtClean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dirty="0" smtClean="0"/>
              <a:t>Li et al. 2008: emphasize essential streamlines, deemphasize trivial/repetitive ones, use a dissimilarity measure to decide if a streamline is useful or not</a:t>
            </a:r>
            <a:endParaRPr lang="de-DE" dirty="0" smtClean="0"/>
          </a:p>
          <a:p>
            <a:endParaRPr lang="de-DE" baseline="0" dirty="0" smtClean="0"/>
          </a:p>
          <a:p>
            <a:r>
              <a:rPr lang="de-DE" dirty="0" smtClean="0"/>
              <a:t>Li and Shen 2007: seeding on the image plane and backprojection</a:t>
            </a:r>
            <a:r>
              <a:rPr lang="de-DE" baseline="0" dirty="0" smtClean="0"/>
              <a:t>, provides also </a:t>
            </a:r>
            <a:r>
              <a:rPr lang="en-US" dirty="0"/>
              <a:t>level of detail rendering, depth peeling, and stylized rendering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B72BDC-C288-4419-891C-67475B9257D4}" type="slidenum">
              <a:rPr lang="de-AT"/>
              <a:pPr/>
              <a:t>61</a:t>
            </a:fld>
            <a:endParaRPr lang="de-AT"/>
          </a:p>
        </p:txBody>
      </p:sp>
      <p:sp>
        <p:nvSpPr>
          <p:cNvPr id="61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Löffelmann et al. 1997: Stream arrows</a:t>
            </a:r>
          </a:p>
          <a:p>
            <a:endParaRPr lang="de-DE" dirty="0" smtClean="0"/>
          </a:p>
          <a:p>
            <a:r>
              <a:rPr lang="de-DE" baseline="0" dirty="0" smtClean="0"/>
              <a:t>Born et al. 2010: </a:t>
            </a:r>
            <a:r>
              <a:rPr lang="en-US" dirty="0"/>
              <a:t>contour lines, </a:t>
            </a:r>
            <a:r>
              <a:rPr lang="en-US" dirty="0" err="1"/>
              <a:t>halftoning</a:t>
            </a:r>
            <a:r>
              <a:rPr lang="en-US" dirty="0"/>
              <a:t>, flow direction on the surface as oriented streamlines, movable cuts and slabs for interactive exploration</a:t>
            </a:r>
            <a:endParaRPr lang="de-DE" baseline="0" dirty="0" smtClean="0"/>
          </a:p>
          <a:p>
            <a:r>
              <a:rPr lang="de-DE" baseline="0" dirty="0" smtClean="0"/>
              <a:t>Hummel et al. 2010: normal and angle based transparency, texturing according to s-t values</a:t>
            </a:r>
          </a:p>
          <a:p>
            <a:endParaRPr lang="de-DE" baseline="0" dirty="0" smtClean="0"/>
          </a:p>
          <a:p>
            <a:r>
              <a:rPr lang="de-DE" baseline="0" dirty="0" smtClean="0"/>
              <a:t>Carnecky et al. 11: global transparency, enhanced with silhouettes</a:t>
            </a:r>
          </a:p>
          <a:p>
            <a:r>
              <a:rPr lang="de-DE" baseline="0" dirty="0" smtClean="0"/>
              <a:t>Carnecky et al 12: the same, enhanced with LIC-like texture</a:t>
            </a:r>
            <a:endParaRPr lang="de-DE" dirty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B72BDC-C288-4419-891C-67475B9257D4}" type="slidenum">
              <a:rPr lang="de-AT"/>
              <a:pPr/>
              <a:t>62</a:t>
            </a:fld>
            <a:endParaRPr lang="de-AT"/>
          </a:p>
        </p:txBody>
      </p:sp>
      <p:sp>
        <p:nvSpPr>
          <p:cNvPr id="61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aseline="0" dirty="0" smtClean="0"/>
              <a:t>Focus can be a spatial location, or specified over raw data, or on integral structures</a:t>
            </a:r>
          </a:p>
          <a:p>
            <a:r>
              <a:rPr lang="de-DE" baseline="0" dirty="0" smtClean="0"/>
              <a:t>How the focus should be shown, according to what is the focus (as a seeding structure? Higher line density? Shaded surface?)</a:t>
            </a:r>
            <a:endParaRPr lang="de-DE" dirty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B72BDC-C288-4419-891C-67475B9257D4}" type="slidenum">
              <a:rPr lang="de-AT"/>
              <a:pPr/>
              <a:t>63</a:t>
            </a:fld>
            <a:endParaRPr lang="de-AT"/>
          </a:p>
        </p:txBody>
      </p:sp>
      <p:sp>
        <p:nvSpPr>
          <p:cNvPr id="61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Mattausch</a:t>
            </a:r>
            <a:r>
              <a:rPr lang="en-US" dirty="0" smtClean="0"/>
              <a:t> </a:t>
            </a:r>
            <a:r>
              <a:rPr lang="en-US" dirty="0"/>
              <a:t>et al. 2003: shading effects for streamlines, streamlines are seeded from the green area (backward and forward integration)</a:t>
            </a:r>
          </a:p>
          <a:p>
            <a:endParaRPr lang="nb-NO" dirty="0" smtClean="0"/>
          </a:p>
          <a:p>
            <a:r>
              <a:rPr lang="nb-NO" dirty="0" smtClean="0"/>
              <a:t>Krüger </a:t>
            </a:r>
            <a:r>
              <a:rPr lang="nb-NO" dirty="0"/>
              <a:t>et al 2005: particle system on the GPU, particle seeded from the «probe» volume with different strategies (random or regular)</a:t>
            </a:r>
          </a:p>
          <a:p>
            <a:endParaRPr lang="de-DE" dirty="0" smtClean="0"/>
          </a:p>
          <a:p>
            <a:r>
              <a:rPr lang="de-DE" dirty="0" smtClean="0"/>
              <a:t>Wiebel and Scheuermann 2005: path and streak lines through</a:t>
            </a:r>
            <a:r>
              <a:rPr lang="de-DE" baseline="0" dirty="0" smtClean="0"/>
              <a:t> a an eyelet (specific point), eyelet placed manually or according to a local instability measure</a:t>
            </a:r>
            <a:endParaRPr lang="de-DE" dirty="0" smtClean="0"/>
          </a:p>
          <a:p>
            <a:endParaRPr lang="de-DE" dirty="0" smtClean="0"/>
          </a:p>
          <a:p>
            <a:r>
              <a:rPr lang="de-DE" dirty="0" smtClean="0"/>
              <a:t>Ferstl et al. 10: seeding streaksurfaces from FTLE ridges</a:t>
            </a:r>
            <a:endParaRPr lang="de-DE" dirty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B72BDC-C288-4419-891C-67475B9257D4}" type="slidenum">
              <a:rPr lang="de-AT"/>
              <a:pPr/>
              <a:t>64</a:t>
            </a:fld>
            <a:endParaRPr lang="de-AT"/>
          </a:p>
        </p:txBody>
      </p:sp>
      <p:sp>
        <p:nvSpPr>
          <p:cNvPr id="61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Fuhrmann</a:t>
            </a:r>
            <a:r>
              <a:rPr lang="en-US" dirty="0" smtClean="0"/>
              <a:t> </a:t>
            </a:r>
            <a:r>
              <a:rPr lang="en-US" dirty="0"/>
              <a:t>and </a:t>
            </a:r>
            <a:r>
              <a:rPr lang="en-US" dirty="0" err="1"/>
              <a:t>Gröller</a:t>
            </a:r>
            <a:r>
              <a:rPr lang="en-US" dirty="0"/>
              <a:t> 1998: </a:t>
            </a:r>
            <a:r>
              <a:rPr lang="en-US" dirty="0" err="1"/>
              <a:t>dashtubes</a:t>
            </a:r>
            <a:r>
              <a:rPr lang="en-US" dirty="0"/>
              <a:t>, magic lenses (in object space), remove lines between viewer and lens, higher density behind the lens</a:t>
            </a:r>
          </a:p>
          <a:p>
            <a:endParaRPr lang="nb-NO" dirty="0" smtClean="0"/>
          </a:p>
          <a:p>
            <a:r>
              <a:rPr lang="nb-NO" dirty="0" smtClean="0"/>
              <a:t>Mattaush </a:t>
            </a:r>
            <a:r>
              <a:rPr lang="nb-NO" dirty="0"/>
              <a:t>et al. 2003: same as the previous slide, but now with higher density in the focus area</a:t>
            </a:r>
            <a:endParaRPr lang="en-US" dirty="0"/>
          </a:p>
          <a:p>
            <a:endParaRPr lang="nb-NO" dirty="0" smtClean="0"/>
          </a:p>
          <a:p>
            <a:r>
              <a:rPr lang="nb-NO" dirty="0" smtClean="0"/>
              <a:t>Wei </a:t>
            </a:r>
            <a:r>
              <a:rPr lang="nb-NO" dirty="0"/>
              <a:t>et al. 2010: selection and clustering via a sketch based interface</a:t>
            </a:r>
          </a:p>
          <a:p>
            <a:endParaRPr lang="nb-NO" dirty="0" smtClean="0"/>
          </a:p>
          <a:p>
            <a:r>
              <a:rPr lang="nb-NO" dirty="0" smtClean="0"/>
              <a:t>Jones </a:t>
            </a:r>
            <a:r>
              <a:rPr lang="nb-NO" dirty="0"/>
              <a:t>and Ma 2010: focus on specific integral lines, remove occlusion, show relationships with surrounding geometry (red yellow -&gt; velocity, blue green -&gt; distance)</a:t>
            </a:r>
            <a:endParaRPr lang="de-DE" dirty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B72BDC-C288-4419-891C-67475B9257D4}" type="slidenum">
              <a:rPr lang="de-AT"/>
              <a:pPr/>
              <a:t>65</a:t>
            </a:fld>
            <a:endParaRPr lang="de-AT"/>
          </a:p>
        </p:txBody>
      </p:sp>
      <p:sp>
        <p:nvSpPr>
          <p:cNvPr id="61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B72BDC-C288-4419-891C-67475B9257D4}" type="slidenum">
              <a:rPr lang="de-AT"/>
              <a:pPr/>
              <a:t>66</a:t>
            </a:fld>
            <a:endParaRPr lang="de-AT"/>
          </a:p>
        </p:txBody>
      </p:sp>
      <p:sp>
        <p:nvSpPr>
          <p:cNvPr id="61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aseline="0" dirty="0" smtClean="0"/>
              <a:t>Garth et al. 07: Example of LCS in the delta wing dataset (central part of left wing)</a:t>
            </a:r>
          </a:p>
          <a:p>
            <a:r>
              <a:rPr lang="de-DE" baseline="0" dirty="0" smtClean="0"/>
              <a:t>Jiménez 08: turbulent separation from a boundary layer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CH" dirty="0" smtClean="0"/>
              <a:t>K. Bürger et al., 2008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A15FC6-B0D6-4ED5-988B-5F3A06E6B799}" type="slidenum">
              <a:rPr lang="de-AT" smtClean="0"/>
              <a:pPr/>
              <a:t>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9590674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B72BDC-C288-4419-891C-67475B9257D4}" type="slidenum">
              <a:rPr lang="de-AT"/>
              <a:pPr/>
              <a:t>67</a:t>
            </a:fld>
            <a:endParaRPr lang="de-AT"/>
          </a:p>
        </p:txBody>
      </p:sp>
      <p:sp>
        <p:nvSpPr>
          <p:cNvPr id="61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947593">
              <a:defRPr/>
            </a:pPr>
            <a:r>
              <a:rPr lang="en-US" dirty="0" smtClean="0"/>
              <a:t>van Pelt et al. 2011: Temporal implosion technique based on particle trajectories, used to improve depiction of blood flow</a:t>
            </a:r>
            <a:endParaRPr lang="de-DE" dirty="0" smtClean="0"/>
          </a:p>
          <a:p>
            <a:endParaRPr lang="de-DE" dirty="0" smtClean="0"/>
          </a:p>
          <a:p>
            <a:r>
              <a:rPr lang="de-DE" dirty="0" smtClean="0"/>
              <a:t>Balabanian </a:t>
            </a:r>
            <a:r>
              <a:rPr lang="de-DE" dirty="0"/>
              <a:t>et al. 2008: 4D raycasting, temporal style transfer function</a:t>
            </a:r>
          </a:p>
          <a:p>
            <a:endParaRPr lang="de-DE" dirty="0" smtClean="0"/>
          </a:p>
          <a:p>
            <a:r>
              <a:rPr lang="de-DE" dirty="0" smtClean="0"/>
              <a:t>Hsu </a:t>
            </a:r>
            <a:r>
              <a:rPr lang="de-DE" dirty="0"/>
              <a:t>et al. 2010: Superimposition of timestep with different rendering styles or displacement</a:t>
            </a:r>
          </a:p>
          <a:p>
            <a:endParaRPr lang="en-US" dirty="0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B72BDC-C288-4419-891C-67475B9257D4}" type="slidenum">
              <a:rPr lang="de-AT"/>
              <a:pPr/>
              <a:t>68</a:t>
            </a:fld>
            <a:endParaRPr lang="de-AT"/>
          </a:p>
        </p:txBody>
      </p:sp>
      <p:sp>
        <p:nvSpPr>
          <p:cNvPr id="61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Muelder and Ma 2009:</a:t>
            </a:r>
            <a:r>
              <a:rPr lang="de-DE" baseline="0" dirty="0" smtClean="0"/>
              <a:t> extraction and tracking features (vortices in this case), example of Focus Emph. For flow features</a:t>
            </a:r>
            <a:endParaRPr lang="de-DE" dirty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B72BDC-C288-4419-891C-67475B9257D4}" type="slidenum">
              <a:rPr lang="de-AT"/>
              <a:pPr/>
              <a:t>69</a:t>
            </a:fld>
            <a:endParaRPr lang="de-AT"/>
          </a:p>
        </p:txBody>
      </p:sp>
      <p:sp>
        <p:nvSpPr>
          <p:cNvPr id="61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B72BDC-C288-4419-891C-67475B9257D4}" type="slidenum">
              <a:rPr lang="de-AT"/>
              <a:pPr/>
              <a:t>70</a:t>
            </a:fld>
            <a:endParaRPr lang="de-AT"/>
          </a:p>
        </p:txBody>
      </p:sp>
      <p:sp>
        <p:nvSpPr>
          <p:cNvPr id="61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Wohlfart and Hauser 07: Storytelling for interactive volume visualization in the context of medical imaging</a:t>
            </a:r>
          </a:p>
          <a:p>
            <a:endParaRPr lang="de-DE" dirty="0" smtClean="0"/>
          </a:p>
          <a:p>
            <a:r>
              <a:rPr lang="de-DE" dirty="0" smtClean="0"/>
              <a:t>Ma et al. 12:</a:t>
            </a:r>
            <a:r>
              <a:rPr lang="de-DE" baseline="0" dirty="0" smtClean="0"/>
              <a:t> Remarks and comments on storytelling, with notable application examples, i.e.: 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The 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Bay Model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at the Exploratorium in San Francisco, interaction with a scientifically accurate model of tides, currents, and rivers</a:t>
            </a:r>
          </a:p>
          <a:p>
            <a:r>
              <a:rPr lang="nb-NO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Science-On-A-Sphere, by Scientific visualization Studio (NASA)</a:t>
            </a:r>
          </a:p>
          <a:p>
            <a:r>
              <a:rPr lang="nb-NO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Storyboard of NASA’s Lunar Reconnaissance Orbiter Mission</a:t>
            </a:r>
            <a:endParaRPr lang="de-DE" dirty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B72BDC-C288-4419-891C-67475B9257D4}" type="slidenum">
              <a:rPr lang="de-AT"/>
              <a:pPr/>
              <a:t>71</a:t>
            </a:fld>
            <a:endParaRPr lang="de-AT"/>
          </a:p>
        </p:txBody>
      </p:sp>
      <p:sp>
        <p:nvSpPr>
          <p:cNvPr id="61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Akiba et al. 2010:</a:t>
            </a:r>
            <a:r>
              <a:rPr lang="de-DE" baseline="0" dirty="0" smtClean="0"/>
              <a:t> Storytelling framework, templates for spatial and temporal transitions, blending between shading effects, highlights of interesting areas... But completely manual!</a:t>
            </a:r>
            <a:endParaRPr lang="de-DE" dirty="0" smtClean="0"/>
          </a:p>
          <a:p>
            <a:endParaRPr lang="de-DE" baseline="0" dirty="0" smtClean="0"/>
          </a:p>
          <a:p>
            <a:r>
              <a:rPr lang="de-DE" baseline="0" dirty="0" smtClean="0"/>
              <a:t>Bürger et al. 2008: extension of the particle system shown a few slides ago (FE/IS), different vis styles according to motion coherence (flow clustering according to velocity direction)</a:t>
            </a:r>
          </a:p>
          <a:p>
            <a:endParaRPr lang="de-DE" baseline="0" dirty="0" smtClean="0"/>
          </a:p>
          <a:p>
            <a:r>
              <a:rPr lang="de-DE" baseline="0" dirty="0" smtClean="0"/>
              <a:t>Iwata et al. 2011: sketch based interface to quickly create simple 2D models, coupled with SPH simulation to show flow behaviour</a:t>
            </a:r>
            <a:endParaRPr lang="de-DE" dirty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B72BDC-C288-4419-891C-67475B9257D4}" type="slidenum">
              <a:rPr lang="de-AT"/>
              <a:pPr/>
              <a:t>72</a:t>
            </a:fld>
            <a:endParaRPr lang="de-AT"/>
          </a:p>
        </p:txBody>
      </p:sp>
      <p:sp>
        <p:nvSpPr>
          <p:cNvPr id="61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B72BDC-C288-4419-891C-67475B9257D4}" type="slidenum">
              <a:rPr lang="de-AT"/>
              <a:pPr/>
              <a:t>73</a:t>
            </a:fld>
            <a:endParaRPr lang="de-AT"/>
          </a:p>
        </p:txBody>
      </p:sp>
      <p:sp>
        <p:nvSpPr>
          <p:cNvPr id="61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B72BDC-C288-4419-891C-67475B9257D4}" type="slidenum">
              <a:rPr lang="de-AT"/>
              <a:pPr/>
              <a:t>74</a:t>
            </a:fld>
            <a:endParaRPr lang="de-AT"/>
          </a:p>
        </p:txBody>
      </p:sp>
      <p:sp>
        <p:nvSpPr>
          <p:cNvPr id="61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B72BDC-C288-4419-891C-67475B9257D4}" type="slidenum">
              <a:rPr lang="de-AT"/>
              <a:pPr/>
              <a:t>75</a:t>
            </a:fld>
            <a:endParaRPr lang="de-AT"/>
          </a:p>
        </p:txBody>
      </p:sp>
      <p:sp>
        <p:nvSpPr>
          <p:cNvPr id="61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lvl="1" defTabSz="914333"/>
            <a:r>
              <a:rPr lang="de-DE" dirty="0" smtClean="0"/>
              <a:t>Example images Fade in of white rectangle + images</a:t>
            </a:r>
          </a:p>
          <a:p>
            <a:endParaRPr lang="de-DE" dirty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B72BDC-C288-4419-891C-67475B9257D4}" type="slidenum">
              <a:rPr lang="de-AT"/>
              <a:pPr/>
              <a:t>76</a:t>
            </a:fld>
            <a:endParaRPr lang="de-AT"/>
          </a:p>
        </p:txBody>
      </p:sp>
      <p:sp>
        <p:nvSpPr>
          <p:cNvPr id="61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B72BDC-C288-4419-891C-67475B9257D4}" type="slidenum">
              <a:rPr lang="de-AT"/>
              <a:pPr/>
              <a:t>8</a:t>
            </a:fld>
            <a:endParaRPr lang="de-AT"/>
          </a:p>
        </p:txBody>
      </p:sp>
      <p:sp>
        <p:nvSpPr>
          <p:cNvPr id="61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This is a general description of illustrative visualization properties,</a:t>
            </a:r>
            <a:r>
              <a:rPr lang="de-DE" baseline="0" dirty="0" smtClean="0"/>
              <a:t> it builds on the example in the previous slide.</a:t>
            </a:r>
            <a:endParaRPr lang="de-DE" dirty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B72BDC-C288-4419-891C-67475B9257D4}" type="slidenum">
              <a:rPr lang="de-AT"/>
              <a:pPr/>
              <a:t>77</a:t>
            </a:fld>
            <a:endParaRPr lang="de-AT"/>
          </a:p>
        </p:txBody>
      </p:sp>
      <p:sp>
        <p:nvSpPr>
          <p:cNvPr id="61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lvl="1" defTabSz="914333"/>
            <a:r>
              <a:rPr lang="de-DE" dirty="0" smtClean="0"/>
              <a:t>Example images Fade in of white rectangle + images</a:t>
            </a:r>
          </a:p>
          <a:p>
            <a:endParaRPr lang="de-DE" dirty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B72BDC-C288-4419-891C-67475B9257D4}" type="slidenum">
              <a:rPr lang="de-AT"/>
              <a:pPr/>
              <a:t>78</a:t>
            </a:fld>
            <a:endParaRPr lang="de-AT"/>
          </a:p>
        </p:txBody>
      </p:sp>
      <p:sp>
        <p:nvSpPr>
          <p:cNvPr id="61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B72BDC-C288-4419-891C-67475B9257D4}" type="slidenum">
              <a:rPr lang="de-AT"/>
              <a:pPr/>
              <a:t>79</a:t>
            </a:fld>
            <a:endParaRPr lang="de-AT"/>
          </a:p>
        </p:txBody>
      </p:sp>
      <p:sp>
        <p:nvSpPr>
          <p:cNvPr id="61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B72BDC-C288-4419-891C-67475B9257D4}" type="slidenum">
              <a:rPr lang="de-AT"/>
              <a:pPr/>
              <a:t>9</a:t>
            </a:fld>
            <a:endParaRPr lang="de-AT"/>
          </a:p>
        </p:txBody>
      </p:sp>
      <p:sp>
        <p:nvSpPr>
          <p:cNvPr id="61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B72BDC-C288-4419-891C-67475B9257D4}" type="slidenum">
              <a:rPr lang="de-AT"/>
              <a:pPr/>
              <a:t>12</a:t>
            </a:fld>
            <a:endParaRPr lang="de-AT"/>
          </a:p>
        </p:txBody>
      </p:sp>
      <p:sp>
        <p:nvSpPr>
          <p:cNvPr id="61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smtClean="0"/>
              <a:t>Three important levels of data abstraction used in flow visualization. They are usually mathematically well-defined</a:t>
            </a:r>
            <a:r>
              <a:rPr lang="de-CH" baseline="0" dirty="0" smtClean="0"/>
              <a:t> and used in all (illustrative and non-illustrative) flow visualization methods.</a:t>
            </a:r>
            <a:endParaRPr lang="de-CH" dirty="0" smtClean="0"/>
          </a:p>
          <a:p>
            <a:endParaRPr lang="de-CH" dirty="0" smtClean="0"/>
          </a:p>
          <a:p>
            <a:r>
              <a:rPr lang="de-CH" dirty="0" smtClean="0"/>
              <a:t>Left: 3D volume visualization of a</a:t>
            </a:r>
            <a:r>
              <a:rPr lang="de-CH" baseline="0" dirty="0" smtClean="0"/>
              <a:t> </a:t>
            </a:r>
            <a:r>
              <a:rPr lang="de-CH" dirty="0" smtClean="0"/>
              <a:t>raw vector</a:t>
            </a:r>
            <a:r>
              <a:rPr lang="de-CH" baseline="0" dirty="0" smtClean="0"/>
              <a:t> field</a:t>
            </a:r>
          </a:p>
          <a:p>
            <a:r>
              <a:rPr lang="de-CH" baseline="0" dirty="0" smtClean="0"/>
              <a:t>Middle: Integral lines. For example, the path of a massless particle in the flow (although these are probably stream lines in the image, path lines might be easier to people new to flow vis).</a:t>
            </a:r>
            <a:endParaRPr lang="de-CH" dirty="0" smtClean="0"/>
          </a:p>
          <a:p>
            <a:r>
              <a:rPr lang="de-CH" dirty="0" smtClean="0"/>
              <a:t>Right:</a:t>
            </a:r>
            <a:r>
              <a:rPr lang="de-CH" baseline="0" dirty="0" smtClean="0"/>
              <a:t> </a:t>
            </a:r>
            <a:r>
              <a:rPr lang="de-CH" dirty="0" smtClean="0"/>
              <a:t>Flow features</a:t>
            </a:r>
            <a:r>
              <a:rPr lang="de-CH" baseline="0" dirty="0" smtClean="0"/>
              <a:t> =</a:t>
            </a:r>
            <a:r>
              <a:rPr lang="de-CH" dirty="0" smtClean="0"/>
              <a:t> „objects</a:t>
            </a:r>
            <a:r>
              <a:rPr lang="de-CH" baseline="0" dirty="0" smtClean="0"/>
              <a:t> of particular interest“</a:t>
            </a:r>
          </a:p>
          <a:p>
            <a:pPr marL="185715" indent="-185715">
              <a:buFontTx/>
              <a:buChar char="-"/>
            </a:pPr>
            <a:r>
              <a:rPr lang="de-CH" baseline="0" dirty="0" err="1" smtClean="0"/>
              <a:t>Vortices</a:t>
            </a:r>
            <a:endParaRPr lang="de-CH" baseline="0" dirty="0" smtClean="0"/>
          </a:p>
          <a:p>
            <a:pPr marL="185715" indent="-185715">
              <a:buFontTx/>
              <a:buChar char="-"/>
            </a:pPr>
            <a:r>
              <a:rPr lang="de-CH" baseline="0" dirty="0" err="1" smtClean="0"/>
              <a:t>Vector</a:t>
            </a:r>
            <a:r>
              <a:rPr lang="de-CH" baseline="0" dirty="0" smtClean="0"/>
              <a:t> </a:t>
            </a:r>
            <a:r>
              <a:rPr lang="de-CH" baseline="0" dirty="0" err="1" smtClean="0"/>
              <a:t>field</a:t>
            </a:r>
            <a:r>
              <a:rPr lang="de-CH" baseline="0" dirty="0" smtClean="0"/>
              <a:t> </a:t>
            </a:r>
            <a:r>
              <a:rPr lang="de-CH" baseline="0" dirty="0" err="1" smtClean="0"/>
              <a:t>topology</a:t>
            </a:r>
            <a:endParaRPr lang="de-CH" baseline="0" dirty="0" smtClean="0"/>
          </a:p>
          <a:p>
            <a:pPr marL="185715" indent="-185715">
              <a:buFontTx/>
              <a:buChar char="-"/>
            </a:pPr>
            <a:r>
              <a:rPr lang="de-CH" baseline="0" dirty="0" err="1" smtClean="0"/>
              <a:t>Lagrangian</a:t>
            </a:r>
            <a:r>
              <a:rPr lang="de-CH" baseline="0" dirty="0" smtClean="0"/>
              <a:t> </a:t>
            </a:r>
            <a:r>
              <a:rPr lang="de-CH" baseline="0" dirty="0" err="1" smtClean="0"/>
              <a:t>coherent</a:t>
            </a:r>
            <a:r>
              <a:rPr lang="de-CH" baseline="0" dirty="0" smtClean="0"/>
              <a:t> </a:t>
            </a:r>
            <a:r>
              <a:rPr lang="de-CH" baseline="0" dirty="0" err="1" smtClean="0"/>
              <a:t>structures</a:t>
            </a:r>
            <a:endParaRPr lang="de-CH" baseline="0" dirty="0" smtClean="0"/>
          </a:p>
          <a:p>
            <a:pPr marL="185715" indent="-185715">
              <a:buFontTx/>
              <a:buChar char="-"/>
            </a:pPr>
            <a:r>
              <a:rPr lang="de-CH" baseline="0" dirty="0" smtClean="0"/>
              <a:t>Shock </a:t>
            </a:r>
            <a:r>
              <a:rPr lang="de-CH" baseline="0" dirty="0" err="1" smtClean="0"/>
              <a:t>waves</a:t>
            </a:r>
            <a:endParaRPr lang="de-CH" baseline="0" dirty="0" smtClean="0"/>
          </a:p>
          <a:p>
            <a:pPr marL="185715" indent="-185715">
              <a:buFontTx/>
              <a:buChar char="-"/>
            </a:pPr>
            <a:r>
              <a:rPr lang="de-CH" baseline="0" dirty="0" smtClean="0"/>
              <a:t>Separation/</a:t>
            </a:r>
            <a:r>
              <a:rPr lang="de-CH" baseline="0" dirty="0" err="1" smtClean="0"/>
              <a:t>attachment</a:t>
            </a:r>
            <a:r>
              <a:rPr lang="de-CH" baseline="0" dirty="0" smtClean="0"/>
              <a:t> </a:t>
            </a:r>
            <a:r>
              <a:rPr lang="de-CH" baseline="0" dirty="0" err="1" smtClean="0"/>
              <a:t>lines</a:t>
            </a:r>
            <a:endParaRPr lang="de-CH" baseline="0" dirty="0" smtClean="0"/>
          </a:p>
          <a:p>
            <a:pPr marL="185715" indent="-185715">
              <a:buFontTx/>
              <a:buChar char="-"/>
            </a:pPr>
            <a:endParaRPr lang="de-CH" baseline="0" dirty="0" smtClean="0"/>
          </a:p>
          <a:p>
            <a:pPr marL="185715" indent="-185715">
              <a:buFontTx/>
              <a:buChar char="-"/>
            </a:pPr>
            <a:endParaRPr lang="de-DE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5" name="Picture 317" descr="title_slid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-20638"/>
            <a:ext cx="9153526" cy="6905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47" name="Rectangle 199"/>
          <p:cNvSpPr>
            <a:spLocks noGrp="1" noChangeArrowheads="1"/>
          </p:cNvSpPr>
          <p:nvPr>
            <p:ph type="ctrTitle"/>
          </p:nvPr>
        </p:nvSpPr>
        <p:spPr>
          <a:xfrm>
            <a:off x="0" y="-7938"/>
            <a:ext cx="9144000" cy="2860676"/>
          </a:xfrm>
        </p:spPr>
        <p:txBody>
          <a:bodyPr anchor="b" anchorCtr="1"/>
          <a:lstStyle>
            <a:lvl1pPr algn="ctr">
              <a:defRPr sz="4000">
                <a:solidFill>
                  <a:srgbClr val="246A89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de-AT" noProof="0" smtClean="0"/>
          </a:p>
        </p:txBody>
      </p:sp>
      <p:sp>
        <p:nvSpPr>
          <p:cNvPr id="2248" name="Rectangle 200"/>
          <p:cNvSpPr>
            <a:spLocks noGrp="1" noChangeArrowheads="1"/>
          </p:cNvSpPr>
          <p:nvPr>
            <p:ph type="subTitle" idx="1"/>
          </p:nvPr>
        </p:nvSpPr>
        <p:spPr>
          <a:xfrm>
            <a:off x="0" y="4149725"/>
            <a:ext cx="9144000" cy="2732088"/>
          </a:xfrm>
        </p:spPr>
        <p:txBody>
          <a:bodyPr anchorCtr="1"/>
          <a:lstStyle>
            <a:lvl1pPr marL="0" indent="0" algn="ctr">
              <a:buFont typeface="Arial" charset="0"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de-AT" noProof="0" smtClean="0"/>
          </a:p>
        </p:txBody>
      </p:sp>
      <p:grpSp>
        <p:nvGrpSpPr>
          <p:cNvPr id="2366" name="Group 318"/>
          <p:cNvGrpSpPr>
            <a:grpSpLocks/>
          </p:cNvGrpSpPr>
          <p:nvPr/>
        </p:nvGrpSpPr>
        <p:grpSpPr bwMode="auto">
          <a:xfrm>
            <a:off x="7812088" y="5553075"/>
            <a:ext cx="1273175" cy="1270000"/>
            <a:chOff x="4900" y="3472"/>
            <a:chExt cx="748" cy="747"/>
          </a:xfrm>
        </p:grpSpPr>
        <p:sp>
          <p:nvSpPr>
            <p:cNvPr id="2367" name="Freeform 319"/>
            <p:cNvSpPr>
              <a:spLocks/>
            </p:cNvSpPr>
            <p:nvPr userDrawn="1"/>
          </p:nvSpPr>
          <p:spPr bwMode="auto">
            <a:xfrm>
              <a:off x="4930" y="3746"/>
              <a:ext cx="79" cy="79"/>
            </a:xfrm>
            <a:custGeom>
              <a:avLst/>
              <a:gdLst>
                <a:gd name="T0" fmla="*/ 10 w 21"/>
                <a:gd name="T1" fmla="*/ 5 h 21"/>
                <a:gd name="T2" fmla="*/ 4 w 21"/>
                <a:gd name="T3" fmla="*/ 5 h 21"/>
                <a:gd name="T4" fmla="*/ 3 w 21"/>
                <a:gd name="T5" fmla="*/ 6 h 21"/>
                <a:gd name="T6" fmla="*/ 3 w 21"/>
                <a:gd name="T7" fmla="*/ 7 h 21"/>
                <a:gd name="T8" fmla="*/ 2 w 21"/>
                <a:gd name="T9" fmla="*/ 7 h 21"/>
                <a:gd name="T10" fmla="*/ 3 w 21"/>
                <a:gd name="T11" fmla="*/ 3 h 21"/>
                <a:gd name="T12" fmla="*/ 3 w 21"/>
                <a:gd name="T13" fmla="*/ 0 h 21"/>
                <a:gd name="T14" fmla="*/ 4 w 21"/>
                <a:gd name="T15" fmla="*/ 0 h 21"/>
                <a:gd name="T16" fmla="*/ 4 w 21"/>
                <a:gd name="T17" fmla="*/ 1 h 21"/>
                <a:gd name="T18" fmla="*/ 4 w 21"/>
                <a:gd name="T19" fmla="*/ 3 h 21"/>
                <a:gd name="T20" fmla="*/ 10 w 21"/>
                <a:gd name="T21" fmla="*/ 4 h 21"/>
                <a:gd name="T22" fmla="*/ 13 w 21"/>
                <a:gd name="T23" fmla="*/ 5 h 21"/>
                <a:gd name="T24" fmla="*/ 20 w 21"/>
                <a:gd name="T25" fmla="*/ 8 h 21"/>
                <a:gd name="T26" fmla="*/ 21 w 21"/>
                <a:gd name="T27" fmla="*/ 14 h 21"/>
                <a:gd name="T28" fmla="*/ 19 w 21"/>
                <a:gd name="T29" fmla="*/ 19 h 21"/>
                <a:gd name="T30" fmla="*/ 11 w 21"/>
                <a:gd name="T31" fmla="*/ 20 h 21"/>
                <a:gd name="T32" fmla="*/ 4 w 21"/>
                <a:gd name="T33" fmla="*/ 19 h 21"/>
                <a:gd name="T34" fmla="*/ 0 w 21"/>
                <a:gd name="T35" fmla="*/ 20 h 21"/>
                <a:gd name="T36" fmla="*/ 0 w 21"/>
                <a:gd name="T37" fmla="*/ 21 h 21"/>
                <a:gd name="T38" fmla="*/ 0 w 21"/>
                <a:gd name="T39" fmla="*/ 21 h 21"/>
                <a:gd name="T40" fmla="*/ 0 w 21"/>
                <a:gd name="T41" fmla="*/ 17 h 21"/>
                <a:gd name="T42" fmla="*/ 1 w 21"/>
                <a:gd name="T43" fmla="*/ 13 h 21"/>
                <a:gd name="T44" fmla="*/ 2 w 21"/>
                <a:gd name="T45" fmla="*/ 13 h 21"/>
                <a:gd name="T46" fmla="*/ 1 w 21"/>
                <a:gd name="T47" fmla="*/ 14 h 21"/>
                <a:gd name="T48" fmla="*/ 5 w 21"/>
                <a:gd name="T49" fmla="*/ 16 h 21"/>
                <a:gd name="T50" fmla="*/ 11 w 21"/>
                <a:gd name="T51" fmla="*/ 18 h 21"/>
                <a:gd name="T52" fmla="*/ 20 w 21"/>
                <a:gd name="T53" fmla="*/ 13 h 21"/>
                <a:gd name="T54" fmla="*/ 13 w 21"/>
                <a:gd name="T55" fmla="*/ 6 h 21"/>
                <a:gd name="T56" fmla="*/ 10 w 21"/>
                <a:gd name="T57" fmla="*/ 5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1" h="21">
                  <a:moveTo>
                    <a:pt x="10" y="5"/>
                  </a:moveTo>
                  <a:cubicBezTo>
                    <a:pt x="8" y="5"/>
                    <a:pt x="5" y="4"/>
                    <a:pt x="4" y="5"/>
                  </a:cubicBezTo>
                  <a:cubicBezTo>
                    <a:pt x="3" y="5"/>
                    <a:pt x="3" y="5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6"/>
                    <a:pt x="2" y="5"/>
                    <a:pt x="3" y="3"/>
                  </a:cubicBezTo>
                  <a:cubicBezTo>
                    <a:pt x="3" y="2"/>
                    <a:pt x="3" y="1"/>
                    <a:pt x="3" y="0"/>
                  </a:cubicBezTo>
                  <a:cubicBezTo>
                    <a:pt x="3" y="0"/>
                    <a:pt x="4" y="0"/>
                    <a:pt x="4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4" y="2"/>
                    <a:pt x="4" y="3"/>
                  </a:cubicBezTo>
                  <a:cubicBezTo>
                    <a:pt x="5" y="3"/>
                    <a:pt x="8" y="4"/>
                    <a:pt x="10" y="4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6" y="5"/>
                    <a:pt x="18" y="6"/>
                    <a:pt x="20" y="8"/>
                  </a:cubicBezTo>
                  <a:cubicBezTo>
                    <a:pt x="21" y="9"/>
                    <a:pt x="21" y="12"/>
                    <a:pt x="21" y="14"/>
                  </a:cubicBezTo>
                  <a:cubicBezTo>
                    <a:pt x="21" y="16"/>
                    <a:pt x="20" y="18"/>
                    <a:pt x="19" y="19"/>
                  </a:cubicBezTo>
                  <a:cubicBezTo>
                    <a:pt x="17" y="20"/>
                    <a:pt x="15" y="21"/>
                    <a:pt x="11" y="20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1" y="18"/>
                    <a:pt x="1" y="18"/>
                    <a:pt x="0" y="2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9"/>
                    <a:pt x="0" y="18"/>
                    <a:pt x="0" y="17"/>
                  </a:cubicBezTo>
                  <a:cubicBezTo>
                    <a:pt x="1" y="16"/>
                    <a:pt x="1" y="15"/>
                    <a:pt x="1" y="13"/>
                  </a:cubicBezTo>
                  <a:cubicBezTo>
                    <a:pt x="1" y="13"/>
                    <a:pt x="1" y="13"/>
                    <a:pt x="2" y="13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1" y="16"/>
                    <a:pt x="2" y="16"/>
                    <a:pt x="5" y="16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6" y="18"/>
                    <a:pt x="19" y="17"/>
                    <a:pt x="20" y="13"/>
                  </a:cubicBezTo>
                  <a:cubicBezTo>
                    <a:pt x="21" y="9"/>
                    <a:pt x="18" y="7"/>
                    <a:pt x="13" y="6"/>
                  </a:cubicBezTo>
                  <a:lnTo>
                    <a:pt x="10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368" name="Freeform 320"/>
            <p:cNvSpPr>
              <a:spLocks/>
            </p:cNvSpPr>
            <p:nvPr userDrawn="1"/>
          </p:nvSpPr>
          <p:spPr bwMode="auto">
            <a:xfrm>
              <a:off x="4953" y="3645"/>
              <a:ext cx="101" cy="101"/>
            </a:xfrm>
            <a:custGeom>
              <a:avLst/>
              <a:gdLst>
                <a:gd name="T0" fmla="*/ 22 w 27"/>
                <a:gd name="T1" fmla="*/ 9 h 27"/>
                <a:gd name="T2" fmla="*/ 27 w 27"/>
                <a:gd name="T3" fmla="*/ 11 h 27"/>
                <a:gd name="T4" fmla="*/ 27 w 27"/>
                <a:gd name="T5" fmla="*/ 12 h 27"/>
                <a:gd name="T6" fmla="*/ 21 w 27"/>
                <a:gd name="T7" fmla="*/ 13 h 27"/>
                <a:gd name="T8" fmla="*/ 11 w 27"/>
                <a:gd name="T9" fmla="*/ 15 h 27"/>
                <a:gd name="T10" fmla="*/ 6 w 27"/>
                <a:gd name="T11" fmla="*/ 16 h 27"/>
                <a:gd name="T12" fmla="*/ 6 w 27"/>
                <a:gd name="T13" fmla="*/ 16 h 27"/>
                <a:gd name="T14" fmla="*/ 7 w 27"/>
                <a:gd name="T15" fmla="*/ 17 h 27"/>
                <a:gd name="T16" fmla="*/ 13 w 27"/>
                <a:gd name="T17" fmla="*/ 21 h 27"/>
                <a:gd name="T18" fmla="*/ 18 w 27"/>
                <a:gd name="T19" fmla="*/ 23 h 27"/>
                <a:gd name="T20" fmla="*/ 20 w 27"/>
                <a:gd name="T21" fmla="*/ 22 h 27"/>
                <a:gd name="T22" fmla="*/ 20 w 27"/>
                <a:gd name="T23" fmla="*/ 21 h 27"/>
                <a:gd name="T24" fmla="*/ 21 w 27"/>
                <a:gd name="T25" fmla="*/ 22 h 27"/>
                <a:gd name="T26" fmla="*/ 19 w 27"/>
                <a:gd name="T27" fmla="*/ 25 h 27"/>
                <a:gd name="T28" fmla="*/ 18 w 27"/>
                <a:gd name="T29" fmla="*/ 27 h 27"/>
                <a:gd name="T30" fmla="*/ 17 w 27"/>
                <a:gd name="T31" fmla="*/ 27 h 27"/>
                <a:gd name="T32" fmla="*/ 17 w 27"/>
                <a:gd name="T33" fmla="*/ 26 h 27"/>
                <a:gd name="T34" fmla="*/ 17 w 27"/>
                <a:gd name="T35" fmla="*/ 25 h 27"/>
                <a:gd name="T36" fmla="*/ 12 w 27"/>
                <a:gd name="T37" fmla="*/ 22 h 27"/>
                <a:gd name="T38" fmla="*/ 5 w 27"/>
                <a:gd name="T39" fmla="*/ 17 h 27"/>
                <a:gd name="T40" fmla="*/ 3 w 27"/>
                <a:gd name="T41" fmla="*/ 17 h 27"/>
                <a:gd name="T42" fmla="*/ 1 w 27"/>
                <a:gd name="T43" fmla="*/ 18 h 27"/>
                <a:gd name="T44" fmla="*/ 1 w 27"/>
                <a:gd name="T45" fmla="*/ 19 h 27"/>
                <a:gd name="T46" fmla="*/ 0 w 27"/>
                <a:gd name="T47" fmla="*/ 18 h 27"/>
                <a:gd name="T48" fmla="*/ 2 w 27"/>
                <a:gd name="T49" fmla="*/ 15 h 27"/>
                <a:gd name="T50" fmla="*/ 3 w 27"/>
                <a:gd name="T51" fmla="*/ 14 h 27"/>
                <a:gd name="T52" fmla="*/ 11 w 27"/>
                <a:gd name="T53" fmla="*/ 13 h 27"/>
                <a:gd name="T54" fmla="*/ 15 w 27"/>
                <a:gd name="T55" fmla="*/ 12 h 27"/>
                <a:gd name="T56" fmla="*/ 22 w 27"/>
                <a:gd name="T57" fmla="*/ 10 h 27"/>
                <a:gd name="T58" fmla="*/ 22 w 27"/>
                <a:gd name="T59" fmla="*/ 10 h 27"/>
                <a:gd name="T60" fmla="*/ 21 w 27"/>
                <a:gd name="T61" fmla="*/ 10 h 27"/>
                <a:gd name="T62" fmla="*/ 15 w 27"/>
                <a:gd name="T63" fmla="*/ 7 h 27"/>
                <a:gd name="T64" fmla="*/ 10 w 27"/>
                <a:gd name="T65" fmla="*/ 4 h 27"/>
                <a:gd name="T66" fmla="*/ 8 w 27"/>
                <a:gd name="T67" fmla="*/ 5 h 27"/>
                <a:gd name="T68" fmla="*/ 8 w 27"/>
                <a:gd name="T69" fmla="*/ 6 h 27"/>
                <a:gd name="T70" fmla="*/ 7 w 27"/>
                <a:gd name="T71" fmla="*/ 5 h 27"/>
                <a:gd name="T72" fmla="*/ 9 w 27"/>
                <a:gd name="T73" fmla="*/ 2 h 27"/>
                <a:gd name="T74" fmla="*/ 11 w 27"/>
                <a:gd name="T75" fmla="*/ 0 h 27"/>
                <a:gd name="T76" fmla="*/ 11 w 27"/>
                <a:gd name="T77" fmla="*/ 0 h 27"/>
                <a:gd name="T78" fmla="*/ 11 w 27"/>
                <a:gd name="T79" fmla="*/ 0 h 27"/>
                <a:gd name="T80" fmla="*/ 11 w 27"/>
                <a:gd name="T81" fmla="*/ 2 h 27"/>
                <a:gd name="T82" fmla="*/ 16 w 27"/>
                <a:gd name="T83" fmla="*/ 5 h 27"/>
                <a:gd name="T84" fmla="*/ 22 w 27"/>
                <a:gd name="T85" fmla="*/ 9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7" h="27">
                  <a:moveTo>
                    <a:pt x="22" y="9"/>
                  </a:moveTo>
                  <a:cubicBezTo>
                    <a:pt x="23" y="9"/>
                    <a:pt x="26" y="11"/>
                    <a:pt x="27" y="11"/>
                  </a:cubicBezTo>
                  <a:cubicBezTo>
                    <a:pt x="27" y="11"/>
                    <a:pt x="27" y="12"/>
                    <a:pt x="27" y="12"/>
                  </a:cubicBezTo>
                  <a:cubicBezTo>
                    <a:pt x="26" y="12"/>
                    <a:pt x="25" y="12"/>
                    <a:pt x="21" y="13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7" y="16"/>
                    <a:pt x="6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7"/>
                    <a:pt x="7" y="17"/>
                    <a:pt x="7" y="17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4" y="21"/>
                    <a:pt x="17" y="23"/>
                    <a:pt x="18" y="23"/>
                  </a:cubicBezTo>
                  <a:cubicBezTo>
                    <a:pt x="19" y="23"/>
                    <a:pt x="19" y="23"/>
                    <a:pt x="20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0" y="21"/>
                    <a:pt x="21" y="21"/>
                    <a:pt x="21" y="22"/>
                  </a:cubicBezTo>
                  <a:cubicBezTo>
                    <a:pt x="20" y="23"/>
                    <a:pt x="20" y="24"/>
                    <a:pt x="19" y="25"/>
                  </a:cubicBezTo>
                  <a:cubicBezTo>
                    <a:pt x="18" y="26"/>
                    <a:pt x="18" y="26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17" y="25"/>
                  </a:cubicBezTo>
                  <a:cubicBezTo>
                    <a:pt x="17" y="24"/>
                    <a:pt x="14" y="22"/>
                    <a:pt x="12" y="22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4" y="17"/>
                    <a:pt x="4" y="17"/>
                    <a:pt x="3" y="17"/>
                  </a:cubicBezTo>
                  <a:cubicBezTo>
                    <a:pt x="2" y="17"/>
                    <a:pt x="2" y="18"/>
                    <a:pt x="1" y="18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0" y="19"/>
                    <a:pt x="0" y="18"/>
                  </a:cubicBezTo>
                  <a:cubicBezTo>
                    <a:pt x="1" y="17"/>
                    <a:pt x="2" y="16"/>
                    <a:pt x="2" y="15"/>
                  </a:cubicBezTo>
                  <a:cubicBezTo>
                    <a:pt x="2" y="15"/>
                    <a:pt x="2" y="15"/>
                    <a:pt x="3" y="14"/>
                  </a:cubicBezTo>
                  <a:cubicBezTo>
                    <a:pt x="4" y="14"/>
                    <a:pt x="9" y="13"/>
                    <a:pt x="11" y="13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8" y="11"/>
                    <a:pt x="20" y="11"/>
                    <a:pt x="22" y="10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2" y="10"/>
                    <a:pt x="21" y="10"/>
                    <a:pt x="21" y="10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4" y="6"/>
                    <a:pt x="11" y="4"/>
                    <a:pt x="10" y="4"/>
                  </a:cubicBezTo>
                  <a:cubicBezTo>
                    <a:pt x="9" y="4"/>
                    <a:pt x="9" y="4"/>
                    <a:pt x="8" y="5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6"/>
                    <a:pt x="7" y="6"/>
                    <a:pt x="7" y="5"/>
                  </a:cubicBezTo>
                  <a:cubicBezTo>
                    <a:pt x="8" y="4"/>
                    <a:pt x="9" y="3"/>
                    <a:pt x="9" y="2"/>
                  </a:cubicBezTo>
                  <a:cubicBezTo>
                    <a:pt x="10" y="1"/>
                    <a:pt x="10" y="1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1"/>
                    <a:pt x="11" y="2"/>
                    <a:pt x="11" y="2"/>
                  </a:cubicBezTo>
                  <a:cubicBezTo>
                    <a:pt x="12" y="3"/>
                    <a:pt x="15" y="5"/>
                    <a:pt x="16" y="5"/>
                  </a:cubicBezTo>
                  <a:lnTo>
                    <a:pt x="22" y="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369" name="Freeform 321"/>
            <p:cNvSpPr>
              <a:spLocks/>
            </p:cNvSpPr>
            <p:nvPr userDrawn="1"/>
          </p:nvSpPr>
          <p:spPr bwMode="auto">
            <a:xfrm>
              <a:off x="5017" y="3596"/>
              <a:ext cx="71" cy="71"/>
            </a:xfrm>
            <a:custGeom>
              <a:avLst/>
              <a:gdLst>
                <a:gd name="T0" fmla="*/ 5 w 19"/>
                <a:gd name="T1" fmla="*/ 7 h 19"/>
                <a:gd name="T2" fmla="*/ 1 w 19"/>
                <a:gd name="T3" fmla="*/ 6 h 19"/>
                <a:gd name="T4" fmla="*/ 1 w 19"/>
                <a:gd name="T5" fmla="*/ 6 h 19"/>
                <a:gd name="T6" fmla="*/ 0 w 19"/>
                <a:gd name="T7" fmla="*/ 6 h 19"/>
                <a:gd name="T8" fmla="*/ 3 w 19"/>
                <a:gd name="T9" fmla="*/ 3 h 19"/>
                <a:gd name="T10" fmla="*/ 5 w 19"/>
                <a:gd name="T11" fmla="*/ 0 h 19"/>
                <a:gd name="T12" fmla="*/ 6 w 19"/>
                <a:gd name="T13" fmla="*/ 1 h 19"/>
                <a:gd name="T14" fmla="*/ 5 w 19"/>
                <a:gd name="T15" fmla="*/ 1 h 19"/>
                <a:gd name="T16" fmla="*/ 7 w 19"/>
                <a:gd name="T17" fmla="*/ 5 h 19"/>
                <a:gd name="T18" fmla="*/ 14 w 19"/>
                <a:gd name="T19" fmla="*/ 13 h 19"/>
                <a:gd name="T20" fmla="*/ 18 w 19"/>
                <a:gd name="T21" fmla="*/ 14 h 19"/>
                <a:gd name="T22" fmla="*/ 19 w 19"/>
                <a:gd name="T23" fmla="*/ 13 h 19"/>
                <a:gd name="T24" fmla="*/ 19 w 19"/>
                <a:gd name="T25" fmla="*/ 14 h 19"/>
                <a:gd name="T26" fmla="*/ 17 w 19"/>
                <a:gd name="T27" fmla="*/ 16 h 19"/>
                <a:gd name="T28" fmla="*/ 14 w 19"/>
                <a:gd name="T29" fmla="*/ 19 h 19"/>
                <a:gd name="T30" fmla="*/ 14 w 19"/>
                <a:gd name="T31" fmla="*/ 19 h 19"/>
                <a:gd name="T32" fmla="*/ 14 w 19"/>
                <a:gd name="T33" fmla="*/ 18 h 19"/>
                <a:gd name="T34" fmla="*/ 13 w 19"/>
                <a:gd name="T35" fmla="*/ 14 h 19"/>
                <a:gd name="T36" fmla="*/ 5 w 19"/>
                <a:gd name="T37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9" h="19">
                  <a:moveTo>
                    <a:pt x="5" y="7"/>
                  </a:moveTo>
                  <a:cubicBezTo>
                    <a:pt x="3" y="5"/>
                    <a:pt x="2" y="5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5"/>
                    <a:pt x="2" y="4"/>
                    <a:pt x="3" y="3"/>
                  </a:cubicBezTo>
                  <a:cubicBezTo>
                    <a:pt x="3" y="2"/>
                    <a:pt x="4" y="1"/>
                    <a:pt x="5" y="0"/>
                  </a:cubicBezTo>
                  <a:cubicBezTo>
                    <a:pt x="5" y="0"/>
                    <a:pt x="6" y="1"/>
                    <a:pt x="6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3"/>
                    <a:pt x="4" y="3"/>
                    <a:pt x="7" y="5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6" y="15"/>
                    <a:pt x="17" y="15"/>
                    <a:pt x="18" y="14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9" y="13"/>
                    <a:pt x="19" y="14"/>
                    <a:pt x="19" y="14"/>
                  </a:cubicBezTo>
                  <a:cubicBezTo>
                    <a:pt x="18" y="15"/>
                    <a:pt x="17" y="16"/>
                    <a:pt x="17" y="16"/>
                  </a:cubicBezTo>
                  <a:cubicBezTo>
                    <a:pt x="16" y="17"/>
                    <a:pt x="15" y="18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5" y="17"/>
                    <a:pt x="15" y="16"/>
                    <a:pt x="13" y="14"/>
                  </a:cubicBezTo>
                  <a:lnTo>
                    <a:pt x="5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370" name="Freeform 322"/>
            <p:cNvSpPr>
              <a:spLocks/>
            </p:cNvSpPr>
            <p:nvPr userDrawn="1"/>
          </p:nvSpPr>
          <p:spPr bwMode="auto">
            <a:xfrm>
              <a:off x="5058" y="3532"/>
              <a:ext cx="75" cy="86"/>
            </a:xfrm>
            <a:custGeom>
              <a:avLst/>
              <a:gdLst>
                <a:gd name="T0" fmla="*/ 4 w 20"/>
                <a:gd name="T1" fmla="*/ 13 h 23"/>
                <a:gd name="T2" fmla="*/ 1 w 20"/>
                <a:gd name="T3" fmla="*/ 12 h 23"/>
                <a:gd name="T4" fmla="*/ 1 w 20"/>
                <a:gd name="T5" fmla="*/ 12 h 23"/>
                <a:gd name="T6" fmla="*/ 0 w 20"/>
                <a:gd name="T7" fmla="*/ 11 h 23"/>
                <a:gd name="T8" fmla="*/ 3 w 20"/>
                <a:gd name="T9" fmla="*/ 10 h 23"/>
                <a:gd name="T10" fmla="*/ 6 w 20"/>
                <a:gd name="T11" fmla="*/ 8 h 23"/>
                <a:gd name="T12" fmla="*/ 6 w 20"/>
                <a:gd name="T13" fmla="*/ 8 h 23"/>
                <a:gd name="T14" fmla="*/ 6 w 20"/>
                <a:gd name="T15" fmla="*/ 9 h 23"/>
                <a:gd name="T16" fmla="*/ 5 w 20"/>
                <a:gd name="T17" fmla="*/ 10 h 23"/>
                <a:gd name="T18" fmla="*/ 9 w 20"/>
                <a:gd name="T19" fmla="*/ 13 h 23"/>
                <a:gd name="T20" fmla="*/ 18 w 20"/>
                <a:gd name="T21" fmla="*/ 19 h 23"/>
                <a:gd name="T22" fmla="*/ 16 w 20"/>
                <a:gd name="T23" fmla="*/ 12 h 23"/>
                <a:gd name="T24" fmla="*/ 15 w 20"/>
                <a:gd name="T25" fmla="*/ 5 h 23"/>
                <a:gd name="T26" fmla="*/ 15 w 20"/>
                <a:gd name="T27" fmla="*/ 4 h 23"/>
                <a:gd name="T28" fmla="*/ 13 w 20"/>
                <a:gd name="T29" fmla="*/ 4 h 23"/>
                <a:gd name="T30" fmla="*/ 13 w 20"/>
                <a:gd name="T31" fmla="*/ 4 h 23"/>
                <a:gd name="T32" fmla="*/ 13 w 20"/>
                <a:gd name="T33" fmla="*/ 4 h 23"/>
                <a:gd name="T34" fmla="*/ 15 w 20"/>
                <a:gd name="T35" fmla="*/ 2 h 23"/>
                <a:gd name="T36" fmla="*/ 18 w 20"/>
                <a:gd name="T37" fmla="*/ 0 h 23"/>
                <a:gd name="T38" fmla="*/ 18 w 20"/>
                <a:gd name="T39" fmla="*/ 1 h 23"/>
                <a:gd name="T40" fmla="*/ 17 w 20"/>
                <a:gd name="T41" fmla="*/ 2 h 23"/>
                <a:gd name="T42" fmla="*/ 17 w 20"/>
                <a:gd name="T43" fmla="*/ 3 h 23"/>
                <a:gd name="T44" fmla="*/ 17 w 20"/>
                <a:gd name="T45" fmla="*/ 11 h 23"/>
                <a:gd name="T46" fmla="*/ 18 w 20"/>
                <a:gd name="T47" fmla="*/ 15 h 23"/>
                <a:gd name="T48" fmla="*/ 20 w 20"/>
                <a:gd name="T49" fmla="*/ 23 h 23"/>
                <a:gd name="T50" fmla="*/ 19 w 20"/>
                <a:gd name="T51" fmla="*/ 23 h 23"/>
                <a:gd name="T52" fmla="*/ 19 w 20"/>
                <a:gd name="T53" fmla="*/ 23 h 23"/>
                <a:gd name="T54" fmla="*/ 16 w 20"/>
                <a:gd name="T55" fmla="*/ 21 h 23"/>
                <a:gd name="T56" fmla="*/ 4 w 20"/>
                <a:gd name="T5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0" h="23">
                  <a:moveTo>
                    <a:pt x="4" y="13"/>
                  </a:moveTo>
                  <a:cubicBezTo>
                    <a:pt x="3" y="11"/>
                    <a:pt x="2" y="11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2"/>
                    <a:pt x="0" y="12"/>
                    <a:pt x="0" y="11"/>
                  </a:cubicBezTo>
                  <a:cubicBezTo>
                    <a:pt x="1" y="11"/>
                    <a:pt x="2" y="10"/>
                    <a:pt x="3" y="10"/>
                  </a:cubicBezTo>
                  <a:cubicBezTo>
                    <a:pt x="4" y="9"/>
                    <a:pt x="5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5" y="9"/>
                    <a:pt x="5" y="10"/>
                    <a:pt x="5" y="10"/>
                  </a:cubicBezTo>
                  <a:cubicBezTo>
                    <a:pt x="5" y="10"/>
                    <a:pt x="7" y="11"/>
                    <a:pt x="9" y="13"/>
                  </a:cubicBezTo>
                  <a:cubicBezTo>
                    <a:pt x="12" y="15"/>
                    <a:pt x="15" y="17"/>
                    <a:pt x="18" y="19"/>
                  </a:cubicBezTo>
                  <a:cubicBezTo>
                    <a:pt x="17" y="17"/>
                    <a:pt x="17" y="14"/>
                    <a:pt x="16" y="12"/>
                  </a:cubicBezTo>
                  <a:cubicBezTo>
                    <a:pt x="16" y="10"/>
                    <a:pt x="16" y="6"/>
                    <a:pt x="15" y="5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4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3"/>
                    <a:pt x="14" y="3"/>
                    <a:pt x="15" y="2"/>
                  </a:cubicBezTo>
                  <a:cubicBezTo>
                    <a:pt x="16" y="1"/>
                    <a:pt x="17" y="1"/>
                    <a:pt x="18" y="0"/>
                  </a:cubicBezTo>
                  <a:cubicBezTo>
                    <a:pt x="18" y="0"/>
                    <a:pt x="18" y="1"/>
                    <a:pt x="18" y="1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7" y="2"/>
                    <a:pt x="17" y="3"/>
                  </a:cubicBezTo>
                  <a:cubicBezTo>
                    <a:pt x="17" y="5"/>
                    <a:pt x="17" y="7"/>
                    <a:pt x="17" y="11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18"/>
                    <a:pt x="19" y="21"/>
                    <a:pt x="20" y="23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8" y="22"/>
                    <a:pt x="17" y="21"/>
                    <a:pt x="16" y="21"/>
                  </a:cubicBezTo>
                  <a:lnTo>
                    <a:pt x="4" y="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371" name="Freeform 323"/>
            <p:cNvSpPr>
              <a:spLocks/>
            </p:cNvSpPr>
            <p:nvPr userDrawn="1"/>
          </p:nvSpPr>
          <p:spPr bwMode="auto">
            <a:xfrm>
              <a:off x="5156" y="3509"/>
              <a:ext cx="71" cy="83"/>
            </a:xfrm>
            <a:custGeom>
              <a:avLst/>
              <a:gdLst>
                <a:gd name="T0" fmla="*/ 3 w 19"/>
                <a:gd name="T1" fmla="*/ 7 h 22"/>
                <a:gd name="T2" fmla="*/ 0 w 19"/>
                <a:gd name="T3" fmla="*/ 4 h 22"/>
                <a:gd name="T4" fmla="*/ 0 w 19"/>
                <a:gd name="T5" fmla="*/ 4 h 22"/>
                <a:gd name="T6" fmla="*/ 0 w 19"/>
                <a:gd name="T7" fmla="*/ 3 h 22"/>
                <a:gd name="T8" fmla="*/ 3 w 19"/>
                <a:gd name="T9" fmla="*/ 3 h 22"/>
                <a:gd name="T10" fmla="*/ 8 w 19"/>
                <a:gd name="T11" fmla="*/ 1 h 22"/>
                <a:gd name="T12" fmla="*/ 12 w 19"/>
                <a:gd name="T13" fmla="*/ 0 h 22"/>
                <a:gd name="T14" fmla="*/ 14 w 19"/>
                <a:gd name="T15" fmla="*/ 3 h 22"/>
                <a:gd name="T16" fmla="*/ 13 w 19"/>
                <a:gd name="T17" fmla="*/ 4 h 22"/>
                <a:gd name="T18" fmla="*/ 10 w 19"/>
                <a:gd name="T19" fmla="*/ 2 h 22"/>
                <a:gd name="T20" fmla="*/ 7 w 19"/>
                <a:gd name="T21" fmla="*/ 2 h 22"/>
                <a:gd name="T22" fmla="*/ 5 w 19"/>
                <a:gd name="T23" fmla="*/ 3 h 22"/>
                <a:gd name="T24" fmla="*/ 5 w 19"/>
                <a:gd name="T25" fmla="*/ 4 h 22"/>
                <a:gd name="T26" fmla="*/ 6 w 19"/>
                <a:gd name="T27" fmla="*/ 10 h 22"/>
                <a:gd name="T28" fmla="*/ 7 w 19"/>
                <a:gd name="T29" fmla="*/ 10 h 22"/>
                <a:gd name="T30" fmla="*/ 9 w 19"/>
                <a:gd name="T31" fmla="*/ 10 h 22"/>
                <a:gd name="T32" fmla="*/ 11 w 19"/>
                <a:gd name="T33" fmla="*/ 9 h 22"/>
                <a:gd name="T34" fmla="*/ 12 w 19"/>
                <a:gd name="T35" fmla="*/ 8 h 22"/>
                <a:gd name="T36" fmla="*/ 12 w 19"/>
                <a:gd name="T37" fmla="*/ 7 h 22"/>
                <a:gd name="T38" fmla="*/ 13 w 19"/>
                <a:gd name="T39" fmla="*/ 7 h 22"/>
                <a:gd name="T40" fmla="*/ 13 w 19"/>
                <a:gd name="T41" fmla="*/ 9 h 22"/>
                <a:gd name="T42" fmla="*/ 14 w 19"/>
                <a:gd name="T43" fmla="*/ 12 h 22"/>
                <a:gd name="T44" fmla="*/ 13 w 19"/>
                <a:gd name="T45" fmla="*/ 12 h 22"/>
                <a:gd name="T46" fmla="*/ 13 w 19"/>
                <a:gd name="T47" fmla="*/ 11 h 22"/>
                <a:gd name="T48" fmla="*/ 12 w 19"/>
                <a:gd name="T49" fmla="*/ 10 h 22"/>
                <a:gd name="T50" fmla="*/ 9 w 19"/>
                <a:gd name="T51" fmla="*/ 11 h 22"/>
                <a:gd name="T52" fmla="*/ 8 w 19"/>
                <a:gd name="T53" fmla="*/ 11 h 22"/>
                <a:gd name="T54" fmla="*/ 7 w 19"/>
                <a:gd name="T55" fmla="*/ 12 h 22"/>
                <a:gd name="T56" fmla="*/ 8 w 19"/>
                <a:gd name="T57" fmla="*/ 16 h 22"/>
                <a:gd name="T58" fmla="*/ 10 w 19"/>
                <a:gd name="T59" fmla="*/ 19 h 22"/>
                <a:gd name="T60" fmla="*/ 13 w 19"/>
                <a:gd name="T61" fmla="*/ 19 h 22"/>
                <a:gd name="T62" fmla="*/ 17 w 19"/>
                <a:gd name="T63" fmla="*/ 17 h 22"/>
                <a:gd name="T64" fmla="*/ 18 w 19"/>
                <a:gd name="T65" fmla="*/ 14 h 22"/>
                <a:gd name="T66" fmla="*/ 19 w 19"/>
                <a:gd name="T67" fmla="*/ 14 h 22"/>
                <a:gd name="T68" fmla="*/ 19 w 19"/>
                <a:gd name="T69" fmla="*/ 18 h 22"/>
                <a:gd name="T70" fmla="*/ 11 w 19"/>
                <a:gd name="T71" fmla="*/ 20 h 22"/>
                <a:gd name="T72" fmla="*/ 8 w 19"/>
                <a:gd name="T73" fmla="*/ 21 h 22"/>
                <a:gd name="T74" fmla="*/ 5 w 19"/>
                <a:gd name="T75" fmla="*/ 22 h 22"/>
                <a:gd name="T76" fmla="*/ 4 w 19"/>
                <a:gd name="T77" fmla="*/ 22 h 22"/>
                <a:gd name="T78" fmla="*/ 5 w 19"/>
                <a:gd name="T79" fmla="*/ 21 h 22"/>
                <a:gd name="T80" fmla="*/ 6 w 19"/>
                <a:gd name="T81" fmla="*/ 17 h 22"/>
                <a:gd name="T82" fmla="*/ 3 w 19"/>
                <a:gd name="T83" fmla="*/ 7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9" h="22">
                  <a:moveTo>
                    <a:pt x="3" y="7"/>
                  </a:moveTo>
                  <a:cubicBezTo>
                    <a:pt x="2" y="4"/>
                    <a:pt x="2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1" y="3"/>
                    <a:pt x="2" y="3"/>
                    <a:pt x="3" y="3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10" y="0"/>
                    <a:pt x="12" y="0"/>
                    <a:pt x="12" y="0"/>
                  </a:cubicBezTo>
                  <a:cubicBezTo>
                    <a:pt x="12" y="0"/>
                    <a:pt x="13" y="2"/>
                    <a:pt x="14" y="3"/>
                  </a:cubicBezTo>
                  <a:cubicBezTo>
                    <a:pt x="14" y="4"/>
                    <a:pt x="13" y="4"/>
                    <a:pt x="13" y="4"/>
                  </a:cubicBezTo>
                  <a:cubicBezTo>
                    <a:pt x="12" y="3"/>
                    <a:pt x="12" y="2"/>
                    <a:pt x="10" y="2"/>
                  </a:cubicBezTo>
                  <a:cubicBezTo>
                    <a:pt x="9" y="2"/>
                    <a:pt x="9" y="2"/>
                    <a:pt x="7" y="2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4" y="3"/>
                    <a:pt x="4" y="3"/>
                    <a:pt x="5" y="4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7" y="11"/>
                    <a:pt x="7" y="11"/>
                    <a:pt x="7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0" y="10"/>
                    <a:pt x="11" y="9"/>
                    <a:pt x="11" y="9"/>
                  </a:cubicBezTo>
                  <a:cubicBezTo>
                    <a:pt x="12" y="9"/>
                    <a:pt x="12" y="9"/>
                    <a:pt x="12" y="8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6"/>
                    <a:pt x="12" y="6"/>
                    <a:pt x="13" y="7"/>
                  </a:cubicBezTo>
                  <a:cubicBezTo>
                    <a:pt x="13" y="7"/>
                    <a:pt x="13" y="8"/>
                    <a:pt x="13" y="9"/>
                  </a:cubicBezTo>
                  <a:cubicBezTo>
                    <a:pt x="14" y="10"/>
                    <a:pt x="14" y="11"/>
                    <a:pt x="14" y="12"/>
                  </a:cubicBezTo>
                  <a:cubicBezTo>
                    <a:pt x="14" y="12"/>
                    <a:pt x="14" y="12"/>
                    <a:pt x="13" y="1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2" y="10"/>
                    <a:pt x="12" y="10"/>
                  </a:cubicBezTo>
                  <a:cubicBezTo>
                    <a:pt x="11" y="10"/>
                    <a:pt x="11" y="11"/>
                    <a:pt x="9" y="1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9" y="18"/>
                    <a:pt x="9" y="19"/>
                    <a:pt x="10" y="19"/>
                  </a:cubicBezTo>
                  <a:cubicBezTo>
                    <a:pt x="10" y="19"/>
                    <a:pt x="11" y="20"/>
                    <a:pt x="13" y="19"/>
                  </a:cubicBezTo>
                  <a:cubicBezTo>
                    <a:pt x="15" y="18"/>
                    <a:pt x="16" y="18"/>
                    <a:pt x="17" y="17"/>
                  </a:cubicBezTo>
                  <a:cubicBezTo>
                    <a:pt x="17" y="17"/>
                    <a:pt x="18" y="16"/>
                    <a:pt x="18" y="14"/>
                  </a:cubicBezTo>
                  <a:cubicBezTo>
                    <a:pt x="18" y="14"/>
                    <a:pt x="18" y="14"/>
                    <a:pt x="19" y="14"/>
                  </a:cubicBezTo>
                  <a:cubicBezTo>
                    <a:pt x="19" y="15"/>
                    <a:pt x="19" y="18"/>
                    <a:pt x="19" y="18"/>
                  </a:cubicBezTo>
                  <a:cubicBezTo>
                    <a:pt x="16" y="19"/>
                    <a:pt x="13" y="20"/>
                    <a:pt x="11" y="20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7" y="22"/>
                    <a:pt x="6" y="22"/>
                    <a:pt x="5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7" y="21"/>
                    <a:pt x="7" y="20"/>
                    <a:pt x="6" y="17"/>
                  </a:cubicBezTo>
                  <a:lnTo>
                    <a:pt x="3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372" name="Freeform 324"/>
            <p:cNvSpPr>
              <a:spLocks noEditPoints="1"/>
            </p:cNvSpPr>
            <p:nvPr userDrawn="1"/>
          </p:nvSpPr>
          <p:spPr bwMode="auto">
            <a:xfrm>
              <a:off x="5242" y="3502"/>
              <a:ext cx="72" cy="75"/>
            </a:xfrm>
            <a:custGeom>
              <a:avLst/>
              <a:gdLst>
                <a:gd name="T0" fmla="*/ 6 w 19"/>
                <a:gd name="T1" fmla="*/ 9 h 20"/>
                <a:gd name="T2" fmla="*/ 6 w 19"/>
                <a:gd name="T3" fmla="*/ 10 h 20"/>
                <a:gd name="T4" fmla="*/ 8 w 19"/>
                <a:gd name="T5" fmla="*/ 10 h 20"/>
                <a:gd name="T6" fmla="*/ 11 w 19"/>
                <a:gd name="T7" fmla="*/ 9 h 20"/>
                <a:gd name="T8" fmla="*/ 12 w 19"/>
                <a:gd name="T9" fmla="*/ 5 h 20"/>
                <a:gd name="T10" fmla="*/ 8 w 19"/>
                <a:gd name="T11" fmla="*/ 1 h 20"/>
                <a:gd name="T12" fmla="*/ 6 w 19"/>
                <a:gd name="T13" fmla="*/ 2 h 20"/>
                <a:gd name="T14" fmla="*/ 6 w 19"/>
                <a:gd name="T15" fmla="*/ 9 h 20"/>
                <a:gd name="T16" fmla="*/ 3 w 19"/>
                <a:gd name="T17" fmla="*/ 5 h 20"/>
                <a:gd name="T18" fmla="*/ 2 w 19"/>
                <a:gd name="T19" fmla="*/ 1 h 20"/>
                <a:gd name="T20" fmla="*/ 1 w 19"/>
                <a:gd name="T21" fmla="*/ 1 h 20"/>
                <a:gd name="T22" fmla="*/ 1 w 19"/>
                <a:gd name="T23" fmla="*/ 0 h 20"/>
                <a:gd name="T24" fmla="*/ 8 w 19"/>
                <a:gd name="T25" fmla="*/ 0 h 20"/>
                <a:gd name="T26" fmla="*/ 13 w 19"/>
                <a:gd name="T27" fmla="*/ 1 h 20"/>
                <a:gd name="T28" fmla="*/ 15 w 19"/>
                <a:gd name="T29" fmla="*/ 5 h 20"/>
                <a:gd name="T30" fmla="*/ 11 w 19"/>
                <a:gd name="T31" fmla="*/ 10 h 20"/>
                <a:gd name="T32" fmla="*/ 11 w 19"/>
                <a:gd name="T33" fmla="*/ 11 h 20"/>
                <a:gd name="T34" fmla="*/ 17 w 19"/>
                <a:gd name="T35" fmla="*/ 19 h 20"/>
                <a:gd name="T36" fmla="*/ 19 w 19"/>
                <a:gd name="T37" fmla="*/ 19 h 20"/>
                <a:gd name="T38" fmla="*/ 19 w 19"/>
                <a:gd name="T39" fmla="*/ 20 h 20"/>
                <a:gd name="T40" fmla="*/ 18 w 19"/>
                <a:gd name="T41" fmla="*/ 20 h 20"/>
                <a:gd name="T42" fmla="*/ 12 w 19"/>
                <a:gd name="T43" fmla="*/ 16 h 20"/>
                <a:gd name="T44" fmla="*/ 9 w 19"/>
                <a:gd name="T45" fmla="*/ 12 h 20"/>
                <a:gd name="T46" fmla="*/ 7 w 19"/>
                <a:gd name="T47" fmla="*/ 11 h 20"/>
                <a:gd name="T48" fmla="*/ 6 w 19"/>
                <a:gd name="T49" fmla="*/ 11 h 20"/>
                <a:gd name="T50" fmla="*/ 6 w 19"/>
                <a:gd name="T51" fmla="*/ 15 h 20"/>
                <a:gd name="T52" fmla="*/ 7 w 19"/>
                <a:gd name="T53" fmla="*/ 19 h 20"/>
                <a:gd name="T54" fmla="*/ 8 w 19"/>
                <a:gd name="T55" fmla="*/ 19 h 20"/>
                <a:gd name="T56" fmla="*/ 8 w 19"/>
                <a:gd name="T57" fmla="*/ 20 h 20"/>
                <a:gd name="T58" fmla="*/ 4 w 19"/>
                <a:gd name="T59" fmla="*/ 19 h 20"/>
                <a:gd name="T60" fmla="*/ 1 w 19"/>
                <a:gd name="T61" fmla="*/ 20 h 20"/>
                <a:gd name="T62" fmla="*/ 1 w 19"/>
                <a:gd name="T63" fmla="*/ 19 h 20"/>
                <a:gd name="T64" fmla="*/ 1 w 19"/>
                <a:gd name="T65" fmla="*/ 19 h 20"/>
                <a:gd name="T66" fmla="*/ 3 w 19"/>
                <a:gd name="T67" fmla="*/ 15 h 20"/>
                <a:gd name="T68" fmla="*/ 3 w 19"/>
                <a:gd name="T69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9" h="20">
                  <a:moveTo>
                    <a:pt x="6" y="9"/>
                  </a:moveTo>
                  <a:cubicBezTo>
                    <a:pt x="6" y="9"/>
                    <a:pt x="6" y="10"/>
                    <a:pt x="6" y="10"/>
                  </a:cubicBezTo>
                  <a:cubicBezTo>
                    <a:pt x="6" y="10"/>
                    <a:pt x="6" y="10"/>
                    <a:pt x="8" y="10"/>
                  </a:cubicBezTo>
                  <a:cubicBezTo>
                    <a:pt x="9" y="10"/>
                    <a:pt x="10" y="10"/>
                    <a:pt x="11" y="9"/>
                  </a:cubicBezTo>
                  <a:cubicBezTo>
                    <a:pt x="12" y="9"/>
                    <a:pt x="12" y="7"/>
                    <a:pt x="12" y="5"/>
                  </a:cubicBezTo>
                  <a:cubicBezTo>
                    <a:pt x="12" y="3"/>
                    <a:pt x="11" y="1"/>
                    <a:pt x="8" y="1"/>
                  </a:cubicBezTo>
                  <a:cubicBezTo>
                    <a:pt x="6" y="1"/>
                    <a:pt x="6" y="1"/>
                    <a:pt x="6" y="2"/>
                  </a:cubicBezTo>
                  <a:lnTo>
                    <a:pt x="6" y="9"/>
                  </a:lnTo>
                  <a:close/>
                  <a:moveTo>
                    <a:pt x="3" y="5"/>
                  </a:moveTo>
                  <a:cubicBezTo>
                    <a:pt x="3" y="2"/>
                    <a:pt x="3" y="1"/>
                    <a:pt x="2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  <a:cubicBezTo>
                    <a:pt x="3" y="0"/>
                    <a:pt x="5" y="0"/>
                    <a:pt x="8" y="0"/>
                  </a:cubicBezTo>
                  <a:cubicBezTo>
                    <a:pt x="9" y="0"/>
                    <a:pt x="11" y="0"/>
                    <a:pt x="13" y="1"/>
                  </a:cubicBezTo>
                  <a:cubicBezTo>
                    <a:pt x="14" y="2"/>
                    <a:pt x="15" y="3"/>
                    <a:pt x="15" y="5"/>
                  </a:cubicBezTo>
                  <a:cubicBezTo>
                    <a:pt x="15" y="8"/>
                    <a:pt x="13" y="9"/>
                    <a:pt x="11" y="10"/>
                  </a:cubicBezTo>
                  <a:cubicBezTo>
                    <a:pt x="11" y="10"/>
                    <a:pt x="11" y="10"/>
                    <a:pt x="11" y="11"/>
                  </a:cubicBezTo>
                  <a:cubicBezTo>
                    <a:pt x="14" y="14"/>
                    <a:pt x="15" y="17"/>
                    <a:pt x="17" y="19"/>
                  </a:cubicBezTo>
                  <a:cubicBezTo>
                    <a:pt x="18" y="19"/>
                    <a:pt x="18" y="19"/>
                    <a:pt x="19" y="19"/>
                  </a:cubicBezTo>
                  <a:cubicBezTo>
                    <a:pt x="19" y="19"/>
                    <a:pt x="19" y="20"/>
                    <a:pt x="19" y="20"/>
                  </a:cubicBezTo>
                  <a:cubicBezTo>
                    <a:pt x="19" y="20"/>
                    <a:pt x="19" y="20"/>
                    <a:pt x="18" y="20"/>
                  </a:cubicBezTo>
                  <a:cubicBezTo>
                    <a:pt x="15" y="20"/>
                    <a:pt x="14" y="19"/>
                    <a:pt x="12" y="16"/>
                  </a:cubicBezTo>
                  <a:cubicBezTo>
                    <a:pt x="11" y="15"/>
                    <a:pt x="10" y="13"/>
                    <a:pt x="9" y="12"/>
                  </a:cubicBezTo>
                  <a:cubicBezTo>
                    <a:pt x="9" y="11"/>
                    <a:pt x="8" y="11"/>
                    <a:pt x="7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8"/>
                    <a:pt x="6" y="19"/>
                    <a:pt x="7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20"/>
                    <a:pt x="8" y="20"/>
                  </a:cubicBezTo>
                  <a:cubicBezTo>
                    <a:pt x="7" y="20"/>
                    <a:pt x="6" y="19"/>
                    <a:pt x="4" y="19"/>
                  </a:cubicBezTo>
                  <a:cubicBezTo>
                    <a:pt x="3" y="19"/>
                    <a:pt x="2" y="20"/>
                    <a:pt x="1" y="20"/>
                  </a:cubicBezTo>
                  <a:cubicBezTo>
                    <a:pt x="1" y="19"/>
                    <a:pt x="0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3" y="19"/>
                    <a:pt x="3" y="18"/>
                    <a:pt x="3" y="15"/>
                  </a:cubicBezTo>
                  <a:lnTo>
                    <a:pt x="3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373" name="Freeform 325"/>
            <p:cNvSpPr>
              <a:spLocks/>
            </p:cNvSpPr>
            <p:nvPr userDrawn="1"/>
          </p:nvSpPr>
          <p:spPr bwMode="auto">
            <a:xfrm>
              <a:off x="5336" y="3513"/>
              <a:ext cx="60" cy="79"/>
            </a:xfrm>
            <a:custGeom>
              <a:avLst/>
              <a:gdLst>
                <a:gd name="T0" fmla="*/ 4 w 16"/>
                <a:gd name="T1" fmla="*/ 20 h 21"/>
                <a:gd name="T2" fmla="*/ 0 w 16"/>
                <a:gd name="T3" fmla="*/ 18 h 21"/>
                <a:gd name="T4" fmla="*/ 1 w 16"/>
                <a:gd name="T5" fmla="*/ 14 h 21"/>
                <a:gd name="T6" fmla="*/ 1 w 16"/>
                <a:gd name="T7" fmla="*/ 14 h 21"/>
                <a:gd name="T8" fmla="*/ 5 w 16"/>
                <a:gd name="T9" fmla="*/ 19 h 21"/>
                <a:gd name="T10" fmla="*/ 10 w 16"/>
                <a:gd name="T11" fmla="*/ 17 h 21"/>
                <a:gd name="T12" fmla="*/ 8 w 16"/>
                <a:gd name="T13" fmla="*/ 13 h 21"/>
                <a:gd name="T14" fmla="*/ 6 w 16"/>
                <a:gd name="T15" fmla="*/ 10 h 21"/>
                <a:gd name="T16" fmla="*/ 5 w 16"/>
                <a:gd name="T17" fmla="*/ 4 h 21"/>
                <a:gd name="T18" fmla="*/ 12 w 16"/>
                <a:gd name="T19" fmla="*/ 1 h 21"/>
                <a:gd name="T20" fmla="*/ 15 w 16"/>
                <a:gd name="T21" fmla="*/ 2 h 21"/>
                <a:gd name="T22" fmla="*/ 15 w 16"/>
                <a:gd name="T23" fmla="*/ 3 h 21"/>
                <a:gd name="T24" fmla="*/ 15 w 16"/>
                <a:gd name="T25" fmla="*/ 6 h 21"/>
                <a:gd name="T26" fmla="*/ 14 w 16"/>
                <a:gd name="T27" fmla="*/ 6 h 21"/>
                <a:gd name="T28" fmla="*/ 11 w 16"/>
                <a:gd name="T29" fmla="*/ 2 h 21"/>
                <a:gd name="T30" fmla="*/ 7 w 16"/>
                <a:gd name="T31" fmla="*/ 4 h 21"/>
                <a:gd name="T32" fmla="*/ 8 w 16"/>
                <a:gd name="T33" fmla="*/ 8 h 21"/>
                <a:gd name="T34" fmla="*/ 10 w 16"/>
                <a:gd name="T35" fmla="*/ 10 h 21"/>
                <a:gd name="T36" fmla="*/ 12 w 16"/>
                <a:gd name="T37" fmla="*/ 17 h 21"/>
                <a:gd name="T38" fmla="*/ 4 w 16"/>
                <a:gd name="T39" fmla="*/ 2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" h="21">
                  <a:moveTo>
                    <a:pt x="4" y="20"/>
                  </a:moveTo>
                  <a:cubicBezTo>
                    <a:pt x="2" y="19"/>
                    <a:pt x="1" y="18"/>
                    <a:pt x="0" y="18"/>
                  </a:cubicBezTo>
                  <a:cubicBezTo>
                    <a:pt x="0" y="17"/>
                    <a:pt x="0" y="15"/>
                    <a:pt x="1" y="14"/>
                  </a:cubicBezTo>
                  <a:cubicBezTo>
                    <a:pt x="1" y="13"/>
                    <a:pt x="1" y="13"/>
                    <a:pt x="1" y="14"/>
                  </a:cubicBezTo>
                  <a:cubicBezTo>
                    <a:pt x="1" y="15"/>
                    <a:pt x="2" y="18"/>
                    <a:pt x="5" y="19"/>
                  </a:cubicBezTo>
                  <a:cubicBezTo>
                    <a:pt x="7" y="20"/>
                    <a:pt x="9" y="19"/>
                    <a:pt x="10" y="17"/>
                  </a:cubicBezTo>
                  <a:cubicBezTo>
                    <a:pt x="10" y="16"/>
                    <a:pt x="10" y="15"/>
                    <a:pt x="8" y="13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5" y="9"/>
                    <a:pt x="4" y="7"/>
                    <a:pt x="5" y="4"/>
                  </a:cubicBezTo>
                  <a:cubicBezTo>
                    <a:pt x="6" y="2"/>
                    <a:pt x="8" y="0"/>
                    <a:pt x="12" y="1"/>
                  </a:cubicBezTo>
                  <a:cubicBezTo>
                    <a:pt x="13" y="1"/>
                    <a:pt x="14" y="2"/>
                    <a:pt x="15" y="2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6" y="4"/>
                    <a:pt x="15" y="5"/>
                    <a:pt x="15" y="6"/>
                  </a:cubicBezTo>
                  <a:cubicBezTo>
                    <a:pt x="15" y="7"/>
                    <a:pt x="14" y="7"/>
                    <a:pt x="14" y="6"/>
                  </a:cubicBezTo>
                  <a:cubicBezTo>
                    <a:pt x="14" y="5"/>
                    <a:pt x="14" y="3"/>
                    <a:pt x="11" y="2"/>
                  </a:cubicBezTo>
                  <a:cubicBezTo>
                    <a:pt x="9" y="1"/>
                    <a:pt x="7" y="3"/>
                    <a:pt x="7" y="4"/>
                  </a:cubicBezTo>
                  <a:cubicBezTo>
                    <a:pt x="7" y="6"/>
                    <a:pt x="8" y="7"/>
                    <a:pt x="8" y="8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2" y="12"/>
                    <a:pt x="13" y="14"/>
                    <a:pt x="12" y="17"/>
                  </a:cubicBezTo>
                  <a:cubicBezTo>
                    <a:pt x="11" y="20"/>
                    <a:pt x="8" y="21"/>
                    <a:pt x="4" y="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374" name="Freeform 326"/>
            <p:cNvSpPr>
              <a:spLocks/>
            </p:cNvSpPr>
            <p:nvPr userDrawn="1"/>
          </p:nvSpPr>
          <p:spPr bwMode="auto">
            <a:xfrm>
              <a:off x="5404" y="3547"/>
              <a:ext cx="60" cy="75"/>
            </a:xfrm>
            <a:custGeom>
              <a:avLst/>
              <a:gdLst>
                <a:gd name="T0" fmla="*/ 10 w 16"/>
                <a:gd name="T1" fmla="*/ 5 h 20"/>
                <a:gd name="T2" fmla="*/ 10 w 16"/>
                <a:gd name="T3" fmla="*/ 1 h 20"/>
                <a:gd name="T4" fmla="*/ 10 w 16"/>
                <a:gd name="T5" fmla="*/ 0 h 20"/>
                <a:gd name="T6" fmla="*/ 10 w 16"/>
                <a:gd name="T7" fmla="*/ 0 h 20"/>
                <a:gd name="T8" fmla="*/ 13 w 16"/>
                <a:gd name="T9" fmla="*/ 2 h 20"/>
                <a:gd name="T10" fmla="*/ 16 w 16"/>
                <a:gd name="T11" fmla="*/ 3 h 20"/>
                <a:gd name="T12" fmla="*/ 16 w 16"/>
                <a:gd name="T13" fmla="*/ 4 h 20"/>
                <a:gd name="T14" fmla="*/ 15 w 16"/>
                <a:gd name="T15" fmla="*/ 4 h 20"/>
                <a:gd name="T16" fmla="*/ 12 w 16"/>
                <a:gd name="T17" fmla="*/ 6 h 20"/>
                <a:gd name="T18" fmla="*/ 6 w 16"/>
                <a:gd name="T19" fmla="*/ 15 h 20"/>
                <a:gd name="T20" fmla="*/ 6 w 16"/>
                <a:gd name="T21" fmla="*/ 19 h 20"/>
                <a:gd name="T22" fmla="*/ 6 w 16"/>
                <a:gd name="T23" fmla="*/ 19 h 20"/>
                <a:gd name="T24" fmla="*/ 6 w 16"/>
                <a:gd name="T25" fmla="*/ 20 h 20"/>
                <a:gd name="T26" fmla="*/ 3 w 16"/>
                <a:gd name="T27" fmla="*/ 18 h 20"/>
                <a:gd name="T28" fmla="*/ 0 w 16"/>
                <a:gd name="T29" fmla="*/ 16 h 20"/>
                <a:gd name="T30" fmla="*/ 0 w 16"/>
                <a:gd name="T31" fmla="*/ 16 h 20"/>
                <a:gd name="T32" fmla="*/ 1 w 16"/>
                <a:gd name="T33" fmla="*/ 16 h 20"/>
                <a:gd name="T34" fmla="*/ 4 w 16"/>
                <a:gd name="T35" fmla="*/ 14 h 20"/>
                <a:gd name="T36" fmla="*/ 10 w 16"/>
                <a:gd name="T37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" h="20">
                  <a:moveTo>
                    <a:pt x="10" y="5"/>
                  </a:moveTo>
                  <a:cubicBezTo>
                    <a:pt x="11" y="2"/>
                    <a:pt x="12" y="2"/>
                    <a:pt x="10" y="1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0"/>
                    <a:pt x="10" y="0"/>
                    <a:pt x="10" y="0"/>
                  </a:cubicBezTo>
                  <a:cubicBezTo>
                    <a:pt x="11" y="0"/>
                    <a:pt x="12" y="1"/>
                    <a:pt x="13" y="2"/>
                  </a:cubicBezTo>
                  <a:cubicBezTo>
                    <a:pt x="14" y="2"/>
                    <a:pt x="15" y="3"/>
                    <a:pt x="16" y="3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3"/>
                    <a:pt x="13" y="3"/>
                    <a:pt x="12" y="6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5" y="18"/>
                    <a:pt x="4" y="18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7" y="20"/>
                    <a:pt x="6" y="20"/>
                    <a:pt x="6" y="20"/>
                  </a:cubicBezTo>
                  <a:cubicBezTo>
                    <a:pt x="5" y="19"/>
                    <a:pt x="4" y="19"/>
                    <a:pt x="3" y="18"/>
                  </a:cubicBezTo>
                  <a:cubicBezTo>
                    <a:pt x="2" y="17"/>
                    <a:pt x="1" y="17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2" y="17"/>
                    <a:pt x="3" y="16"/>
                    <a:pt x="4" y="14"/>
                  </a:cubicBezTo>
                  <a:lnTo>
                    <a:pt x="10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375" name="Freeform 327"/>
            <p:cNvSpPr>
              <a:spLocks/>
            </p:cNvSpPr>
            <p:nvPr userDrawn="1"/>
          </p:nvSpPr>
          <p:spPr bwMode="auto">
            <a:xfrm>
              <a:off x="5460" y="3588"/>
              <a:ext cx="90" cy="87"/>
            </a:xfrm>
            <a:custGeom>
              <a:avLst/>
              <a:gdLst>
                <a:gd name="T0" fmla="*/ 7 w 24"/>
                <a:gd name="T1" fmla="*/ 17 h 23"/>
                <a:gd name="T2" fmla="*/ 6 w 24"/>
                <a:gd name="T3" fmla="*/ 21 h 23"/>
                <a:gd name="T4" fmla="*/ 6 w 24"/>
                <a:gd name="T5" fmla="*/ 22 h 23"/>
                <a:gd name="T6" fmla="*/ 6 w 24"/>
                <a:gd name="T7" fmla="*/ 22 h 23"/>
                <a:gd name="T8" fmla="*/ 3 w 24"/>
                <a:gd name="T9" fmla="*/ 20 h 23"/>
                <a:gd name="T10" fmla="*/ 0 w 24"/>
                <a:gd name="T11" fmla="*/ 17 h 23"/>
                <a:gd name="T12" fmla="*/ 1 w 24"/>
                <a:gd name="T13" fmla="*/ 16 h 23"/>
                <a:gd name="T14" fmla="*/ 2 w 24"/>
                <a:gd name="T15" fmla="*/ 17 h 23"/>
                <a:gd name="T16" fmla="*/ 6 w 24"/>
                <a:gd name="T17" fmla="*/ 16 h 23"/>
                <a:gd name="T18" fmla="*/ 15 w 24"/>
                <a:gd name="T19" fmla="*/ 7 h 23"/>
                <a:gd name="T20" fmla="*/ 15 w 24"/>
                <a:gd name="T21" fmla="*/ 5 h 23"/>
                <a:gd name="T22" fmla="*/ 14 w 24"/>
                <a:gd name="T23" fmla="*/ 4 h 23"/>
                <a:gd name="T24" fmla="*/ 11 w 24"/>
                <a:gd name="T25" fmla="*/ 2 h 23"/>
                <a:gd name="T26" fmla="*/ 9 w 24"/>
                <a:gd name="T27" fmla="*/ 3 h 23"/>
                <a:gd name="T28" fmla="*/ 8 w 24"/>
                <a:gd name="T29" fmla="*/ 2 h 23"/>
                <a:gd name="T30" fmla="*/ 12 w 24"/>
                <a:gd name="T31" fmla="*/ 0 h 23"/>
                <a:gd name="T32" fmla="*/ 13 w 24"/>
                <a:gd name="T33" fmla="*/ 0 h 23"/>
                <a:gd name="T34" fmla="*/ 14 w 24"/>
                <a:gd name="T35" fmla="*/ 3 h 23"/>
                <a:gd name="T36" fmla="*/ 22 w 24"/>
                <a:gd name="T37" fmla="*/ 11 h 23"/>
                <a:gd name="T38" fmla="*/ 24 w 24"/>
                <a:gd name="T39" fmla="*/ 12 h 23"/>
                <a:gd name="T40" fmla="*/ 24 w 24"/>
                <a:gd name="T41" fmla="*/ 13 h 23"/>
                <a:gd name="T42" fmla="*/ 21 w 24"/>
                <a:gd name="T43" fmla="*/ 16 h 23"/>
                <a:gd name="T44" fmla="*/ 20 w 24"/>
                <a:gd name="T45" fmla="*/ 15 h 23"/>
                <a:gd name="T46" fmla="*/ 21 w 24"/>
                <a:gd name="T47" fmla="*/ 13 h 23"/>
                <a:gd name="T48" fmla="*/ 20 w 24"/>
                <a:gd name="T49" fmla="*/ 10 h 23"/>
                <a:gd name="T50" fmla="*/ 18 w 24"/>
                <a:gd name="T51" fmla="*/ 9 h 23"/>
                <a:gd name="T52" fmla="*/ 17 w 24"/>
                <a:gd name="T53" fmla="*/ 9 h 23"/>
                <a:gd name="T54" fmla="*/ 7 w 24"/>
                <a:gd name="T55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4" h="23">
                  <a:moveTo>
                    <a:pt x="7" y="17"/>
                  </a:moveTo>
                  <a:cubicBezTo>
                    <a:pt x="5" y="20"/>
                    <a:pt x="5" y="20"/>
                    <a:pt x="6" y="21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6" y="22"/>
                    <a:pt x="6" y="23"/>
                    <a:pt x="6" y="22"/>
                  </a:cubicBezTo>
                  <a:cubicBezTo>
                    <a:pt x="5" y="21"/>
                    <a:pt x="4" y="20"/>
                    <a:pt x="3" y="20"/>
                  </a:cubicBezTo>
                  <a:cubicBezTo>
                    <a:pt x="2" y="19"/>
                    <a:pt x="2" y="18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3" y="18"/>
                    <a:pt x="3" y="18"/>
                    <a:pt x="6" y="16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6" y="6"/>
                    <a:pt x="16" y="6"/>
                    <a:pt x="15" y="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3" y="3"/>
                    <a:pt x="12" y="2"/>
                    <a:pt x="11" y="2"/>
                  </a:cubicBezTo>
                  <a:cubicBezTo>
                    <a:pt x="10" y="2"/>
                    <a:pt x="10" y="2"/>
                    <a:pt x="9" y="3"/>
                  </a:cubicBezTo>
                  <a:cubicBezTo>
                    <a:pt x="9" y="2"/>
                    <a:pt x="8" y="2"/>
                    <a:pt x="8" y="2"/>
                  </a:cubicBezTo>
                  <a:cubicBezTo>
                    <a:pt x="10" y="1"/>
                    <a:pt x="11" y="0"/>
                    <a:pt x="12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1"/>
                    <a:pt x="13" y="2"/>
                    <a:pt x="14" y="3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3" y="12"/>
                    <a:pt x="23" y="13"/>
                    <a:pt x="24" y="12"/>
                  </a:cubicBezTo>
                  <a:cubicBezTo>
                    <a:pt x="24" y="12"/>
                    <a:pt x="24" y="13"/>
                    <a:pt x="24" y="13"/>
                  </a:cubicBezTo>
                  <a:cubicBezTo>
                    <a:pt x="23" y="13"/>
                    <a:pt x="21" y="15"/>
                    <a:pt x="21" y="16"/>
                  </a:cubicBezTo>
                  <a:cubicBezTo>
                    <a:pt x="21" y="16"/>
                    <a:pt x="20" y="15"/>
                    <a:pt x="20" y="15"/>
                  </a:cubicBezTo>
                  <a:cubicBezTo>
                    <a:pt x="21" y="14"/>
                    <a:pt x="21" y="14"/>
                    <a:pt x="21" y="13"/>
                  </a:cubicBezTo>
                  <a:cubicBezTo>
                    <a:pt x="21" y="12"/>
                    <a:pt x="21" y="11"/>
                    <a:pt x="20" y="10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8"/>
                    <a:pt x="18" y="8"/>
                    <a:pt x="17" y="9"/>
                  </a:cubicBezTo>
                  <a:lnTo>
                    <a:pt x="7" y="1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376" name="Freeform 328"/>
            <p:cNvSpPr>
              <a:spLocks noEditPoints="1"/>
            </p:cNvSpPr>
            <p:nvPr userDrawn="1"/>
          </p:nvSpPr>
          <p:spPr bwMode="auto">
            <a:xfrm>
              <a:off x="5501" y="3693"/>
              <a:ext cx="87" cy="68"/>
            </a:xfrm>
            <a:custGeom>
              <a:avLst/>
              <a:gdLst>
                <a:gd name="T0" fmla="*/ 12 w 23"/>
                <a:gd name="T1" fmla="*/ 3 h 18"/>
                <a:gd name="T2" fmla="*/ 11 w 23"/>
                <a:gd name="T3" fmla="*/ 4 h 18"/>
                <a:gd name="T4" fmla="*/ 13 w 23"/>
                <a:gd name="T5" fmla="*/ 7 h 18"/>
                <a:gd name="T6" fmla="*/ 14 w 23"/>
                <a:gd name="T7" fmla="*/ 7 h 18"/>
                <a:gd name="T8" fmla="*/ 18 w 23"/>
                <a:gd name="T9" fmla="*/ 4 h 18"/>
                <a:gd name="T10" fmla="*/ 19 w 23"/>
                <a:gd name="T11" fmla="*/ 2 h 18"/>
                <a:gd name="T12" fmla="*/ 19 w 23"/>
                <a:gd name="T13" fmla="*/ 2 h 18"/>
                <a:gd name="T14" fmla="*/ 17 w 23"/>
                <a:gd name="T15" fmla="*/ 2 h 18"/>
                <a:gd name="T16" fmla="*/ 12 w 23"/>
                <a:gd name="T17" fmla="*/ 3 h 18"/>
                <a:gd name="T18" fmla="*/ 12 w 23"/>
                <a:gd name="T19" fmla="*/ 9 h 18"/>
                <a:gd name="T20" fmla="*/ 12 w 23"/>
                <a:gd name="T21" fmla="*/ 8 h 18"/>
                <a:gd name="T22" fmla="*/ 10 w 23"/>
                <a:gd name="T23" fmla="*/ 4 h 18"/>
                <a:gd name="T24" fmla="*/ 9 w 23"/>
                <a:gd name="T25" fmla="*/ 3 h 18"/>
                <a:gd name="T26" fmla="*/ 6 w 23"/>
                <a:gd name="T27" fmla="*/ 4 h 18"/>
                <a:gd name="T28" fmla="*/ 3 w 23"/>
                <a:gd name="T29" fmla="*/ 4 h 18"/>
                <a:gd name="T30" fmla="*/ 3 w 23"/>
                <a:gd name="T31" fmla="*/ 5 h 18"/>
                <a:gd name="T32" fmla="*/ 3 w 23"/>
                <a:gd name="T33" fmla="*/ 6 h 18"/>
                <a:gd name="T34" fmla="*/ 3 w 23"/>
                <a:gd name="T35" fmla="*/ 6 h 18"/>
                <a:gd name="T36" fmla="*/ 1 w 23"/>
                <a:gd name="T37" fmla="*/ 3 h 18"/>
                <a:gd name="T38" fmla="*/ 0 w 23"/>
                <a:gd name="T39" fmla="*/ 1 h 18"/>
                <a:gd name="T40" fmla="*/ 1 w 23"/>
                <a:gd name="T41" fmla="*/ 1 h 18"/>
                <a:gd name="T42" fmla="*/ 1 w 23"/>
                <a:gd name="T43" fmla="*/ 1 h 18"/>
                <a:gd name="T44" fmla="*/ 3 w 23"/>
                <a:gd name="T45" fmla="*/ 2 h 18"/>
                <a:gd name="T46" fmla="*/ 10 w 23"/>
                <a:gd name="T47" fmla="*/ 2 h 18"/>
                <a:gd name="T48" fmla="*/ 19 w 23"/>
                <a:gd name="T49" fmla="*/ 1 h 18"/>
                <a:gd name="T50" fmla="*/ 21 w 23"/>
                <a:gd name="T51" fmla="*/ 1 h 18"/>
                <a:gd name="T52" fmla="*/ 23 w 23"/>
                <a:gd name="T53" fmla="*/ 2 h 18"/>
                <a:gd name="T54" fmla="*/ 23 w 23"/>
                <a:gd name="T55" fmla="*/ 2 h 18"/>
                <a:gd name="T56" fmla="*/ 20 w 23"/>
                <a:gd name="T57" fmla="*/ 5 h 18"/>
                <a:gd name="T58" fmla="*/ 11 w 23"/>
                <a:gd name="T59" fmla="*/ 14 h 18"/>
                <a:gd name="T60" fmla="*/ 9 w 23"/>
                <a:gd name="T61" fmla="*/ 17 h 18"/>
                <a:gd name="T62" fmla="*/ 9 w 23"/>
                <a:gd name="T63" fmla="*/ 18 h 18"/>
                <a:gd name="T64" fmla="*/ 8 w 23"/>
                <a:gd name="T65" fmla="*/ 18 h 18"/>
                <a:gd name="T66" fmla="*/ 7 w 23"/>
                <a:gd name="T67" fmla="*/ 15 h 18"/>
                <a:gd name="T68" fmla="*/ 5 w 23"/>
                <a:gd name="T69" fmla="*/ 12 h 18"/>
                <a:gd name="T70" fmla="*/ 6 w 23"/>
                <a:gd name="T71" fmla="*/ 12 h 18"/>
                <a:gd name="T72" fmla="*/ 7 w 23"/>
                <a:gd name="T73" fmla="*/ 12 h 18"/>
                <a:gd name="T74" fmla="*/ 7 w 23"/>
                <a:gd name="T75" fmla="*/ 13 h 18"/>
                <a:gd name="T76" fmla="*/ 9 w 23"/>
                <a:gd name="T77" fmla="*/ 12 h 18"/>
                <a:gd name="T78" fmla="*/ 12 w 23"/>
                <a:gd name="T79" fmla="*/ 9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3" h="18">
                  <a:moveTo>
                    <a:pt x="12" y="3"/>
                  </a:moveTo>
                  <a:cubicBezTo>
                    <a:pt x="11" y="3"/>
                    <a:pt x="11" y="3"/>
                    <a:pt x="11" y="4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8"/>
                    <a:pt x="13" y="8"/>
                    <a:pt x="14" y="7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3"/>
                    <a:pt x="19" y="3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8" y="2"/>
                    <a:pt x="17" y="2"/>
                  </a:cubicBezTo>
                  <a:lnTo>
                    <a:pt x="12" y="3"/>
                  </a:lnTo>
                  <a:close/>
                  <a:moveTo>
                    <a:pt x="12" y="9"/>
                  </a:moveTo>
                  <a:cubicBezTo>
                    <a:pt x="12" y="9"/>
                    <a:pt x="12" y="9"/>
                    <a:pt x="12" y="8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3"/>
                    <a:pt x="10" y="3"/>
                    <a:pt x="9" y="3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4" y="4"/>
                    <a:pt x="3" y="4"/>
                    <a:pt x="3" y="4"/>
                  </a:cubicBezTo>
                  <a:cubicBezTo>
                    <a:pt x="3" y="4"/>
                    <a:pt x="3" y="4"/>
                    <a:pt x="3" y="5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5"/>
                    <a:pt x="2" y="5"/>
                    <a:pt x="1" y="3"/>
                  </a:cubicBezTo>
                  <a:cubicBezTo>
                    <a:pt x="1" y="3"/>
                    <a:pt x="0" y="2"/>
                    <a:pt x="0" y="1"/>
                  </a:cubicBezTo>
                  <a:cubicBezTo>
                    <a:pt x="0" y="1"/>
                    <a:pt x="1" y="0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5" y="2"/>
                    <a:pt x="7" y="2"/>
                    <a:pt x="10" y="2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20" y="1"/>
                    <a:pt x="21" y="1"/>
                    <a:pt x="21" y="1"/>
                  </a:cubicBezTo>
                  <a:cubicBezTo>
                    <a:pt x="21" y="1"/>
                    <a:pt x="22" y="1"/>
                    <a:pt x="23" y="2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2" y="3"/>
                    <a:pt x="21" y="4"/>
                    <a:pt x="20" y="5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9" y="16"/>
                    <a:pt x="8" y="16"/>
                    <a:pt x="9" y="17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9" y="18"/>
                    <a:pt x="9" y="18"/>
                    <a:pt x="8" y="18"/>
                  </a:cubicBezTo>
                  <a:cubicBezTo>
                    <a:pt x="8" y="17"/>
                    <a:pt x="8" y="16"/>
                    <a:pt x="7" y="15"/>
                  </a:cubicBezTo>
                  <a:cubicBezTo>
                    <a:pt x="6" y="14"/>
                    <a:pt x="6" y="13"/>
                    <a:pt x="5" y="12"/>
                  </a:cubicBezTo>
                  <a:cubicBezTo>
                    <a:pt x="5" y="12"/>
                    <a:pt x="6" y="12"/>
                    <a:pt x="6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8" y="13"/>
                    <a:pt x="8" y="13"/>
                    <a:pt x="9" y="12"/>
                  </a:cubicBezTo>
                  <a:lnTo>
                    <a:pt x="12" y="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377" name="Freeform 329"/>
            <p:cNvSpPr>
              <a:spLocks/>
            </p:cNvSpPr>
            <p:nvPr userDrawn="1"/>
          </p:nvSpPr>
          <p:spPr bwMode="auto">
            <a:xfrm>
              <a:off x="5539" y="3776"/>
              <a:ext cx="75" cy="49"/>
            </a:xfrm>
            <a:custGeom>
              <a:avLst/>
              <a:gdLst>
                <a:gd name="T0" fmla="*/ 0 w 20"/>
                <a:gd name="T1" fmla="*/ 7 h 13"/>
                <a:gd name="T2" fmla="*/ 0 w 20"/>
                <a:gd name="T3" fmla="*/ 3 h 13"/>
                <a:gd name="T4" fmla="*/ 4 w 20"/>
                <a:gd name="T5" fmla="*/ 1 h 13"/>
                <a:gd name="T6" fmla="*/ 5 w 20"/>
                <a:gd name="T7" fmla="*/ 2 h 13"/>
                <a:gd name="T8" fmla="*/ 1 w 20"/>
                <a:gd name="T9" fmla="*/ 8 h 13"/>
                <a:gd name="T10" fmla="*/ 5 w 20"/>
                <a:gd name="T11" fmla="*/ 11 h 13"/>
                <a:gd name="T12" fmla="*/ 9 w 20"/>
                <a:gd name="T13" fmla="*/ 8 h 13"/>
                <a:gd name="T14" fmla="*/ 10 w 20"/>
                <a:gd name="T15" fmla="*/ 5 h 13"/>
                <a:gd name="T16" fmla="*/ 14 w 20"/>
                <a:gd name="T17" fmla="*/ 1 h 13"/>
                <a:gd name="T18" fmla="*/ 20 w 20"/>
                <a:gd name="T19" fmla="*/ 6 h 13"/>
                <a:gd name="T20" fmla="*/ 20 w 20"/>
                <a:gd name="T21" fmla="*/ 9 h 13"/>
                <a:gd name="T22" fmla="*/ 20 w 20"/>
                <a:gd name="T23" fmla="*/ 10 h 13"/>
                <a:gd name="T24" fmla="*/ 17 w 20"/>
                <a:gd name="T25" fmla="*/ 11 h 13"/>
                <a:gd name="T26" fmla="*/ 17 w 20"/>
                <a:gd name="T27" fmla="*/ 10 h 13"/>
                <a:gd name="T28" fmla="*/ 19 w 20"/>
                <a:gd name="T29" fmla="*/ 6 h 13"/>
                <a:gd name="T30" fmla="*/ 16 w 20"/>
                <a:gd name="T31" fmla="*/ 3 h 13"/>
                <a:gd name="T32" fmla="*/ 12 w 20"/>
                <a:gd name="T33" fmla="*/ 6 h 13"/>
                <a:gd name="T34" fmla="*/ 11 w 20"/>
                <a:gd name="T35" fmla="*/ 8 h 13"/>
                <a:gd name="T36" fmla="*/ 6 w 20"/>
                <a:gd name="T37" fmla="*/ 13 h 13"/>
                <a:gd name="T38" fmla="*/ 0 w 20"/>
                <a:gd name="T39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0" h="13">
                  <a:moveTo>
                    <a:pt x="0" y="7"/>
                  </a:moveTo>
                  <a:cubicBezTo>
                    <a:pt x="0" y="5"/>
                    <a:pt x="0" y="3"/>
                    <a:pt x="0" y="3"/>
                  </a:cubicBezTo>
                  <a:cubicBezTo>
                    <a:pt x="1" y="2"/>
                    <a:pt x="3" y="1"/>
                    <a:pt x="4" y="1"/>
                  </a:cubicBezTo>
                  <a:cubicBezTo>
                    <a:pt x="5" y="1"/>
                    <a:pt x="5" y="2"/>
                    <a:pt x="5" y="2"/>
                  </a:cubicBezTo>
                  <a:cubicBezTo>
                    <a:pt x="3" y="3"/>
                    <a:pt x="0" y="4"/>
                    <a:pt x="1" y="8"/>
                  </a:cubicBezTo>
                  <a:cubicBezTo>
                    <a:pt x="1" y="10"/>
                    <a:pt x="3" y="11"/>
                    <a:pt x="5" y="11"/>
                  </a:cubicBezTo>
                  <a:cubicBezTo>
                    <a:pt x="6" y="10"/>
                    <a:pt x="7" y="10"/>
                    <a:pt x="9" y="8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3"/>
                    <a:pt x="12" y="1"/>
                    <a:pt x="14" y="1"/>
                  </a:cubicBezTo>
                  <a:cubicBezTo>
                    <a:pt x="17" y="0"/>
                    <a:pt x="20" y="2"/>
                    <a:pt x="20" y="6"/>
                  </a:cubicBezTo>
                  <a:cubicBezTo>
                    <a:pt x="20" y="7"/>
                    <a:pt x="20" y="8"/>
                    <a:pt x="20" y="9"/>
                  </a:cubicBezTo>
                  <a:cubicBezTo>
                    <a:pt x="20" y="9"/>
                    <a:pt x="20" y="10"/>
                    <a:pt x="20" y="10"/>
                  </a:cubicBezTo>
                  <a:cubicBezTo>
                    <a:pt x="20" y="10"/>
                    <a:pt x="18" y="11"/>
                    <a:pt x="17" y="11"/>
                  </a:cubicBezTo>
                  <a:cubicBezTo>
                    <a:pt x="17" y="11"/>
                    <a:pt x="17" y="10"/>
                    <a:pt x="17" y="10"/>
                  </a:cubicBezTo>
                  <a:cubicBezTo>
                    <a:pt x="18" y="10"/>
                    <a:pt x="20" y="8"/>
                    <a:pt x="19" y="6"/>
                  </a:cubicBezTo>
                  <a:cubicBezTo>
                    <a:pt x="19" y="3"/>
                    <a:pt x="17" y="2"/>
                    <a:pt x="16" y="3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0" y="10"/>
                    <a:pt x="9" y="12"/>
                    <a:pt x="6" y="13"/>
                  </a:cubicBezTo>
                  <a:cubicBezTo>
                    <a:pt x="3" y="13"/>
                    <a:pt x="1" y="11"/>
                    <a:pt x="0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378" name="Freeform 330"/>
            <p:cNvSpPr>
              <a:spLocks noEditPoints="1"/>
            </p:cNvSpPr>
            <p:nvPr userDrawn="1"/>
          </p:nvSpPr>
          <p:spPr bwMode="auto">
            <a:xfrm>
              <a:off x="4942" y="3911"/>
              <a:ext cx="82" cy="75"/>
            </a:xfrm>
            <a:custGeom>
              <a:avLst/>
              <a:gdLst>
                <a:gd name="T0" fmla="*/ 13 w 22"/>
                <a:gd name="T1" fmla="*/ 8 h 20"/>
                <a:gd name="T2" fmla="*/ 12 w 22"/>
                <a:gd name="T3" fmla="*/ 9 h 20"/>
                <a:gd name="T4" fmla="*/ 18 w 22"/>
                <a:gd name="T5" fmla="*/ 12 h 20"/>
                <a:gd name="T6" fmla="*/ 20 w 22"/>
                <a:gd name="T7" fmla="*/ 7 h 20"/>
                <a:gd name="T8" fmla="*/ 19 w 22"/>
                <a:gd name="T9" fmla="*/ 6 h 20"/>
                <a:gd name="T10" fmla="*/ 18 w 22"/>
                <a:gd name="T11" fmla="*/ 5 h 20"/>
                <a:gd name="T12" fmla="*/ 13 w 22"/>
                <a:gd name="T13" fmla="*/ 8 h 20"/>
                <a:gd name="T14" fmla="*/ 6 w 22"/>
                <a:gd name="T15" fmla="*/ 10 h 20"/>
                <a:gd name="T16" fmla="*/ 4 w 22"/>
                <a:gd name="T17" fmla="*/ 12 h 20"/>
                <a:gd name="T18" fmla="*/ 4 w 22"/>
                <a:gd name="T19" fmla="*/ 14 h 20"/>
                <a:gd name="T20" fmla="*/ 9 w 22"/>
                <a:gd name="T21" fmla="*/ 17 h 20"/>
                <a:gd name="T22" fmla="*/ 12 w 22"/>
                <a:gd name="T23" fmla="*/ 10 h 20"/>
                <a:gd name="T24" fmla="*/ 10 w 22"/>
                <a:gd name="T25" fmla="*/ 8 h 20"/>
                <a:gd name="T26" fmla="*/ 6 w 22"/>
                <a:gd name="T27" fmla="*/ 10 h 20"/>
                <a:gd name="T28" fmla="*/ 16 w 22"/>
                <a:gd name="T29" fmla="*/ 4 h 20"/>
                <a:gd name="T30" fmla="*/ 18 w 22"/>
                <a:gd name="T31" fmla="*/ 2 h 20"/>
                <a:gd name="T32" fmla="*/ 17 w 22"/>
                <a:gd name="T33" fmla="*/ 1 h 20"/>
                <a:gd name="T34" fmla="*/ 18 w 22"/>
                <a:gd name="T35" fmla="*/ 0 h 20"/>
                <a:gd name="T36" fmla="*/ 21 w 22"/>
                <a:gd name="T37" fmla="*/ 6 h 20"/>
                <a:gd name="T38" fmla="*/ 22 w 22"/>
                <a:gd name="T39" fmla="*/ 11 h 20"/>
                <a:gd name="T40" fmla="*/ 19 w 22"/>
                <a:gd name="T41" fmla="*/ 15 h 20"/>
                <a:gd name="T42" fmla="*/ 14 w 22"/>
                <a:gd name="T43" fmla="*/ 13 h 20"/>
                <a:gd name="T44" fmla="*/ 14 w 22"/>
                <a:gd name="T45" fmla="*/ 14 h 20"/>
                <a:gd name="T46" fmla="*/ 11 w 22"/>
                <a:gd name="T47" fmla="*/ 19 h 20"/>
                <a:gd name="T48" fmla="*/ 3 w 22"/>
                <a:gd name="T49" fmla="*/ 14 h 20"/>
                <a:gd name="T50" fmla="*/ 1 w 22"/>
                <a:gd name="T51" fmla="*/ 11 h 20"/>
                <a:gd name="T52" fmla="*/ 0 w 22"/>
                <a:gd name="T53" fmla="*/ 7 h 20"/>
                <a:gd name="T54" fmla="*/ 1 w 22"/>
                <a:gd name="T55" fmla="*/ 7 h 20"/>
                <a:gd name="T56" fmla="*/ 1 w 22"/>
                <a:gd name="T57" fmla="*/ 8 h 20"/>
                <a:gd name="T58" fmla="*/ 5 w 22"/>
                <a:gd name="T59" fmla="*/ 8 h 20"/>
                <a:gd name="T60" fmla="*/ 16 w 22"/>
                <a:gd name="T61" fmla="*/ 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2" h="20">
                  <a:moveTo>
                    <a:pt x="13" y="8"/>
                  </a:moveTo>
                  <a:cubicBezTo>
                    <a:pt x="12" y="8"/>
                    <a:pt x="12" y="8"/>
                    <a:pt x="12" y="9"/>
                  </a:cubicBezTo>
                  <a:cubicBezTo>
                    <a:pt x="14" y="12"/>
                    <a:pt x="15" y="13"/>
                    <a:pt x="18" y="12"/>
                  </a:cubicBezTo>
                  <a:cubicBezTo>
                    <a:pt x="20" y="11"/>
                    <a:pt x="21" y="9"/>
                    <a:pt x="20" y="7"/>
                  </a:cubicBezTo>
                  <a:cubicBezTo>
                    <a:pt x="20" y="6"/>
                    <a:pt x="19" y="6"/>
                    <a:pt x="19" y="6"/>
                  </a:cubicBezTo>
                  <a:cubicBezTo>
                    <a:pt x="19" y="5"/>
                    <a:pt x="19" y="5"/>
                    <a:pt x="18" y="5"/>
                  </a:cubicBezTo>
                  <a:lnTo>
                    <a:pt x="13" y="8"/>
                  </a:lnTo>
                  <a:close/>
                  <a:moveTo>
                    <a:pt x="6" y="10"/>
                  </a:moveTo>
                  <a:cubicBezTo>
                    <a:pt x="5" y="10"/>
                    <a:pt x="4" y="11"/>
                    <a:pt x="4" y="12"/>
                  </a:cubicBezTo>
                  <a:cubicBezTo>
                    <a:pt x="3" y="12"/>
                    <a:pt x="3" y="13"/>
                    <a:pt x="4" y="14"/>
                  </a:cubicBezTo>
                  <a:cubicBezTo>
                    <a:pt x="4" y="16"/>
                    <a:pt x="6" y="18"/>
                    <a:pt x="9" y="17"/>
                  </a:cubicBezTo>
                  <a:cubicBezTo>
                    <a:pt x="11" y="16"/>
                    <a:pt x="13" y="14"/>
                    <a:pt x="12" y="10"/>
                  </a:cubicBezTo>
                  <a:cubicBezTo>
                    <a:pt x="11" y="8"/>
                    <a:pt x="11" y="8"/>
                    <a:pt x="10" y="8"/>
                  </a:cubicBezTo>
                  <a:lnTo>
                    <a:pt x="6" y="10"/>
                  </a:lnTo>
                  <a:close/>
                  <a:moveTo>
                    <a:pt x="16" y="4"/>
                  </a:moveTo>
                  <a:cubicBezTo>
                    <a:pt x="18" y="3"/>
                    <a:pt x="18" y="3"/>
                    <a:pt x="18" y="2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9" y="2"/>
                    <a:pt x="20" y="4"/>
                    <a:pt x="21" y="6"/>
                  </a:cubicBezTo>
                  <a:cubicBezTo>
                    <a:pt x="21" y="8"/>
                    <a:pt x="22" y="10"/>
                    <a:pt x="22" y="11"/>
                  </a:cubicBezTo>
                  <a:cubicBezTo>
                    <a:pt x="21" y="13"/>
                    <a:pt x="21" y="14"/>
                    <a:pt x="19" y="15"/>
                  </a:cubicBezTo>
                  <a:cubicBezTo>
                    <a:pt x="17" y="15"/>
                    <a:pt x="15" y="15"/>
                    <a:pt x="14" y="13"/>
                  </a:cubicBezTo>
                  <a:cubicBezTo>
                    <a:pt x="14" y="13"/>
                    <a:pt x="14" y="13"/>
                    <a:pt x="14" y="14"/>
                  </a:cubicBezTo>
                  <a:cubicBezTo>
                    <a:pt x="14" y="15"/>
                    <a:pt x="14" y="18"/>
                    <a:pt x="11" y="19"/>
                  </a:cubicBezTo>
                  <a:cubicBezTo>
                    <a:pt x="7" y="20"/>
                    <a:pt x="4" y="19"/>
                    <a:pt x="3" y="14"/>
                  </a:cubicBezTo>
                  <a:cubicBezTo>
                    <a:pt x="2" y="13"/>
                    <a:pt x="2" y="12"/>
                    <a:pt x="1" y="11"/>
                  </a:cubicBezTo>
                  <a:cubicBezTo>
                    <a:pt x="1" y="9"/>
                    <a:pt x="1" y="8"/>
                    <a:pt x="0" y="7"/>
                  </a:cubicBezTo>
                  <a:cubicBezTo>
                    <a:pt x="0" y="7"/>
                    <a:pt x="1" y="7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9"/>
                    <a:pt x="2" y="9"/>
                    <a:pt x="5" y="8"/>
                  </a:cubicBezTo>
                  <a:lnTo>
                    <a:pt x="16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379" name="Freeform 331"/>
            <p:cNvSpPr>
              <a:spLocks/>
            </p:cNvSpPr>
            <p:nvPr userDrawn="1"/>
          </p:nvSpPr>
          <p:spPr bwMode="auto">
            <a:xfrm>
              <a:off x="4983" y="3986"/>
              <a:ext cx="86" cy="87"/>
            </a:xfrm>
            <a:custGeom>
              <a:avLst/>
              <a:gdLst>
                <a:gd name="T0" fmla="*/ 13 w 23"/>
                <a:gd name="T1" fmla="*/ 4 h 23"/>
                <a:gd name="T2" fmla="*/ 15 w 23"/>
                <a:gd name="T3" fmla="*/ 1 h 23"/>
                <a:gd name="T4" fmla="*/ 15 w 23"/>
                <a:gd name="T5" fmla="*/ 0 h 23"/>
                <a:gd name="T6" fmla="*/ 16 w 23"/>
                <a:gd name="T7" fmla="*/ 0 h 23"/>
                <a:gd name="T8" fmla="*/ 18 w 23"/>
                <a:gd name="T9" fmla="*/ 3 h 23"/>
                <a:gd name="T10" fmla="*/ 21 w 23"/>
                <a:gd name="T11" fmla="*/ 7 h 23"/>
                <a:gd name="T12" fmla="*/ 23 w 23"/>
                <a:gd name="T13" fmla="*/ 10 h 23"/>
                <a:gd name="T14" fmla="*/ 21 w 23"/>
                <a:gd name="T15" fmla="*/ 13 h 23"/>
                <a:gd name="T16" fmla="*/ 20 w 23"/>
                <a:gd name="T17" fmla="*/ 12 h 23"/>
                <a:gd name="T18" fmla="*/ 21 w 23"/>
                <a:gd name="T19" fmla="*/ 9 h 23"/>
                <a:gd name="T20" fmla="*/ 19 w 23"/>
                <a:gd name="T21" fmla="*/ 7 h 23"/>
                <a:gd name="T22" fmla="*/ 18 w 23"/>
                <a:gd name="T23" fmla="*/ 5 h 23"/>
                <a:gd name="T24" fmla="*/ 17 w 23"/>
                <a:gd name="T25" fmla="*/ 5 h 23"/>
                <a:gd name="T26" fmla="*/ 12 w 23"/>
                <a:gd name="T27" fmla="*/ 8 h 23"/>
                <a:gd name="T28" fmla="*/ 12 w 23"/>
                <a:gd name="T29" fmla="*/ 10 h 23"/>
                <a:gd name="T30" fmla="*/ 13 w 23"/>
                <a:gd name="T31" fmla="*/ 11 h 23"/>
                <a:gd name="T32" fmla="*/ 15 w 23"/>
                <a:gd name="T33" fmla="*/ 13 h 23"/>
                <a:gd name="T34" fmla="*/ 16 w 23"/>
                <a:gd name="T35" fmla="*/ 13 h 23"/>
                <a:gd name="T36" fmla="*/ 17 w 23"/>
                <a:gd name="T37" fmla="*/ 12 h 23"/>
                <a:gd name="T38" fmla="*/ 17 w 23"/>
                <a:gd name="T39" fmla="*/ 13 h 23"/>
                <a:gd name="T40" fmla="*/ 15 w 23"/>
                <a:gd name="T41" fmla="*/ 15 h 23"/>
                <a:gd name="T42" fmla="*/ 13 w 23"/>
                <a:gd name="T43" fmla="*/ 16 h 23"/>
                <a:gd name="T44" fmla="*/ 12 w 23"/>
                <a:gd name="T45" fmla="*/ 16 h 23"/>
                <a:gd name="T46" fmla="*/ 13 w 23"/>
                <a:gd name="T47" fmla="*/ 15 h 23"/>
                <a:gd name="T48" fmla="*/ 13 w 23"/>
                <a:gd name="T49" fmla="*/ 14 h 23"/>
                <a:gd name="T50" fmla="*/ 12 w 23"/>
                <a:gd name="T51" fmla="*/ 12 h 23"/>
                <a:gd name="T52" fmla="*/ 11 w 23"/>
                <a:gd name="T53" fmla="*/ 10 h 23"/>
                <a:gd name="T54" fmla="*/ 10 w 23"/>
                <a:gd name="T55" fmla="*/ 10 h 23"/>
                <a:gd name="T56" fmla="*/ 7 w 23"/>
                <a:gd name="T57" fmla="*/ 12 h 23"/>
                <a:gd name="T58" fmla="*/ 4 w 23"/>
                <a:gd name="T59" fmla="*/ 15 h 23"/>
                <a:gd name="T60" fmla="*/ 6 w 23"/>
                <a:gd name="T61" fmla="*/ 18 h 23"/>
                <a:gd name="T62" fmla="*/ 9 w 23"/>
                <a:gd name="T63" fmla="*/ 21 h 23"/>
                <a:gd name="T64" fmla="*/ 12 w 23"/>
                <a:gd name="T65" fmla="*/ 21 h 23"/>
                <a:gd name="T66" fmla="*/ 13 w 23"/>
                <a:gd name="T67" fmla="*/ 21 h 23"/>
                <a:gd name="T68" fmla="*/ 8 w 23"/>
                <a:gd name="T69" fmla="*/ 23 h 23"/>
                <a:gd name="T70" fmla="*/ 4 w 23"/>
                <a:gd name="T71" fmla="*/ 16 h 23"/>
                <a:gd name="T72" fmla="*/ 2 w 23"/>
                <a:gd name="T73" fmla="*/ 14 h 23"/>
                <a:gd name="T74" fmla="*/ 0 w 23"/>
                <a:gd name="T75" fmla="*/ 11 h 23"/>
                <a:gd name="T76" fmla="*/ 0 w 23"/>
                <a:gd name="T77" fmla="*/ 11 h 23"/>
                <a:gd name="T78" fmla="*/ 1 w 23"/>
                <a:gd name="T79" fmla="*/ 11 h 23"/>
                <a:gd name="T80" fmla="*/ 5 w 23"/>
                <a:gd name="T81" fmla="*/ 11 h 23"/>
                <a:gd name="T82" fmla="*/ 13 w 23"/>
                <a:gd name="T83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" h="23">
                  <a:moveTo>
                    <a:pt x="13" y="4"/>
                  </a:moveTo>
                  <a:cubicBezTo>
                    <a:pt x="16" y="3"/>
                    <a:pt x="16" y="2"/>
                    <a:pt x="15" y="1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6" y="0"/>
                    <a:pt x="16" y="0"/>
                  </a:cubicBezTo>
                  <a:cubicBezTo>
                    <a:pt x="16" y="1"/>
                    <a:pt x="17" y="2"/>
                    <a:pt x="18" y="3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2" y="9"/>
                    <a:pt x="23" y="10"/>
                    <a:pt x="23" y="10"/>
                  </a:cubicBezTo>
                  <a:cubicBezTo>
                    <a:pt x="23" y="11"/>
                    <a:pt x="22" y="12"/>
                    <a:pt x="21" y="13"/>
                  </a:cubicBezTo>
                  <a:cubicBezTo>
                    <a:pt x="20" y="13"/>
                    <a:pt x="20" y="13"/>
                    <a:pt x="20" y="12"/>
                  </a:cubicBezTo>
                  <a:cubicBezTo>
                    <a:pt x="21" y="11"/>
                    <a:pt x="22" y="10"/>
                    <a:pt x="21" y="9"/>
                  </a:cubicBezTo>
                  <a:cubicBezTo>
                    <a:pt x="21" y="8"/>
                    <a:pt x="20" y="8"/>
                    <a:pt x="19" y="7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8" y="4"/>
                    <a:pt x="18" y="4"/>
                    <a:pt x="17" y="5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1" y="9"/>
                    <a:pt x="11" y="9"/>
                    <a:pt x="12" y="10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4" y="12"/>
                    <a:pt x="14" y="13"/>
                    <a:pt x="15" y="13"/>
                  </a:cubicBezTo>
                  <a:cubicBezTo>
                    <a:pt x="15" y="13"/>
                    <a:pt x="15" y="13"/>
                    <a:pt x="16" y="13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2"/>
                    <a:pt x="17" y="13"/>
                    <a:pt x="17" y="13"/>
                  </a:cubicBezTo>
                  <a:cubicBezTo>
                    <a:pt x="17" y="13"/>
                    <a:pt x="16" y="14"/>
                    <a:pt x="15" y="15"/>
                  </a:cubicBezTo>
                  <a:cubicBezTo>
                    <a:pt x="14" y="15"/>
                    <a:pt x="13" y="16"/>
                    <a:pt x="13" y="16"/>
                  </a:cubicBezTo>
                  <a:cubicBezTo>
                    <a:pt x="13" y="16"/>
                    <a:pt x="12" y="16"/>
                    <a:pt x="12" y="16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5"/>
                    <a:pt x="14" y="14"/>
                    <a:pt x="13" y="14"/>
                  </a:cubicBezTo>
                  <a:cubicBezTo>
                    <a:pt x="13" y="13"/>
                    <a:pt x="13" y="13"/>
                    <a:pt x="12" y="12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1" y="10"/>
                    <a:pt x="11" y="10"/>
                    <a:pt x="10" y="10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5" y="13"/>
                    <a:pt x="5" y="14"/>
                    <a:pt x="4" y="15"/>
                  </a:cubicBezTo>
                  <a:cubicBezTo>
                    <a:pt x="4" y="15"/>
                    <a:pt x="5" y="16"/>
                    <a:pt x="6" y="18"/>
                  </a:cubicBezTo>
                  <a:cubicBezTo>
                    <a:pt x="7" y="20"/>
                    <a:pt x="8" y="20"/>
                    <a:pt x="9" y="21"/>
                  </a:cubicBezTo>
                  <a:cubicBezTo>
                    <a:pt x="9" y="21"/>
                    <a:pt x="11" y="21"/>
                    <a:pt x="12" y="21"/>
                  </a:cubicBezTo>
                  <a:cubicBezTo>
                    <a:pt x="12" y="21"/>
                    <a:pt x="13" y="21"/>
                    <a:pt x="13" y="21"/>
                  </a:cubicBezTo>
                  <a:cubicBezTo>
                    <a:pt x="12" y="22"/>
                    <a:pt x="9" y="23"/>
                    <a:pt x="8" y="23"/>
                  </a:cubicBezTo>
                  <a:cubicBezTo>
                    <a:pt x="7" y="21"/>
                    <a:pt x="5" y="19"/>
                    <a:pt x="4" y="16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1" y="13"/>
                    <a:pt x="1" y="13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2" y="13"/>
                    <a:pt x="2" y="13"/>
                    <a:pt x="5" y="11"/>
                  </a:cubicBezTo>
                  <a:lnTo>
                    <a:pt x="13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380" name="Freeform 332"/>
            <p:cNvSpPr>
              <a:spLocks noEditPoints="1"/>
            </p:cNvSpPr>
            <p:nvPr userDrawn="1"/>
          </p:nvSpPr>
          <p:spPr bwMode="auto">
            <a:xfrm>
              <a:off x="5047" y="4046"/>
              <a:ext cx="79" cy="98"/>
            </a:xfrm>
            <a:custGeom>
              <a:avLst/>
              <a:gdLst>
                <a:gd name="T0" fmla="*/ 10 w 21"/>
                <a:gd name="T1" fmla="*/ 10 h 26"/>
                <a:gd name="T2" fmla="*/ 10 w 21"/>
                <a:gd name="T3" fmla="*/ 10 h 26"/>
                <a:gd name="T4" fmla="*/ 11 w 21"/>
                <a:gd name="T5" fmla="*/ 12 h 26"/>
                <a:gd name="T6" fmla="*/ 14 w 21"/>
                <a:gd name="T7" fmla="*/ 13 h 26"/>
                <a:gd name="T8" fmla="*/ 17 w 21"/>
                <a:gd name="T9" fmla="*/ 11 h 26"/>
                <a:gd name="T10" fmla="*/ 16 w 21"/>
                <a:gd name="T11" fmla="*/ 4 h 26"/>
                <a:gd name="T12" fmla="*/ 14 w 21"/>
                <a:gd name="T13" fmla="*/ 4 h 26"/>
                <a:gd name="T14" fmla="*/ 10 w 21"/>
                <a:gd name="T15" fmla="*/ 10 h 26"/>
                <a:gd name="T16" fmla="*/ 11 w 21"/>
                <a:gd name="T17" fmla="*/ 5 h 26"/>
                <a:gd name="T18" fmla="*/ 12 w 21"/>
                <a:gd name="T19" fmla="*/ 1 h 26"/>
                <a:gd name="T20" fmla="*/ 11 w 21"/>
                <a:gd name="T21" fmla="*/ 1 h 26"/>
                <a:gd name="T22" fmla="*/ 11 w 21"/>
                <a:gd name="T23" fmla="*/ 0 h 26"/>
                <a:gd name="T24" fmla="*/ 17 w 21"/>
                <a:gd name="T25" fmla="*/ 4 h 26"/>
                <a:gd name="T26" fmla="*/ 20 w 21"/>
                <a:gd name="T27" fmla="*/ 7 h 26"/>
                <a:gd name="T28" fmla="*/ 20 w 21"/>
                <a:gd name="T29" fmla="*/ 12 h 26"/>
                <a:gd name="T30" fmla="*/ 14 w 21"/>
                <a:gd name="T31" fmla="*/ 14 h 26"/>
                <a:gd name="T32" fmla="*/ 14 w 21"/>
                <a:gd name="T33" fmla="*/ 14 h 26"/>
                <a:gd name="T34" fmla="*/ 14 w 21"/>
                <a:gd name="T35" fmla="*/ 24 h 26"/>
                <a:gd name="T36" fmla="*/ 15 w 21"/>
                <a:gd name="T37" fmla="*/ 26 h 26"/>
                <a:gd name="T38" fmla="*/ 15 w 21"/>
                <a:gd name="T39" fmla="*/ 26 h 26"/>
                <a:gd name="T40" fmla="*/ 14 w 21"/>
                <a:gd name="T41" fmla="*/ 26 h 26"/>
                <a:gd name="T42" fmla="*/ 11 w 21"/>
                <a:gd name="T43" fmla="*/ 19 h 26"/>
                <a:gd name="T44" fmla="*/ 11 w 21"/>
                <a:gd name="T45" fmla="*/ 14 h 26"/>
                <a:gd name="T46" fmla="*/ 10 w 21"/>
                <a:gd name="T47" fmla="*/ 12 h 26"/>
                <a:gd name="T48" fmla="*/ 9 w 21"/>
                <a:gd name="T49" fmla="*/ 12 h 26"/>
                <a:gd name="T50" fmla="*/ 6 w 21"/>
                <a:gd name="T51" fmla="*/ 15 h 26"/>
                <a:gd name="T52" fmla="*/ 6 w 21"/>
                <a:gd name="T53" fmla="*/ 19 h 26"/>
                <a:gd name="T54" fmla="*/ 6 w 21"/>
                <a:gd name="T55" fmla="*/ 19 h 26"/>
                <a:gd name="T56" fmla="*/ 6 w 21"/>
                <a:gd name="T57" fmla="*/ 20 h 26"/>
                <a:gd name="T58" fmla="*/ 3 w 21"/>
                <a:gd name="T59" fmla="*/ 18 h 26"/>
                <a:gd name="T60" fmla="*/ 0 w 21"/>
                <a:gd name="T61" fmla="*/ 15 h 26"/>
                <a:gd name="T62" fmla="*/ 0 w 21"/>
                <a:gd name="T63" fmla="*/ 15 h 26"/>
                <a:gd name="T64" fmla="*/ 1 w 21"/>
                <a:gd name="T65" fmla="*/ 15 h 26"/>
                <a:gd name="T66" fmla="*/ 4 w 21"/>
                <a:gd name="T67" fmla="*/ 13 h 26"/>
                <a:gd name="T68" fmla="*/ 11 w 21"/>
                <a:gd name="T69" fmla="*/ 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1" h="26">
                  <a:moveTo>
                    <a:pt x="10" y="10"/>
                  </a:moveTo>
                  <a:cubicBezTo>
                    <a:pt x="10" y="10"/>
                    <a:pt x="10" y="10"/>
                    <a:pt x="10" y="10"/>
                  </a:cubicBezTo>
                  <a:cubicBezTo>
                    <a:pt x="10" y="10"/>
                    <a:pt x="10" y="11"/>
                    <a:pt x="11" y="12"/>
                  </a:cubicBezTo>
                  <a:cubicBezTo>
                    <a:pt x="12" y="12"/>
                    <a:pt x="13" y="13"/>
                    <a:pt x="14" y="13"/>
                  </a:cubicBezTo>
                  <a:cubicBezTo>
                    <a:pt x="15" y="13"/>
                    <a:pt x="16" y="12"/>
                    <a:pt x="17" y="11"/>
                  </a:cubicBezTo>
                  <a:cubicBezTo>
                    <a:pt x="19" y="9"/>
                    <a:pt x="19" y="6"/>
                    <a:pt x="16" y="4"/>
                  </a:cubicBezTo>
                  <a:cubicBezTo>
                    <a:pt x="15" y="3"/>
                    <a:pt x="15" y="3"/>
                    <a:pt x="14" y="4"/>
                  </a:cubicBezTo>
                  <a:lnTo>
                    <a:pt x="10" y="10"/>
                  </a:lnTo>
                  <a:close/>
                  <a:moveTo>
                    <a:pt x="11" y="5"/>
                  </a:moveTo>
                  <a:cubicBezTo>
                    <a:pt x="12" y="2"/>
                    <a:pt x="13" y="2"/>
                    <a:pt x="12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3" y="1"/>
                    <a:pt x="15" y="2"/>
                    <a:pt x="17" y="4"/>
                  </a:cubicBezTo>
                  <a:cubicBezTo>
                    <a:pt x="18" y="5"/>
                    <a:pt x="20" y="6"/>
                    <a:pt x="20" y="7"/>
                  </a:cubicBezTo>
                  <a:cubicBezTo>
                    <a:pt x="21" y="9"/>
                    <a:pt x="21" y="10"/>
                    <a:pt x="20" y="12"/>
                  </a:cubicBezTo>
                  <a:cubicBezTo>
                    <a:pt x="18" y="14"/>
                    <a:pt x="16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3" y="19"/>
                    <a:pt x="13" y="22"/>
                    <a:pt x="14" y="24"/>
                  </a:cubicBezTo>
                  <a:cubicBezTo>
                    <a:pt x="14" y="25"/>
                    <a:pt x="14" y="26"/>
                    <a:pt x="15" y="26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5" y="26"/>
                    <a:pt x="14" y="26"/>
                    <a:pt x="14" y="26"/>
                  </a:cubicBezTo>
                  <a:cubicBezTo>
                    <a:pt x="12" y="24"/>
                    <a:pt x="11" y="23"/>
                    <a:pt x="11" y="19"/>
                  </a:cubicBezTo>
                  <a:cubicBezTo>
                    <a:pt x="11" y="18"/>
                    <a:pt x="11" y="16"/>
                    <a:pt x="11" y="14"/>
                  </a:cubicBezTo>
                  <a:cubicBezTo>
                    <a:pt x="11" y="13"/>
                    <a:pt x="11" y="13"/>
                    <a:pt x="10" y="12"/>
                  </a:cubicBezTo>
                  <a:cubicBezTo>
                    <a:pt x="9" y="11"/>
                    <a:pt x="9" y="11"/>
                    <a:pt x="9" y="12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5" y="17"/>
                    <a:pt x="4" y="17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6" y="20"/>
                    <a:pt x="6" y="20"/>
                  </a:cubicBezTo>
                  <a:cubicBezTo>
                    <a:pt x="5" y="19"/>
                    <a:pt x="4" y="18"/>
                    <a:pt x="3" y="18"/>
                  </a:cubicBezTo>
                  <a:cubicBezTo>
                    <a:pt x="2" y="17"/>
                    <a:pt x="1" y="16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2" y="16"/>
                    <a:pt x="3" y="16"/>
                    <a:pt x="4" y="13"/>
                  </a:cubicBezTo>
                  <a:lnTo>
                    <a:pt x="11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381" name="Freeform 333"/>
            <p:cNvSpPr>
              <a:spLocks/>
            </p:cNvSpPr>
            <p:nvPr userDrawn="1"/>
          </p:nvSpPr>
          <p:spPr bwMode="auto">
            <a:xfrm>
              <a:off x="5141" y="4099"/>
              <a:ext cx="75" cy="79"/>
            </a:xfrm>
            <a:custGeom>
              <a:avLst/>
              <a:gdLst>
                <a:gd name="T0" fmla="*/ 16 w 20"/>
                <a:gd name="T1" fmla="*/ 19 h 21"/>
                <a:gd name="T2" fmla="*/ 16 w 20"/>
                <a:gd name="T3" fmla="*/ 21 h 21"/>
                <a:gd name="T4" fmla="*/ 15 w 20"/>
                <a:gd name="T5" fmla="*/ 21 h 21"/>
                <a:gd name="T6" fmla="*/ 14 w 20"/>
                <a:gd name="T7" fmla="*/ 21 h 21"/>
                <a:gd name="T8" fmla="*/ 9 w 20"/>
                <a:gd name="T9" fmla="*/ 20 h 21"/>
                <a:gd name="T10" fmla="*/ 1 w 20"/>
                <a:gd name="T11" fmla="*/ 14 h 21"/>
                <a:gd name="T12" fmla="*/ 1 w 20"/>
                <a:gd name="T13" fmla="*/ 7 h 21"/>
                <a:gd name="T14" fmla="*/ 5 w 20"/>
                <a:gd name="T15" fmla="*/ 1 h 21"/>
                <a:gd name="T16" fmla="*/ 15 w 20"/>
                <a:gd name="T17" fmla="*/ 1 h 21"/>
                <a:gd name="T18" fmla="*/ 19 w 20"/>
                <a:gd name="T19" fmla="*/ 3 h 21"/>
                <a:gd name="T20" fmla="*/ 20 w 20"/>
                <a:gd name="T21" fmla="*/ 3 h 21"/>
                <a:gd name="T22" fmla="*/ 19 w 20"/>
                <a:gd name="T23" fmla="*/ 8 h 21"/>
                <a:gd name="T24" fmla="*/ 19 w 20"/>
                <a:gd name="T25" fmla="*/ 7 h 21"/>
                <a:gd name="T26" fmla="*/ 14 w 20"/>
                <a:gd name="T27" fmla="*/ 2 h 21"/>
                <a:gd name="T28" fmla="*/ 4 w 20"/>
                <a:gd name="T29" fmla="*/ 7 h 21"/>
                <a:gd name="T30" fmla="*/ 9 w 20"/>
                <a:gd name="T31" fmla="*/ 19 h 21"/>
                <a:gd name="T32" fmla="*/ 12 w 20"/>
                <a:gd name="T33" fmla="*/ 20 h 21"/>
                <a:gd name="T34" fmla="*/ 13 w 20"/>
                <a:gd name="T35" fmla="*/ 18 h 21"/>
                <a:gd name="T36" fmla="*/ 14 w 20"/>
                <a:gd name="T37" fmla="*/ 17 h 21"/>
                <a:gd name="T38" fmla="*/ 13 w 20"/>
                <a:gd name="T39" fmla="*/ 14 h 21"/>
                <a:gd name="T40" fmla="*/ 11 w 20"/>
                <a:gd name="T41" fmla="*/ 13 h 21"/>
                <a:gd name="T42" fmla="*/ 12 w 20"/>
                <a:gd name="T43" fmla="*/ 12 h 21"/>
                <a:gd name="T44" fmla="*/ 16 w 20"/>
                <a:gd name="T45" fmla="*/ 14 h 21"/>
                <a:gd name="T46" fmla="*/ 19 w 20"/>
                <a:gd name="T47" fmla="*/ 15 h 21"/>
                <a:gd name="T48" fmla="*/ 18 w 20"/>
                <a:gd name="T49" fmla="*/ 15 h 21"/>
                <a:gd name="T50" fmla="*/ 18 w 20"/>
                <a:gd name="T51" fmla="*/ 15 h 21"/>
                <a:gd name="T52" fmla="*/ 16 w 20"/>
                <a:gd name="T53" fmla="*/ 17 h 21"/>
                <a:gd name="T54" fmla="*/ 16 w 20"/>
                <a:gd name="T55" fmla="*/ 19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0" h="21">
                  <a:moveTo>
                    <a:pt x="16" y="19"/>
                  </a:moveTo>
                  <a:cubicBezTo>
                    <a:pt x="15" y="20"/>
                    <a:pt x="15" y="21"/>
                    <a:pt x="16" y="21"/>
                  </a:cubicBezTo>
                  <a:cubicBezTo>
                    <a:pt x="16" y="21"/>
                    <a:pt x="16" y="21"/>
                    <a:pt x="15" y="21"/>
                  </a:cubicBezTo>
                  <a:cubicBezTo>
                    <a:pt x="15" y="21"/>
                    <a:pt x="15" y="21"/>
                    <a:pt x="14" y="21"/>
                  </a:cubicBezTo>
                  <a:cubicBezTo>
                    <a:pt x="12" y="21"/>
                    <a:pt x="10" y="21"/>
                    <a:pt x="9" y="20"/>
                  </a:cubicBezTo>
                  <a:cubicBezTo>
                    <a:pt x="5" y="19"/>
                    <a:pt x="3" y="17"/>
                    <a:pt x="1" y="14"/>
                  </a:cubicBezTo>
                  <a:cubicBezTo>
                    <a:pt x="0" y="12"/>
                    <a:pt x="0" y="10"/>
                    <a:pt x="1" y="7"/>
                  </a:cubicBezTo>
                  <a:cubicBezTo>
                    <a:pt x="2" y="5"/>
                    <a:pt x="3" y="3"/>
                    <a:pt x="5" y="1"/>
                  </a:cubicBezTo>
                  <a:cubicBezTo>
                    <a:pt x="8" y="0"/>
                    <a:pt x="11" y="0"/>
                    <a:pt x="15" y="1"/>
                  </a:cubicBezTo>
                  <a:cubicBezTo>
                    <a:pt x="17" y="2"/>
                    <a:pt x="18" y="2"/>
                    <a:pt x="19" y="3"/>
                  </a:cubicBezTo>
                  <a:cubicBezTo>
                    <a:pt x="19" y="3"/>
                    <a:pt x="20" y="3"/>
                    <a:pt x="20" y="3"/>
                  </a:cubicBezTo>
                  <a:cubicBezTo>
                    <a:pt x="20" y="4"/>
                    <a:pt x="20" y="6"/>
                    <a:pt x="19" y="8"/>
                  </a:cubicBezTo>
                  <a:cubicBezTo>
                    <a:pt x="19" y="8"/>
                    <a:pt x="19" y="8"/>
                    <a:pt x="19" y="7"/>
                  </a:cubicBezTo>
                  <a:cubicBezTo>
                    <a:pt x="19" y="4"/>
                    <a:pt x="17" y="3"/>
                    <a:pt x="14" y="2"/>
                  </a:cubicBezTo>
                  <a:cubicBezTo>
                    <a:pt x="9" y="0"/>
                    <a:pt x="5" y="3"/>
                    <a:pt x="4" y="7"/>
                  </a:cubicBezTo>
                  <a:cubicBezTo>
                    <a:pt x="2" y="13"/>
                    <a:pt x="3" y="18"/>
                    <a:pt x="9" y="19"/>
                  </a:cubicBezTo>
                  <a:cubicBezTo>
                    <a:pt x="11" y="20"/>
                    <a:pt x="12" y="20"/>
                    <a:pt x="12" y="20"/>
                  </a:cubicBezTo>
                  <a:cubicBezTo>
                    <a:pt x="13" y="19"/>
                    <a:pt x="13" y="19"/>
                    <a:pt x="13" y="18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5"/>
                    <a:pt x="14" y="14"/>
                    <a:pt x="13" y="14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2" y="12"/>
                    <a:pt x="12" y="12"/>
                  </a:cubicBezTo>
                  <a:cubicBezTo>
                    <a:pt x="13" y="13"/>
                    <a:pt x="14" y="13"/>
                    <a:pt x="16" y="14"/>
                  </a:cubicBezTo>
                  <a:cubicBezTo>
                    <a:pt x="17" y="14"/>
                    <a:pt x="18" y="15"/>
                    <a:pt x="19" y="15"/>
                  </a:cubicBezTo>
                  <a:cubicBezTo>
                    <a:pt x="19" y="15"/>
                    <a:pt x="19" y="15"/>
                    <a:pt x="18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7" y="15"/>
                    <a:pt x="17" y="16"/>
                    <a:pt x="16" y="17"/>
                  </a:cubicBezTo>
                  <a:lnTo>
                    <a:pt x="16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382" name="Freeform 334"/>
            <p:cNvSpPr>
              <a:spLocks/>
            </p:cNvSpPr>
            <p:nvPr userDrawn="1"/>
          </p:nvSpPr>
          <p:spPr bwMode="auto">
            <a:xfrm>
              <a:off x="5242" y="4114"/>
              <a:ext cx="64" cy="75"/>
            </a:xfrm>
            <a:custGeom>
              <a:avLst/>
              <a:gdLst>
                <a:gd name="T0" fmla="*/ 3 w 17"/>
                <a:gd name="T1" fmla="*/ 5 h 20"/>
                <a:gd name="T2" fmla="*/ 2 w 17"/>
                <a:gd name="T3" fmla="*/ 1 h 20"/>
                <a:gd name="T4" fmla="*/ 1 w 17"/>
                <a:gd name="T5" fmla="*/ 1 h 20"/>
                <a:gd name="T6" fmla="*/ 1 w 17"/>
                <a:gd name="T7" fmla="*/ 0 h 20"/>
                <a:gd name="T8" fmla="*/ 5 w 17"/>
                <a:gd name="T9" fmla="*/ 0 h 20"/>
                <a:gd name="T10" fmla="*/ 10 w 17"/>
                <a:gd name="T11" fmla="*/ 0 h 20"/>
                <a:gd name="T12" fmla="*/ 14 w 17"/>
                <a:gd name="T13" fmla="*/ 0 h 20"/>
                <a:gd name="T14" fmla="*/ 15 w 17"/>
                <a:gd name="T15" fmla="*/ 4 h 20"/>
                <a:gd name="T16" fmla="*/ 14 w 17"/>
                <a:gd name="T17" fmla="*/ 4 h 20"/>
                <a:gd name="T18" fmla="*/ 12 w 17"/>
                <a:gd name="T19" fmla="*/ 1 h 20"/>
                <a:gd name="T20" fmla="*/ 9 w 17"/>
                <a:gd name="T21" fmla="*/ 1 h 20"/>
                <a:gd name="T22" fmla="*/ 7 w 17"/>
                <a:gd name="T23" fmla="*/ 1 h 20"/>
                <a:gd name="T24" fmla="*/ 6 w 17"/>
                <a:gd name="T25" fmla="*/ 2 h 20"/>
                <a:gd name="T26" fmla="*/ 6 w 17"/>
                <a:gd name="T27" fmla="*/ 8 h 20"/>
                <a:gd name="T28" fmla="*/ 7 w 17"/>
                <a:gd name="T29" fmla="*/ 9 h 20"/>
                <a:gd name="T30" fmla="*/ 8 w 17"/>
                <a:gd name="T31" fmla="*/ 9 h 20"/>
                <a:gd name="T32" fmla="*/ 11 w 17"/>
                <a:gd name="T33" fmla="*/ 9 h 20"/>
                <a:gd name="T34" fmla="*/ 12 w 17"/>
                <a:gd name="T35" fmla="*/ 8 h 20"/>
                <a:gd name="T36" fmla="*/ 12 w 17"/>
                <a:gd name="T37" fmla="*/ 7 h 20"/>
                <a:gd name="T38" fmla="*/ 13 w 17"/>
                <a:gd name="T39" fmla="*/ 7 h 20"/>
                <a:gd name="T40" fmla="*/ 13 w 17"/>
                <a:gd name="T41" fmla="*/ 10 h 20"/>
                <a:gd name="T42" fmla="*/ 13 w 17"/>
                <a:gd name="T43" fmla="*/ 13 h 20"/>
                <a:gd name="T44" fmla="*/ 12 w 17"/>
                <a:gd name="T45" fmla="*/ 13 h 20"/>
                <a:gd name="T46" fmla="*/ 12 w 17"/>
                <a:gd name="T47" fmla="*/ 11 h 20"/>
                <a:gd name="T48" fmla="*/ 11 w 17"/>
                <a:gd name="T49" fmla="*/ 10 h 20"/>
                <a:gd name="T50" fmla="*/ 8 w 17"/>
                <a:gd name="T51" fmla="*/ 10 h 20"/>
                <a:gd name="T52" fmla="*/ 7 w 17"/>
                <a:gd name="T53" fmla="*/ 10 h 20"/>
                <a:gd name="T54" fmla="*/ 6 w 17"/>
                <a:gd name="T55" fmla="*/ 11 h 20"/>
                <a:gd name="T56" fmla="*/ 6 w 17"/>
                <a:gd name="T57" fmla="*/ 15 h 20"/>
                <a:gd name="T58" fmla="*/ 6 w 17"/>
                <a:gd name="T59" fmla="*/ 18 h 20"/>
                <a:gd name="T60" fmla="*/ 10 w 17"/>
                <a:gd name="T61" fmla="*/ 19 h 20"/>
                <a:gd name="T62" fmla="*/ 14 w 17"/>
                <a:gd name="T63" fmla="*/ 18 h 20"/>
                <a:gd name="T64" fmla="*/ 16 w 17"/>
                <a:gd name="T65" fmla="*/ 16 h 20"/>
                <a:gd name="T66" fmla="*/ 17 w 17"/>
                <a:gd name="T67" fmla="*/ 16 h 20"/>
                <a:gd name="T68" fmla="*/ 15 w 17"/>
                <a:gd name="T69" fmla="*/ 20 h 20"/>
                <a:gd name="T70" fmla="*/ 7 w 17"/>
                <a:gd name="T71" fmla="*/ 20 h 20"/>
                <a:gd name="T72" fmla="*/ 5 w 17"/>
                <a:gd name="T73" fmla="*/ 20 h 20"/>
                <a:gd name="T74" fmla="*/ 1 w 17"/>
                <a:gd name="T75" fmla="*/ 20 h 20"/>
                <a:gd name="T76" fmla="*/ 1 w 17"/>
                <a:gd name="T77" fmla="*/ 19 h 20"/>
                <a:gd name="T78" fmla="*/ 2 w 17"/>
                <a:gd name="T79" fmla="*/ 19 h 20"/>
                <a:gd name="T80" fmla="*/ 3 w 17"/>
                <a:gd name="T81" fmla="*/ 15 h 20"/>
                <a:gd name="T82" fmla="*/ 3 w 17"/>
                <a:gd name="T83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7" h="20">
                  <a:moveTo>
                    <a:pt x="3" y="5"/>
                  </a:moveTo>
                  <a:cubicBezTo>
                    <a:pt x="3" y="2"/>
                    <a:pt x="3" y="1"/>
                    <a:pt x="2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  <a:cubicBezTo>
                    <a:pt x="2" y="0"/>
                    <a:pt x="3" y="0"/>
                    <a:pt x="5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2" y="0"/>
                    <a:pt x="14" y="0"/>
                    <a:pt x="14" y="0"/>
                  </a:cubicBezTo>
                  <a:cubicBezTo>
                    <a:pt x="14" y="1"/>
                    <a:pt x="15" y="3"/>
                    <a:pt x="15" y="4"/>
                  </a:cubicBezTo>
                  <a:cubicBezTo>
                    <a:pt x="15" y="4"/>
                    <a:pt x="14" y="4"/>
                    <a:pt x="14" y="4"/>
                  </a:cubicBezTo>
                  <a:cubicBezTo>
                    <a:pt x="13" y="3"/>
                    <a:pt x="13" y="2"/>
                    <a:pt x="12" y="1"/>
                  </a:cubicBezTo>
                  <a:cubicBezTo>
                    <a:pt x="11" y="1"/>
                    <a:pt x="10" y="1"/>
                    <a:pt x="9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1"/>
                    <a:pt x="6" y="2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6" y="9"/>
                    <a:pt x="7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10" y="9"/>
                    <a:pt x="11" y="9"/>
                    <a:pt x="11" y="9"/>
                  </a:cubicBezTo>
                  <a:cubicBezTo>
                    <a:pt x="11" y="9"/>
                    <a:pt x="12" y="9"/>
                    <a:pt x="12" y="8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3" y="7"/>
                    <a:pt x="13" y="7"/>
                  </a:cubicBezTo>
                  <a:cubicBezTo>
                    <a:pt x="13" y="7"/>
                    <a:pt x="13" y="9"/>
                    <a:pt x="13" y="10"/>
                  </a:cubicBezTo>
                  <a:cubicBezTo>
                    <a:pt x="13" y="11"/>
                    <a:pt x="13" y="12"/>
                    <a:pt x="13" y="13"/>
                  </a:cubicBezTo>
                  <a:cubicBezTo>
                    <a:pt x="13" y="13"/>
                    <a:pt x="12" y="13"/>
                    <a:pt x="12" y="13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1" y="10"/>
                    <a:pt x="11" y="10"/>
                  </a:cubicBezTo>
                  <a:cubicBezTo>
                    <a:pt x="10" y="10"/>
                    <a:pt x="10" y="10"/>
                    <a:pt x="8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6" y="10"/>
                    <a:pt x="6" y="10"/>
                    <a:pt x="6" y="11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7"/>
                    <a:pt x="6" y="18"/>
                    <a:pt x="6" y="18"/>
                  </a:cubicBezTo>
                  <a:cubicBezTo>
                    <a:pt x="7" y="19"/>
                    <a:pt x="7" y="19"/>
                    <a:pt x="10" y="19"/>
                  </a:cubicBezTo>
                  <a:cubicBezTo>
                    <a:pt x="12" y="19"/>
                    <a:pt x="13" y="19"/>
                    <a:pt x="14" y="18"/>
                  </a:cubicBezTo>
                  <a:cubicBezTo>
                    <a:pt x="14" y="18"/>
                    <a:pt x="15" y="17"/>
                    <a:pt x="16" y="16"/>
                  </a:cubicBezTo>
                  <a:cubicBezTo>
                    <a:pt x="16" y="15"/>
                    <a:pt x="16" y="16"/>
                    <a:pt x="17" y="16"/>
                  </a:cubicBezTo>
                  <a:cubicBezTo>
                    <a:pt x="16" y="17"/>
                    <a:pt x="16" y="19"/>
                    <a:pt x="15" y="20"/>
                  </a:cubicBezTo>
                  <a:cubicBezTo>
                    <a:pt x="13" y="20"/>
                    <a:pt x="10" y="20"/>
                    <a:pt x="7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3" y="20"/>
                    <a:pt x="2" y="20"/>
                    <a:pt x="1" y="20"/>
                  </a:cubicBezTo>
                  <a:cubicBezTo>
                    <a:pt x="0" y="20"/>
                    <a:pt x="0" y="19"/>
                    <a:pt x="1" y="19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3" y="19"/>
                    <a:pt x="3" y="18"/>
                    <a:pt x="3" y="15"/>
                  </a:cubicBezTo>
                  <a:lnTo>
                    <a:pt x="3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383" name="Freeform 335"/>
            <p:cNvSpPr>
              <a:spLocks/>
            </p:cNvSpPr>
            <p:nvPr userDrawn="1"/>
          </p:nvSpPr>
          <p:spPr bwMode="auto">
            <a:xfrm>
              <a:off x="5329" y="4084"/>
              <a:ext cx="93" cy="98"/>
            </a:xfrm>
            <a:custGeom>
              <a:avLst/>
              <a:gdLst>
                <a:gd name="T0" fmla="*/ 21 w 25"/>
                <a:gd name="T1" fmla="*/ 8 h 26"/>
                <a:gd name="T2" fmla="*/ 19 w 25"/>
                <a:gd name="T3" fmla="*/ 2 h 26"/>
                <a:gd name="T4" fmla="*/ 20 w 25"/>
                <a:gd name="T5" fmla="*/ 1 h 26"/>
                <a:gd name="T6" fmla="*/ 21 w 25"/>
                <a:gd name="T7" fmla="*/ 1 h 26"/>
                <a:gd name="T8" fmla="*/ 20 w 25"/>
                <a:gd name="T9" fmla="*/ 0 h 26"/>
                <a:gd name="T10" fmla="*/ 17 w 25"/>
                <a:gd name="T11" fmla="*/ 1 h 26"/>
                <a:gd name="T12" fmla="*/ 14 w 25"/>
                <a:gd name="T13" fmla="*/ 2 h 26"/>
                <a:gd name="T14" fmla="*/ 14 w 25"/>
                <a:gd name="T15" fmla="*/ 3 h 26"/>
                <a:gd name="T16" fmla="*/ 15 w 25"/>
                <a:gd name="T17" fmla="*/ 3 h 26"/>
                <a:gd name="T18" fmla="*/ 17 w 25"/>
                <a:gd name="T19" fmla="*/ 3 h 26"/>
                <a:gd name="T20" fmla="*/ 19 w 25"/>
                <a:gd name="T21" fmla="*/ 8 h 26"/>
                <a:gd name="T22" fmla="*/ 22 w 25"/>
                <a:gd name="T23" fmla="*/ 14 h 26"/>
                <a:gd name="T24" fmla="*/ 22 w 25"/>
                <a:gd name="T25" fmla="*/ 15 h 26"/>
                <a:gd name="T26" fmla="*/ 22 w 25"/>
                <a:gd name="T27" fmla="*/ 15 h 26"/>
                <a:gd name="T28" fmla="*/ 16 w 25"/>
                <a:gd name="T29" fmla="*/ 12 h 26"/>
                <a:gd name="T30" fmla="*/ 12 w 25"/>
                <a:gd name="T31" fmla="*/ 10 h 26"/>
                <a:gd name="T32" fmla="*/ 5 w 25"/>
                <a:gd name="T33" fmla="*/ 6 h 26"/>
                <a:gd name="T34" fmla="*/ 4 w 25"/>
                <a:gd name="T35" fmla="*/ 6 h 26"/>
                <a:gd name="T36" fmla="*/ 0 w 25"/>
                <a:gd name="T37" fmla="*/ 8 h 26"/>
                <a:gd name="T38" fmla="*/ 1 w 25"/>
                <a:gd name="T39" fmla="*/ 8 h 26"/>
                <a:gd name="T40" fmla="*/ 1 w 25"/>
                <a:gd name="T41" fmla="*/ 8 h 26"/>
                <a:gd name="T42" fmla="*/ 3 w 25"/>
                <a:gd name="T43" fmla="*/ 8 h 26"/>
                <a:gd name="T44" fmla="*/ 4 w 25"/>
                <a:gd name="T45" fmla="*/ 10 h 26"/>
                <a:gd name="T46" fmla="*/ 7 w 25"/>
                <a:gd name="T47" fmla="*/ 18 h 26"/>
                <a:gd name="T48" fmla="*/ 9 w 25"/>
                <a:gd name="T49" fmla="*/ 24 h 26"/>
                <a:gd name="T50" fmla="*/ 8 w 25"/>
                <a:gd name="T51" fmla="*/ 25 h 26"/>
                <a:gd name="T52" fmla="*/ 7 w 25"/>
                <a:gd name="T53" fmla="*/ 25 h 26"/>
                <a:gd name="T54" fmla="*/ 8 w 25"/>
                <a:gd name="T55" fmla="*/ 26 h 26"/>
                <a:gd name="T56" fmla="*/ 11 w 25"/>
                <a:gd name="T57" fmla="*/ 25 h 26"/>
                <a:gd name="T58" fmla="*/ 14 w 25"/>
                <a:gd name="T59" fmla="*/ 23 h 26"/>
                <a:gd name="T60" fmla="*/ 14 w 25"/>
                <a:gd name="T61" fmla="*/ 23 h 26"/>
                <a:gd name="T62" fmla="*/ 13 w 25"/>
                <a:gd name="T63" fmla="*/ 23 h 26"/>
                <a:gd name="T64" fmla="*/ 11 w 25"/>
                <a:gd name="T65" fmla="*/ 23 h 26"/>
                <a:gd name="T66" fmla="*/ 8 w 25"/>
                <a:gd name="T67" fmla="*/ 17 h 26"/>
                <a:gd name="T68" fmla="*/ 6 w 25"/>
                <a:gd name="T69" fmla="*/ 11 h 26"/>
                <a:gd name="T70" fmla="*/ 6 w 25"/>
                <a:gd name="T71" fmla="*/ 10 h 26"/>
                <a:gd name="T72" fmla="*/ 6 w 25"/>
                <a:gd name="T73" fmla="*/ 10 h 26"/>
                <a:gd name="T74" fmla="*/ 10 w 25"/>
                <a:gd name="T75" fmla="*/ 12 h 26"/>
                <a:gd name="T76" fmla="*/ 19 w 25"/>
                <a:gd name="T77" fmla="*/ 17 h 26"/>
                <a:gd name="T78" fmla="*/ 25 w 25"/>
                <a:gd name="T79" fmla="*/ 20 h 26"/>
                <a:gd name="T80" fmla="*/ 25 w 25"/>
                <a:gd name="T81" fmla="*/ 19 h 26"/>
                <a:gd name="T82" fmla="*/ 23 w 25"/>
                <a:gd name="T83" fmla="*/ 15 h 26"/>
                <a:gd name="T84" fmla="*/ 21 w 25"/>
                <a:gd name="T85" fmla="*/ 8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5" h="26">
                  <a:moveTo>
                    <a:pt x="21" y="8"/>
                  </a:moveTo>
                  <a:cubicBezTo>
                    <a:pt x="20" y="7"/>
                    <a:pt x="19" y="3"/>
                    <a:pt x="19" y="2"/>
                  </a:cubicBezTo>
                  <a:cubicBezTo>
                    <a:pt x="19" y="2"/>
                    <a:pt x="19" y="1"/>
                    <a:pt x="20" y="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1"/>
                    <a:pt x="21" y="0"/>
                    <a:pt x="20" y="0"/>
                  </a:cubicBezTo>
                  <a:cubicBezTo>
                    <a:pt x="19" y="0"/>
                    <a:pt x="19" y="1"/>
                    <a:pt x="17" y="1"/>
                  </a:cubicBezTo>
                  <a:cubicBezTo>
                    <a:pt x="16" y="2"/>
                    <a:pt x="16" y="2"/>
                    <a:pt x="14" y="2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18" y="3"/>
                    <a:pt x="19" y="7"/>
                    <a:pt x="19" y="8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0" y="15"/>
                    <a:pt x="18" y="14"/>
                    <a:pt x="16" y="12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0" y="9"/>
                    <a:pt x="6" y="7"/>
                    <a:pt x="5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3" y="7"/>
                    <a:pt x="2" y="7"/>
                    <a:pt x="0" y="8"/>
                  </a:cubicBezTo>
                  <a:cubicBezTo>
                    <a:pt x="0" y="8"/>
                    <a:pt x="0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4" y="9"/>
                    <a:pt x="4" y="9"/>
                    <a:pt x="4" y="10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8" y="19"/>
                    <a:pt x="9" y="23"/>
                    <a:pt x="9" y="24"/>
                  </a:cubicBezTo>
                  <a:cubicBezTo>
                    <a:pt x="9" y="24"/>
                    <a:pt x="9" y="24"/>
                    <a:pt x="8" y="25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7" y="25"/>
                    <a:pt x="7" y="26"/>
                    <a:pt x="8" y="26"/>
                  </a:cubicBezTo>
                  <a:cubicBezTo>
                    <a:pt x="9" y="25"/>
                    <a:pt x="9" y="25"/>
                    <a:pt x="11" y="25"/>
                  </a:cubicBezTo>
                  <a:cubicBezTo>
                    <a:pt x="12" y="24"/>
                    <a:pt x="13" y="24"/>
                    <a:pt x="14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2" y="23"/>
                    <a:pt x="11" y="23"/>
                    <a:pt x="11" y="23"/>
                  </a:cubicBezTo>
                  <a:cubicBezTo>
                    <a:pt x="10" y="22"/>
                    <a:pt x="9" y="19"/>
                    <a:pt x="8" y="17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1"/>
                    <a:pt x="6" y="10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7" y="10"/>
                    <a:pt x="9" y="11"/>
                    <a:pt x="10" y="12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23" y="19"/>
                    <a:pt x="24" y="19"/>
                    <a:pt x="25" y="20"/>
                  </a:cubicBezTo>
                  <a:cubicBezTo>
                    <a:pt x="25" y="20"/>
                    <a:pt x="25" y="20"/>
                    <a:pt x="25" y="19"/>
                  </a:cubicBezTo>
                  <a:cubicBezTo>
                    <a:pt x="25" y="19"/>
                    <a:pt x="23" y="15"/>
                    <a:pt x="23" y="15"/>
                  </a:cubicBezTo>
                  <a:lnTo>
                    <a:pt x="21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384" name="Freeform 336"/>
            <p:cNvSpPr>
              <a:spLocks/>
            </p:cNvSpPr>
            <p:nvPr userDrawn="1"/>
          </p:nvSpPr>
          <p:spPr bwMode="auto">
            <a:xfrm>
              <a:off x="5437" y="4043"/>
              <a:ext cx="68" cy="75"/>
            </a:xfrm>
            <a:custGeom>
              <a:avLst/>
              <a:gdLst>
                <a:gd name="T0" fmla="*/ 15 w 18"/>
                <a:gd name="T1" fmla="*/ 18 h 20"/>
                <a:gd name="T2" fmla="*/ 11 w 18"/>
                <a:gd name="T3" fmla="*/ 20 h 20"/>
                <a:gd name="T4" fmla="*/ 7 w 18"/>
                <a:gd name="T5" fmla="*/ 18 h 20"/>
                <a:gd name="T6" fmla="*/ 8 w 18"/>
                <a:gd name="T7" fmla="*/ 17 h 20"/>
                <a:gd name="T8" fmla="*/ 14 w 18"/>
                <a:gd name="T9" fmla="*/ 17 h 20"/>
                <a:gd name="T10" fmla="*/ 15 w 18"/>
                <a:gd name="T11" fmla="*/ 12 h 20"/>
                <a:gd name="T12" fmla="*/ 11 w 18"/>
                <a:gd name="T13" fmla="*/ 11 h 20"/>
                <a:gd name="T14" fmla="*/ 7 w 18"/>
                <a:gd name="T15" fmla="*/ 11 h 20"/>
                <a:gd name="T16" fmla="*/ 2 w 18"/>
                <a:gd name="T17" fmla="*/ 9 h 20"/>
                <a:gd name="T18" fmla="*/ 3 w 18"/>
                <a:gd name="T19" fmla="*/ 2 h 20"/>
                <a:gd name="T20" fmla="*/ 5 w 18"/>
                <a:gd name="T21" fmla="*/ 0 h 20"/>
                <a:gd name="T22" fmla="*/ 6 w 18"/>
                <a:gd name="T23" fmla="*/ 0 h 20"/>
                <a:gd name="T24" fmla="*/ 9 w 18"/>
                <a:gd name="T25" fmla="*/ 2 h 20"/>
                <a:gd name="T26" fmla="*/ 8 w 18"/>
                <a:gd name="T27" fmla="*/ 3 h 20"/>
                <a:gd name="T28" fmla="*/ 3 w 18"/>
                <a:gd name="T29" fmla="*/ 3 h 20"/>
                <a:gd name="T30" fmla="*/ 3 w 18"/>
                <a:gd name="T31" fmla="*/ 7 h 20"/>
                <a:gd name="T32" fmla="*/ 7 w 18"/>
                <a:gd name="T33" fmla="*/ 9 h 20"/>
                <a:gd name="T34" fmla="*/ 10 w 18"/>
                <a:gd name="T35" fmla="*/ 8 h 20"/>
                <a:gd name="T36" fmla="*/ 16 w 18"/>
                <a:gd name="T37" fmla="*/ 10 h 20"/>
                <a:gd name="T38" fmla="*/ 15 w 18"/>
                <a:gd name="T39" fmla="*/ 18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" h="20">
                  <a:moveTo>
                    <a:pt x="15" y="18"/>
                  </a:moveTo>
                  <a:cubicBezTo>
                    <a:pt x="13" y="20"/>
                    <a:pt x="11" y="20"/>
                    <a:pt x="11" y="20"/>
                  </a:cubicBezTo>
                  <a:cubicBezTo>
                    <a:pt x="10" y="20"/>
                    <a:pt x="8" y="19"/>
                    <a:pt x="7" y="18"/>
                  </a:cubicBezTo>
                  <a:cubicBezTo>
                    <a:pt x="7" y="17"/>
                    <a:pt x="8" y="17"/>
                    <a:pt x="8" y="17"/>
                  </a:cubicBezTo>
                  <a:cubicBezTo>
                    <a:pt x="9" y="18"/>
                    <a:pt x="12" y="20"/>
                    <a:pt x="14" y="17"/>
                  </a:cubicBezTo>
                  <a:cubicBezTo>
                    <a:pt x="16" y="16"/>
                    <a:pt x="16" y="14"/>
                    <a:pt x="15" y="12"/>
                  </a:cubicBezTo>
                  <a:cubicBezTo>
                    <a:pt x="14" y="11"/>
                    <a:pt x="13" y="10"/>
                    <a:pt x="11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6" y="11"/>
                    <a:pt x="3" y="11"/>
                    <a:pt x="2" y="9"/>
                  </a:cubicBezTo>
                  <a:cubicBezTo>
                    <a:pt x="0" y="7"/>
                    <a:pt x="0" y="4"/>
                    <a:pt x="3" y="2"/>
                  </a:cubicBezTo>
                  <a:cubicBezTo>
                    <a:pt x="4" y="1"/>
                    <a:pt x="5" y="0"/>
                    <a:pt x="5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7" y="0"/>
                    <a:pt x="8" y="1"/>
                    <a:pt x="9" y="2"/>
                  </a:cubicBezTo>
                  <a:cubicBezTo>
                    <a:pt x="9" y="2"/>
                    <a:pt x="9" y="3"/>
                    <a:pt x="8" y="3"/>
                  </a:cubicBezTo>
                  <a:cubicBezTo>
                    <a:pt x="7" y="2"/>
                    <a:pt x="5" y="1"/>
                    <a:pt x="3" y="3"/>
                  </a:cubicBezTo>
                  <a:cubicBezTo>
                    <a:pt x="1" y="4"/>
                    <a:pt x="2" y="6"/>
                    <a:pt x="3" y="7"/>
                  </a:cubicBezTo>
                  <a:cubicBezTo>
                    <a:pt x="4" y="9"/>
                    <a:pt x="6" y="9"/>
                    <a:pt x="7" y="9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2" y="8"/>
                    <a:pt x="14" y="8"/>
                    <a:pt x="16" y="10"/>
                  </a:cubicBezTo>
                  <a:cubicBezTo>
                    <a:pt x="18" y="13"/>
                    <a:pt x="18" y="16"/>
                    <a:pt x="15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385" name="Freeform 337"/>
            <p:cNvSpPr>
              <a:spLocks/>
            </p:cNvSpPr>
            <p:nvPr userDrawn="1"/>
          </p:nvSpPr>
          <p:spPr bwMode="auto">
            <a:xfrm>
              <a:off x="5486" y="3990"/>
              <a:ext cx="75" cy="64"/>
            </a:xfrm>
            <a:custGeom>
              <a:avLst/>
              <a:gdLst>
                <a:gd name="T0" fmla="*/ 5 w 20"/>
                <a:gd name="T1" fmla="*/ 7 h 17"/>
                <a:gd name="T2" fmla="*/ 1 w 20"/>
                <a:gd name="T3" fmla="*/ 6 h 17"/>
                <a:gd name="T4" fmla="*/ 0 w 20"/>
                <a:gd name="T5" fmla="*/ 6 h 17"/>
                <a:gd name="T6" fmla="*/ 0 w 20"/>
                <a:gd name="T7" fmla="*/ 6 h 17"/>
                <a:gd name="T8" fmla="*/ 2 w 20"/>
                <a:gd name="T9" fmla="*/ 3 h 17"/>
                <a:gd name="T10" fmla="*/ 4 w 20"/>
                <a:gd name="T11" fmla="*/ 0 h 17"/>
                <a:gd name="T12" fmla="*/ 5 w 20"/>
                <a:gd name="T13" fmla="*/ 0 h 17"/>
                <a:gd name="T14" fmla="*/ 4 w 20"/>
                <a:gd name="T15" fmla="*/ 1 h 17"/>
                <a:gd name="T16" fmla="*/ 6 w 20"/>
                <a:gd name="T17" fmla="*/ 5 h 17"/>
                <a:gd name="T18" fmla="*/ 15 w 20"/>
                <a:gd name="T19" fmla="*/ 11 h 17"/>
                <a:gd name="T20" fmla="*/ 19 w 20"/>
                <a:gd name="T21" fmla="*/ 11 h 17"/>
                <a:gd name="T22" fmla="*/ 19 w 20"/>
                <a:gd name="T23" fmla="*/ 11 h 17"/>
                <a:gd name="T24" fmla="*/ 20 w 20"/>
                <a:gd name="T25" fmla="*/ 11 h 17"/>
                <a:gd name="T26" fmla="*/ 18 w 20"/>
                <a:gd name="T27" fmla="*/ 14 h 17"/>
                <a:gd name="T28" fmla="*/ 16 w 20"/>
                <a:gd name="T29" fmla="*/ 17 h 17"/>
                <a:gd name="T30" fmla="*/ 15 w 20"/>
                <a:gd name="T31" fmla="*/ 17 h 17"/>
                <a:gd name="T32" fmla="*/ 15 w 20"/>
                <a:gd name="T33" fmla="*/ 16 h 17"/>
                <a:gd name="T34" fmla="*/ 13 w 20"/>
                <a:gd name="T35" fmla="*/ 13 h 17"/>
                <a:gd name="T36" fmla="*/ 5 w 20"/>
                <a:gd name="T37" fmla="*/ 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" h="17">
                  <a:moveTo>
                    <a:pt x="5" y="7"/>
                  </a:moveTo>
                  <a:cubicBezTo>
                    <a:pt x="2" y="5"/>
                    <a:pt x="2" y="5"/>
                    <a:pt x="1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6"/>
                    <a:pt x="0" y="6"/>
                  </a:cubicBezTo>
                  <a:cubicBezTo>
                    <a:pt x="1" y="5"/>
                    <a:pt x="1" y="4"/>
                    <a:pt x="2" y="3"/>
                  </a:cubicBezTo>
                  <a:cubicBezTo>
                    <a:pt x="3" y="2"/>
                    <a:pt x="3" y="1"/>
                    <a:pt x="4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3"/>
                    <a:pt x="4" y="3"/>
                    <a:pt x="6" y="5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7" y="13"/>
                    <a:pt x="18" y="13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19" y="13"/>
                    <a:pt x="19" y="13"/>
                    <a:pt x="18" y="14"/>
                  </a:cubicBezTo>
                  <a:cubicBezTo>
                    <a:pt x="17" y="15"/>
                    <a:pt x="17" y="16"/>
                    <a:pt x="16" y="17"/>
                  </a:cubicBezTo>
                  <a:cubicBezTo>
                    <a:pt x="16" y="17"/>
                    <a:pt x="15" y="17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6" y="15"/>
                    <a:pt x="16" y="15"/>
                    <a:pt x="13" y="13"/>
                  </a:cubicBezTo>
                  <a:lnTo>
                    <a:pt x="5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386" name="Freeform 338"/>
            <p:cNvSpPr>
              <a:spLocks/>
            </p:cNvSpPr>
            <p:nvPr userDrawn="1"/>
          </p:nvSpPr>
          <p:spPr bwMode="auto">
            <a:xfrm>
              <a:off x="5520" y="3922"/>
              <a:ext cx="79" cy="61"/>
            </a:xfrm>
            <a:custGeom>
              <a:avLst/>
              <a:gdLst>
                <a:gd name="T0" fmla="*/ 20 w 21"/>
                <a:gd name="T1" fmla="*/ 12 h 16"/>
                <a:gd name="T2" fmla="*/ 17 w 21"/>
                <a:gd name="T3" fmla="*/ 16 h 16"/>
                <a:gd name="T4" fmla="*/ 13 w 21"/>
                <a:gd name="T5" fmla="*/ 15 h 16"/>
                <a:gd name="T6" fmla="*/ 14 w 21"/>
                <a:gd name="T7" fmla="*/ 15 h 16"/>
                <a:gd name="T8" fmla="*/ 19 w 21"/>
                <a:gd name="T9" fmla="*/ 12 h 16"/>
                <a:gd name="T10" fmla="*/ 18 w 21"/>
                <a:gd name="T11" fmla="*/ 7 h 16"/>
                <a:gd name="T12" fmla="*/ 13 w 21"/>
                <a:gd name="T13" fmla="*/ 8 h 16"/>
                <a:gd name="T14" fmla="*/ 10 w 21"/>
                <a:gd name="T15" fmla="*/ 10 h 16"/>
                <a:gd name="T16" fmla="*/ 4 w 21"/>
                <a:gd name="T17" fmla="*/ 11 h 16"/>
                <a:gd name="T18" fmla="*/ 2 w 21"/>
                <a:gd name="T19" fmla="*/ 4 h 16"/>
                <a:gd name="T20" fmla="*/ 3 w 21"/>
                <a:gd name="T21" fmla="*/ 1 h 16"/>
                <a:gd name="T22" fmla="*/ 4 w 21"/>
                <a:gd name="T23" fmla="*/ 0 h 16"/>
                <a:gd name="T24" fmla="*/ 7 w 21"/>
                <a:gd name="T25" fmla="*/ 1 h 16"/>
                <a:gd name="T26" fmla="*/ 7 w 21"/>
                <a:gd name="T27" fmla="*/ 2 h 16"/>
                <a:gd name="T28" fmla="*/ 2 w 21"/>
                <a:gd name="T29" fmla="*/ 4 h 16"/>
                <a:gd name="T30" fmla="*/ 4 w 21"/>
                <a:gd name="T31" fmla="*/ 9 h 16"/>
                <a:gd name="T32" fmla="*/ 8 w 21"/>
                <a:gd name="T33" fmla="*/ 8 h 16"/>
                <a:gd name="T34" fmla="*/ 11 w 21"/>
                <a:gd name="T35" fmla="*/ 6 h 16"/>
                <a:gd name="T36" fmla="*/ 17 w 21"/>
                <a:gd name="T37" fmla="*/ 4 h 16"/>
                <a:gd name="T38" fmla="*/ 20 w 21"/>
                <a:gd name="T39" fmla="*/ 1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" h="16">
                  <a:moveTo>
                    <a:pt x="20" y="12"/>
                  </a:moveTo>
                  <a:cubicBezTo>
                    <a:pt x="19" y="15"/>
                    <a:pt x="18" y="16"/>
                    <a:pt x="17" y="16"/>
                  </a:cubicBezTo>
                  <a:cubicBezTo>
                    <a:pt x="17" y="16"/>
                    <a:pt x="15" y="16"/>
                    <a:pt x="13" y="15"/>
                  </a:cubicBezTo>
                  <a:cubicBezTo>
                    <a:pt x="13" y="15"/>
                    <a:pt x="13" y="15"/>
                    <a:pt x="14" y="15"/>
                  </a:cubicBezTo>
                  <a:cubicBezTo>
                    <a:pt x="15" y="15"/>
                    <a:pt x="18" y="15"/>
                    <a:pt x="19" y="12"/>
                  </a:cubicBezTo>
                  <a:cubicBezTo>
                    <a:pt x="20" y="9"/>
                    <a:pt x="19" y="8"/>
                    <a:pt x="18" y="7"/>
                  </a:cubicBezTo>
                  <a:cubicBezTo>
                    <a:pt x="16" y="6"/>
                    <a:pt x="15" y="6"/>
                    <a:pt x="13" y="8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9" y="11"/>
                    <a:pt x="7" y="12"/>
                    <a:pt x="4" y="11"/>
                  </a:cubicBezTo>
                  <a:cubicBezTo>
                    <a:pt x="2" y="10"/>
                    <a:pt x="0" y="7"/>
                    <a:pt x="2" y="4"/>
                  </a:cubicBezTo>
                  <a:cubicBezTo>
                    <a:pt x="2" y="3"/>
                    <a:pt x="3" y="2"/>
                    <a:pt x="3" y="1"/>
                  </a:cubicBezTo>
                  <a:cubicBezTo>
                    <a:pt x="3" y="1"/>
                    <a:pt x="3" y="0"/>
                    <a:pt x="4" y="0"/>
                  </a:cubicBezTo>
                  <a:cubicBezTo>
                    <a:pt x="4" y="0"/>
                    <a:pt x="6" y="1"/>
                    <a:pt x="7" y="1"/>
                  </a:cubicBezTo>
                  <a:cubicBezTo>
                    <a:pt x="7" y="1"/>
                    <a:pt x="7" y="2"/>
                    <a:pt x="7" y="2"/>
                  </a:cubicBezTo>
                  <a:cubicBezTo>
                    <a:pt x="5" y="2"/>
                    <a:pt x="3" y="2"/>
                    <a:pt x="2" y="4"/>
                  </a:cubicBezTo>
                  <a:cubicBezTo>
                    <a:pt x="1" y="7"/>
                    <a:pt x="3" y="8"/>
                    <a:pt x="4" y="9"/>
                  </a:cubicBezTo>
                  <a:cubicBezTo>
                    <a:pt x="6" y="9"/>
                    <a:pt x="7" y="8"/>
                    <a:pt x="8" y="8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2" y="5"/>
                    <a:pt x="15" y="3"/>
                    <a:pt x="17" y="4"/>
                  </a:cubicBezTo>
                  <a:cubicBezTo>
                    <a:pt x="20" y="6"/>
                    <a:pt x="21" y="9"/>
                    <a:pt x="20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387" name="Freeform 339"/>
            <p:cNvSpPr>
              <a:spLocks noEditPoints="1"/>
            </p:cNvSpPr>
            <p:nvPr userDrawn="1"/>
          </p:nvSpPr>
          <p:spPr bwMode="auto">
            <a:xfrm>
              <a:off x="4900" y="3472"/>
              <a:ext cx="748" cy="747"/>
            </a:xfrm>
            <a:custGeom>
              <a:avLst/>
              <a:gdLst>
                <a:gd name="T0" fmla="*/ 99 w 199"/>
                <a:gd name="T1" fmla="*/ 196 h 199"/>
                <a:gd name="T2" fmla="*/ 3 w 199"/>
                <a:gd name="T3" fmla="*/ 99 h 199"/>
                <a:gd name="T4" fmla="*/ 99 w 199"/>
                <a:gd name="T5" fmla="*/ 3 h 199"/>
                <a:gd name="T6" fmla="*/ 196 w 199"/>
                <a:gd name="T7" fmla="*/ 99 h 199"/>
                <a:gd name="T8" fmla="*/ 99 w 199"/>
                <a:gd name="T9" fmla="*/ 196 h 199"/>
                <a:gd name="T10" fmla="*/ 99 w 199"/>
                <a:gd name="T11" fmla="*/ 0 h 199"/>
                <a:gd name="T12" fmla="*/ 0 w 199"/>
                <a:gd name="T13" fmla="*/ 99 h 199"/>
                <a:gd name="T14" fmla="*/ 99 w 199"/>
                <a:gd name="T15" fmla="*/ 199 h 199"/>
                <a:gd name="T16" fmla="*/ 199 w 199"/>
                <a:gd name="T17" fmla="*/ 99 h 199"/>
                <a:gd name="T18" fmla="*/ 99 w 199"/>
                <a:gd name="T19" fmla="*/ 0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9" h="199">
                  <a:moveTo>
                    <a:pt x="99" y="196"/>
                  </a:moveTo>
                  <a:cubicBezTo>
                    <a:pt x="46" y="196"/>
                    <a:pt x="3" y="153"/>
                    <a:pt x="3" y="99"/>
                  </a:cubicBezTo>
                  <a:cubicBezTo>
                    <a:pt x="3" y="46"/>
                    <a:pt x="46" y="3"/>
                    <a:pt x="99" y="3"/>
                  </a:cubicBezTo>
                  <a:cubicBezTo>
                    <a:pt x="153" y="3"/>
                    <a:pt x="196" y="46"/>
                    <a:pt x="196" y="99"/>
                  </a:cubicBezTo>
                  <a:cubicBezTo>
                    <a:pt x="196" y="153"/>
                    <a:pt x="153" y="196"/>
                    <a:pt x="99" y="196"/>
                  </a:cubicBezTo>
                  <a:close/>
                  <a:moveTo>
                    <a:pt x="99" y="0"/>
                  </a:moveTo>
                  <a:cubicBezTo>
                    <a:pt x="45" y="0"/>
                    <a:pt x="0" y="45"/>
                    <a:pt x="0" y="99"/>
                  </a:cubicBezTo>
                  <a:cubicBezTo>
                    <a:pt x="0" y="154"/>
                    <a:pt x="45" y="199"/>
                    <a:pt x="99" y="199"/>
                  </a:cubicBezTo>
                  <a:cubicBezTo>
                    <a:pt x="154" y="199"/>
                    <a:pt x="199" y="154"/>
                    <a:pt x="199" y="99"/>
                  </a:cubicBezTo>
                  <a:cubicBezTo>
                    <a:pt x="199" y="45"/>
                    <a:pt x="154" y="0"/>
                    <a:pt x="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388" name="Freeform 340"/>
            <p:cNvSpPr>
              <a:spLocks/>
            </p:cNvSpPr>
            <p:nvPr userDrawn="1"/>
          </p:nvSpPr>
          <p:spPr bwMode="auto">
            <a:xfrm>
              <a:off x="5347" y="4016"/>
              <a:ext cx="79" cy="49"/>
            </a:xfrm>
            <a:custGeom>
              <a:avLst/>
              <a:gdLst>
                <a:gd name="T0" fmla="*/ 4 w 21"/>
                <a:gd name="T1" fmla="*/ 3 h 13"/>
                <a:gd name="T2" fmla="*/ 0 w 21"/>
                <a:gd name="T3" fmla="*/ 8 h 13"/>
                <a:gd name="T4" fmla="*/ 13 w 21"/>
                <a:gd name="T5" fmla="*/ 13 h 13"/>
                <a:gd name="T6" fmla="*/ 21 w 21"/>
                <a:gd name="T7" fmla="*/ 7 h 13"/>
                <a:gd name="T8" fmla="*/ 15 w 21"/>
                <a:gd name="T9" fmla="*/ 4 h 13"/>
                <a:gd name="T10" fmla="*/ 4 w 21"/>
                <a:gd name="T11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13">
                  <a:moveTo>
                    <a:pt x="4" y="3"/>
                  </a:moveTo>
                  <a:cubicBezTo>
                    <a:pt x="2" y="4"/>
                    <a:pt x="0" y="6"/>
                    <a:pt x="0" y="8"/>
                  </a:cubicBezTo>
                  <a:cubicBezTo>
                    <a:pt x="1" y="10"/>
                    <a:pt x="6" y="12"/>
                    <a:pt x="13" y="13"/>
                  </a:cubicBezTo>
                  <a:cubicBezTo>
                    <a:pt x="16" y="11"/>
                    <a:pt x="19" y="9"/>
                    <a:pt x="21" y="7"/>
                  </a:cubicBezTo>
                  <a:cubicBezTo>
                    <a:pt x="19" y="7"/>
                    <a:pt x="16" y="5"/>
                    <a:pt x="15" y="4"/>
                  </a:cubicBezTo>
                  <a:cubicBezTo>
                    <a:pt x="12" y="2"/>
                    <a:pt x="8" y="0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389" name="Freeform 341"/>
            <p:cNvSpPr>
              <a:spLocks/>
            </p:cNvSpPr>
            <p:nvPr userDrawn="1"/>
          </p:nvSpPr>
          <p:spPr bwMode="auto">
            <a:xfrm>
              <a:off x="5099" y="3975"/>
              <a:ext cx="132" cy="79"/>
            </a:xfrm>
            <a:custGeom>
              <a:avLst/>
              <a:gdLst>
                <a:gd name="T0" fmla="*/ 23 w 35"/>
                <a:gd name="T1" fmla="*/ 0 h 21"/>
                <a:gd name="T2" fmla="*/ 16 w 35"/>
                <a:gd name="T3" fmla="*/ 1 h 21"/>
                <a:gd name="T4" fmla="*/ 0 w 35"/>
                <a:gd name="T5" fmla="*/ 14 h 21"/>
                <a:gd name="T6" fmla="*/ 10 w 35"/>
                <a:gd name="T7" fmla="*/ 21 h 21"/>
                <a:gd name="T8" fmla="*/ 26 w 35"/>
                <a:gd name="T9" fmla="*/ 10 h 21"/>
                <a:gd name="T10" fmla="*/ 35 w 35"/>
                <a:gd name="T11" fmla="*/ 13 h 21"/>
                <a:gd name="T12" fmla="*/ 35 w 35"/>
                <a:gd name="T13" fmla="*/ 12 h 21"/>
                <a:gd name="T14" fmla="*/ 23 w 35"/>
                <a:gd name="T1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" h="21">
                  <a:moveTo>
                    <a:pt x="23" y="0"/>
                  </a:moveTo>
                  <a:cubicBezTo>
                    <a:pt x="21" y="0"/>
                    <a:pt x="20" y="0"/>
                    <a:pt x="16" y="1"/>
                  </a:cubicBezTo>
                  <a:cubicBezTo>
                    <a:pt x="10" y="3"/>
                    <a:pt x="0" y="14"/>
                    <a:pt x="0" y="14"/>
                  </a:cubicBezTo>
                  <a:cubicBezTo>
                    <a:pt x="3" y="17"/>
                    <a:pt x="6" y="19"/>
                    <a:pt x="10" y="21"/>
                  </a:cubicBezTo>
                  <a:cubicBezTo>
                    <a:pt x="12" y="18"/>
                    <a:pt x="19" y="10"/>
                    <a:pt x="26" y="10"/>
                  </a:cubicBezTo>
                  <a:cubicBezTo>
                    <a:pt x="30" y="10"/>
                    <a:pt x="32" y="11"/>
                    <a:pt x="35" y="13"/>
                  </a:cubicBezTo>
                  <a:cubicBezTo>
                    <a:pt x="35" y="13"/>
                    <a:pt x="35" y="12"/>
                    <a:pt x="35" y="12"/>
                  </a:cubicBezTo>
                  <a:cubicBezTo>
                    <a:pt x="30" y="9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390" name="Freeform 342"/>
            <p:cNvSpPr>
              <a:spLocks/>
            </p:cNvSpPr>
            <p:nvPr userDrawn="1"/>
          </p:nvSpPr>
          <p:spPr bwMode="auto">
            <a:xfrm>
              <a:off x="5242" y="4009"/>
              <a:ext cx="147" cy="71"/>
            </a:xfrm>
            <a:custGeom>
              <a:avLst/>
              <a:gdLst>
                <a:gd name="T0" fmla="*/ 7 w 39"/>
                <a:gd name="T1" fmla="*/ 1 h 19"/>
                <a:gd name="T2" fmla="*/ 0 w 39"/>
                <a:gd name="T3" fmla="*/ 6 h 19"/>
                <a:gd name="T4" fmla="*/ 18 w 39"/>
                <a:gd name="T5" fmla="*/ 17 h 19"/>
                <a:gd name="T6" fmla="*/ 32 w 39"/>
                <a:gd name="T7" fmla="*/ 19 h 19"/>
                <a:gd name="T8" fmla="*/ 39 w 39"/>
                <a:gd name="T9" fmla="*/ 16 h 19"/>
                <a:gd name="T10" fmla="*/ 27 w 39"/>
                <a:gd name="T11" fmla="*/ 12 h 19"/>
                <a:gd name="T12" fmla="*/ 7 w 39"/>
                <a:gd name="T13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19">
                  <a:moveTo>
                    <a:pt x="7" y="1"/>
                  </a:moveTo>
                  <a:cubicBezTo>
                    <a:pt x="4" y="1"/>
                    <a:pt x="1" y="4"/>
                    <a:pt x="0" y="6"/>
                  </a:cubicBezTo>
                  <a:cubicBezTo>
                    <a:pt x="6" y="10"/>
                    <a:pt x="11" y="15"/>
                    <a:pt x="18" y="17"/>
                  </a:cubicBezTo>
                  <a:cubicBezTo>
                    <a:pt x="24" y="18"/>
                    <a:pt x="26" y="19"/>
                    <a:pt x="32" y="19"/>
                  </a:cubicBezTo>
                  <a:cubicBezTo>
                    <a:pt x="34" y="18"/>
                    <a:pt x="37" y="17"/>
                    <a:pt x="39" y="16"/>
                  </a:cubicBezTo>
                  <a:cubicBezTo>
                    <a:pt x="35" y="15"/>
                    <a:pt x="31" y="14"/>
                    <a:pt x="27" y="12"/>
                  </a:cubicBezTo>
                  <a:cubicBezTo>
                    <a:pt x="20" y="9"/>
                    <a:pt x="13" y="0"/>
                    <a:pt x="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391" name="Freeform 343"/>
            <p:cNvSpPr>
              <a:spLocks/>
            </p:cNvSpPr>
            <p:nvPr userDrawn="1"/>
          </p:nvSpPr>
          <p:spPr bwMode="auto">
            <a:xfrm>
              <a:off x="5148" y="4024"/>
              <a:ext cx="196" cy="71"/>
            </a:xfrm>
            <a:custGeom>
              <a:avLst/>
              <a:gdLst>
                <a:gd name="T0" fmla="*/ 14 w 52"/>
                <a:gd name="T1" fmla="*/ 0 h 19"/>
                <a:gd name="T2" fmla="*/ 0 w 52"/>
                <a:gd name="T3" fmla="*/ 10 h 19"/>
                <a:gd name="T4" fmla="*/ 33 w 52"/>
                <a:gd name="T5" fmla="*/ 19 h 19"/>
                <a:gd name="T6" fmla="*/ 52 w 52"/>
                <a:gd name="T7" fmla="*/ 17 h 19"/>
                <a:gd name="T8" fmla="*/ 39 w 52"/>
                <a:gd name="T9" fmla="*/ 14 h 19"/>
                <a:gd name="T10" fmla="*/ 14 w 52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2" h="19">
                  <a:moveTo>
                    <a:pt x="14" y="0"/>
                  </a:moveTo>
                  <a:cubicBezTo>
                    <a:pt x="6" y="0"/>
                    <a:pt x="3" y="7"/>
                    <a:pt x="0" y="10"/>
                  </a:cubicBezTo>
                  <a:cubicBezTo>
                    <a:pt x="10" y="16"/>
                    <a:pt x="21" y="19"/>
                    <a:pt x="33" y="19"/>
                  </a:cubicBezTo>
                  <a:cubicBezTo>
                    <a:pt x="40" y="19"/>
                    <a:pt x="46" y="18"/>
                    <a:pt x="52" y="17"/>
                  </a:cubicBezTo>
                  <a:cubicBezTo>
                    <a:pt x="48" y="17"/>
                    <a:pt x="43" y="16"/>
                    <a:pt x="39" y="14"/>
                  </a:cubicBezTo>
                  <a:cubicBezTo>
                    <a:pt x="30" y="10"/>
                    <a:pt x="20" y="0"/>
                    <a:pt x="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392" name="Freeform 344"/>
            <p:cNvSpPr>
              <a:spLocks/>
            </p:cNvSpPr>
            <p:nvPr userDrawn="1"/>
          </p:nvSpPr>
          <p:spPr bwMode="auto">
            <a:xfrm>
              <a:off x="5332" y="3971"/>
              <a:ext cx="121" cy="68"/>
            </a:xfrm>
            <a:custGeom>
              <a:avLst/>
              <a:gdLst>
                <a:gd name="T0" fmla="*/ 25 w 32"/>
                <a:gd name="T1" fmla="*/ 9 h 18"/>
                <a:gd name="T2" fmla="*/ 13 w 32"/>
                <a:gd name="T3" fmla="*/ 1 h 18"/>
                <a:gd name="T4" fmla="*/ 9 w 32"/>
                <a:gd name="T5" fmla="*/ 6 h 18"/>
                <a:gd name="T6" fmla="*/ 0 w 32"/>
                <a:gd name="T7" fmla="*/ 13 h 18"/>
                <a:gd name="T8" fmla="*/ 2 w 32"/>
                <a:gd name="T9" fmla="*/ 15 h 18"/>
                <a:gd name="T10" fmla="*/ 12 w 32"/>
                <a:gd name="T11" fmla="*/ 10 h 18"/>
                <a:gd name="T12" fmla="*/ 27 w 32"/>
                <a:gd name="T13" fmla="*/ 18 h 18"/>
                <a:gd name="T14" fmla="*/ 32 w 32"/>
                <a:gd name="T15" fmla="*/ 14 h 18"/>
                <a:gd name="T16" fmla="*/ 25 w 32"/>
                <a:gd name="T17" fmla="*/ 9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18">
                  <a:moveTo>
                    <a:pt x="25" y="9"/>
                  </a:moveTo>
                  <a:cubicBezTo>
                    <a:pt x="19" y="2"/>
                    <a:pt x="15" y="0"/>
                    <a:pt x="13" y="1"/>
                  </a:cubicBezTo>
                  <a:cubicBezTo>
                    <a:pt x="11" y="1"/>
                    <a:pt x="11" y="3"/>
                    <a:pt x="9" y="6"/>
                  </a:cubicBezTo>
                  <a:cubicBezTo>
                    <a:pt x="6" y="9"/>
                    <a:pt x="1" y="12"/>
                    <a:pt x="0" y="13"/>
                  </a:cubicBezTo>
                  <a:cubicBezTo>
                    <a:pt x="1" y="13"/>
                    <a:pt x="2" y="15"/>
                    <a:pt x="2" y="15"/>
                  </a:cubicBezTo>
                  <a:cubicBezTo>
                    <a:pt x="5" y="13"/>
                    <a:pt x="8" y="10"/>
                    <a:pt x="12" y="10"/>
                  </a:cubicBezTo>
                  <a:cubicBezTo>
                    <a:pt x="18" y="10"/>
                    <a:pt x="19" y="15"/>
                    <a:pt x="27" y="18"/>
                  </a:cubicBezTo>
                  <a:cubicBezTo>
                    <a:pt x="29" y="16"/>
                    <a:pt x="30" y="15"/>
                    <a:pt x="32" y="14"/>
                  </a:cubicBezTo>
                  <a:cubicBezTo>
                    <a:pt x="32" y="14"/>
                    <a:pt x="28" y="13"/>
                    <a:pt x="25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393" name="Freeform 345"/>
            <p:cNvSpPr>
              <a:spLocks noEditPoints="1"/>
            </p:cNvSpPr>
            <p:nvPr userDrawn="1"/>
          </p:nvSpPr>
          <p:spPr bwMode="auto">
            <a:xfrm>
              <a:off x="5167" y="3611"/>
              <a:ext cx="218" cy="428"/>
            </a:xfrm>
            <a:custGeom>
              <a:avLst/>
              <a:gdLst>
                <a:gd name="T0" fmla="*/ 53 w 58"/>
                <a:gd name="T1" fmla="*/ 51 h 114"/>
                <a:gd name="T2" fmla="*/ 50 w 58"/>
                <a:gd name="T3" fmla="*/ 62 h 114"/>
                <a:gd name="T4" fmla="*/ 3 w 58"/>
                <a:gd name="T5" fmla="*/ 54 h 114"/>
                <a:gd name="T6" fmla="*/ 2 w 58"/>
                <a:gd name="T7" fmla="*/ 44 h 114"/>
                <a:gd name="T8" fmla="*/ 5 w 58"/>
                <a:gd name="T9" fmla="*/ 39 h 114"/>
                <a:gd name="T10" fmla="*/ 16 w 58"/>
                <a:gd name="T11" fmla="*/ 11 h 114"/>
                <a:gd name="T12" fmla="*/ 6 w 58"/>
                <a:gd name="T13" fmla="*/ 4 h 114"/>
                <a:gd name="T14" fmla="*/ 28 w 58"/>
                <a:gd name="T15" fmla="*/ 5 h 114"/>
                <a:gd name="T16" fmla="*/ 26 w 58"/>
                <a:gd name="T17" fmla="*/ 10 h 114"/>
                <a:gd name="T18" fmla="*/ 31 w 58"/>
                <a:gd name="T19" fmla="*/ 8 h 114"/>
                <a:gd name="T20" fmla="*/ 34 w 58"/>
                <a:gd name="T21" fmla="*/ 4 h 114"/>
                <a:gd name="T22" fmla="*/ 30 w 58"/>
                <a:gd name="T23" fmla="*/ 11 h 114"/>
                <a:gd name="T24" fmla="*/ 41 w 58"/>
                <a:gd name="T25" fmla="*/ 13 h 114"/>
                <a:gd name="T26" fmla="*/ 36 w 58"/>
                <a:gd name="T27" fmla="*/ 14 h 114"/>
                <a:gd name="T28" fmla="*/ 48 w 58"/>
                <a:gd name="T29" fmla="*/ 19 h 114"/>
                <a:gd name="T30" fmla="*/ 43 w 58"/>
                <a:gd name="T31" fmla="*/ 16 h 114"/>
                <a:gd name="T32" fmla="*/ 50 w 58"/>
                <a:gd name="T33" fmla="*/ 26 h 114"/>
                <a:gd name="T34" fmla="*/ 50 w 58"/>
                <a:gd name="T35" fmla="*/ 31 h 114"/>
                <a:gd name="T36" fmla="*/ 41 w 58"/>
                <a:gd name="T37" fmla="*/ 59 h 114"/>
                <a:gd name="T38" fmla="*/ 46 w 58"/>
                <a:gd name="T39" fmla="*/ 98 h 114"/>
                <a:gd name="T40" fmla="*/ 13 w 58"/>
                <a:gd name="T41" fmla="*/ 97 h 114"/>
                <a:gd name="T42" fmla="*/ 14 w 58"/>
                <a:gd name="T43" fmla="*/ 87 h 114"/>
                <a:gd name="T44" fmla="*/ 12 w 58"/>
                <a:gd name="T45" fmla="*/ 53 h 114"/>
                <a:gd name="T46" fmla="*/ 19 w 58"/>
                <a:gd name="T47" fmla="*/ 11 h 114"/>
                <a:gd name="T48" fmla="*/ 24 w 58"/>
                <a:gd name="T49" fmla="*/ 11 h 114"/>
                <a:gd name="T50" fmla="*/ 26 w 58"/>
                <a:gd name="T51" fmla="*/ 19 h 114"/>
                <a:gd name="T52" fmla="*/ 31 w 58"/>
                <a:gd name="T53" fmla="*/ 39 h 114"/>
                <a:gd name="T54" fmla="*/ 41 w 58"/>
                <a:gd name="T55" fmla="*/ 42 h 114"/>
                <a:gd name="T56" fmla="*/ 38 w 58"/>
                <a:gd name="T57" fmla="*/ 70 h 114"/>
                <a:gd name="T58" fmla="*/ 30 w 58"/>
                <a:gd name="T59" fmla="*/ 83 h 114"/>
                <a:gd name="T60" fmla="*/ 29 w 58"/>
                <a:gd name="T61" fmla="*/ 74 h 114"/>
                <a:gd name="T62" fmla="*/ 20 w 58"/>
                <a:gd name="T63" fmla="*/ 92 h 114"/>
                <a:gd name="T64" fmla="*/ 18 w 58"/>
                <a:gd name="T65" fmla="*/ 72 h 114"/>
                <a:gd name="T66" fmla="*/ 13 w 58"/>
                <a:gd name="T67" fmla="*/ 59 h 114"/>
                <a:gd name="T68" fmla="*/ 22 w 58"/>
                <a:gd name="T69" fmla="*/ 51 h 114"/>
                <a:gd name="T70" fmla="*/ 23 w 58"/>
                <a:gd name="T71" fmla="*/ 63 h 114"/>
                <a:gd name="T72" fmla="*/ 36 w 58"/>
                <a:gd name="T73" fmla="*/ 67 h 114"/>
                <a:gd name="T74" fmla="*/ 32 w 58"/>
                <a:gd name="T75" fmla="*/ 53 h 114"/>
                <a:gd name="T76" fmla="*/ 30 w 58"/>
                <a:gd name="T77" fmla="*/ 67 h 114"/>
                <a:gd name="T78" fmla="*/ 21 w 58"/>
                <a:gd name="T79" fmla="*/ 45 h 114"/>
                <a:gd name="T80" fmla="*/ 14 w 58"/>
                <a:gd name="T81" fmla="*/ 38 h 114"/>
                <a:gd name="T82" fmla="*/ 21 w 58"/>
                <a:gd name="T83" fmla="*/ 91 h 114"/>
                <a:gd name="T84" fmla="*/ 38 w 58"/>
                <a:gd name="T85" fmla="*/ 96 h 114"/>
                <a:gd name="T86" fmla="*/ 39 w 58"/>
                <a:gd name="T87" fmla="*/ 95 h 114"/>
                <a:gd name="T88" fmla="*/ 43 w 58"/>
                <a:gd name="T89" fmla="*/ 56 h 114"/>
                <a:gd name="T90" fmla="*/ 51 w 58"/>
                <a:gd name="T91" fmla="*/ 40 h 114"/>
                <a:gd name="T92" fmla="*/ 36 w 58"/>
                <a:gd name="T93" fmla="*/ 28 h 114"/>
                <a:gd name="T94" fmla="*/ 48 w 58"/>
                <a:gd name="T95" fmla="*/ 28 h 114"/>
                <a:gd name="T96" fmla="*/ 33 w 58"/>
                <a:gd name="T97" fmla="*/ 32 h 114"/>
                <a:gd name="T98" fmla="*/ 31 w 58"/>
                <a:gd name="T99" fmla="*/ 24 h 114"/>
                <a:gd name="T100" fmla="*/ 7 w 58"/>
                <a:gd name="T101" fmla="*/ 16 h 114"/>
                <a:gd name="T102" fmla="*/ 13 w 58"/>
                <a:gd name="T103" fmla="*/ 13 h 114"/>
                <a:gd name="T104" fmla="*/ 9 w 58"/>
                <a:gd name="T105" fmla="*/ 23 h 114"/>
                <a:gd name="T106" fmla="*/ 17 w 58"/>
                <a:gd name="T107" fmla="*/ 31 h 114"/>
                <a:gd name="T108" fmla="*/ 24 w 58"/>
                <a:gd name="T109" fmla="*/ 33 h 114"/>
                <a:gd name="T110" fmla="*/ 11 w 58"/>
                <a:gd name="T111" fmla="*/ 32 h 114"/>
                <a:gd name="T112" fmla="*/ 53 w 58"/>
                <a:gd name="T113" fmla="*/ 37 h 114"/>
                <a:gd name="T114" fmla="*/ 38 w 58"/>
                <a:gd name="T115" fmla="*/ 3 h 114"/>
                <a:gd name="T116" fmla="*/ 0 w 58"/>
                <a:gd name="T117" fmla="*/ 52 h 114"/>
                <a:gd name="T118" fmla="*/ 30 w 58"/>
                <a:gd name="T119" fmla="*/ 96 h 114"/>
                <a:gd name="T120" fmla="*/ 56 w 58"/>
                <a:gd name="T121" fmla="*/ 47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8" h="114">
                  <a:moveTo>
                    <a:pt x="55" y="51"/>
                  </a:moveTo>
                  <a:cubicBezTo>
                    <a:pt x="54" y="50"/>
                    <a:pt x="53" y="49"/>
                    <a:pt x="52" y="47"/>
                  </a:cubicBezTo>
                  <a:cubicBezTo>
                    <a:pt x="51" y="47"/>
                    <a:pt x="51" y="46"/>
                    <a:pt x="51" y="46"/>
                  </a:cubicBezTo>
                  <a:cubicBezTo>
                    <a:pt x="51" y="46"/>
                    <a:pt x="52" y="45"/>
                    <a:pt x="52" y="46"/>
                  </a:cubicBezTo>
                  <a:cubicBezTo>
                    <a:pt x="53" y="46"/>
                    <a:pt x="53" y="46"/>
                    <a:pt x="53" y="46"/>
                  </a:cubicBezTo>
                  <a:cubicBezTo>
                    <a:pt x="54" y="47"/>
                    <a:pt x="54" y="47"/>
                    <a:pt x="54" y="47"/>
                  </a:cubicBezTo>
                  <a:cubicBezTo>
                    <a:pt x="55" y="48"/>
                    <a:pt x="55" y="48"/>
                    <a:pt x="56" y="49"/>
                  </a:cubicBezTo>
                  <a:cubicBezTo>
                    <a:pt x="56" y="49"/>
                    <a:pt x="56" y="50"/>
                    <a:pt x="56" y="50"/>
                  </a:cubicBezTo>
                  <a:cubicBezTo>
                    <a:pt x="56" y="50"/>
                    <a:pt x="56" y="51"/>
                    <a:pt x="55" y="51"/>
                  </a:cubicBezTo>
                  <a:close/>
                  <a:moveTo>
                    <a:pt x="54" y="52"/>
                  </a:moveTo>
                  <a:cubicBezTo>
                    <a:pt x="53" y="54"/>
                    <a:pt x="54" y="55"/>
                    <a:pt x="54" y="57"/>
                  </a:cubicBezTo>
                  <a:cubicBezTo>
                    <a:pt x="54" y="58"/>
                    <a:pt x="53" y="60"/>
                    <a:pt x="53" y="61"/>
                  </a:cubicBezTo>
                  <a:cubicBezTo>
                    <a:pt x="53" y="63"/>
                    <a:pt x="52" y="65"/>
                    <a:pt x="52" y="67"/>
                  </a:cubicBezTo>
                  <a:cubicBezTo>
                    <a:pt x="52" y="70"/>
                    <a:pt x="51" y="72"/>
                    <a:pt x="51" y="74"/>
                  </a:cubicBezTo>
                  <a:cubicBezTo>
                    <a:pt x="50" y="76"/>
                    <a:pt x="50" y="79"/>
                    <a:pt x="49" y="81"/>
                  </a:cubicBezTo>
                  <a:cubicBezTo>
                    <a:pt x="48" y="81"/>
                    <a:pt x="48" y="81"/>
                    <a:pt x="48" y="81"/>
                  </a:cubicBezTo>
                  <a:cubicBezTo>
                    <a:pt x="49" y="79"/>
                    <a:pt x="49" y="77"/>
                    <a:pt x="49" y="74"/>
                  </a:cubicBezTo>
                  <a:cubicBezTo>
                    <a:pt x="50" y="71"/>
                    <a:pt x="50" y="68"/>
                    <a:pt x="51" y="65"/>
                  </a:cubicBezTo>
                  <a:cubicBezTo>
                    <a:pt x="51" y="63"/>
                    <a:pt x="51" y="61"/>
                    <a:pt x="52" y="59"/>
                  </a:cubicBezTo>
                  <a:cubicBezTo>
                    <a:pt x="52" y="56"/>
                    <a:pt x="52" y="53"/>
                    <a:pt x="53" y="51"/>
                  </a:cubicBezTo>
                  <a:cubicBezTo>
                    <a:pt x="53" y="50"/>
                    <a:pt x="53" y="51"/>
                    <a:pt x="54" y="51"/>
                  </a:cubicBezTo>
                  <a:cubicBezTo>
                    <a:pt x="54" y="51"/>
                    <a:pt x="54" y="52"/>
                    <a:pt x="54" y="52"/>
                  </a:cubicBezTo>
                  <a:close/>
                  <a:moveTo>
                    <a:pt x="48" y="79"/>
                  </a:moveTo>
                  <a:cubicBezTo>
                    <a:pt x="47" y="81"/>
                    <a:pt x="47" y="84"/>
                    <a:pt x="46" y="86"/>
                  </a:cubicBezTo>
                  <a:cubicBezTo>
                    <a:pt x="46" y="87"/>
                    <a:pt x="46" y="88"/>
                    <a:pt x="46" y="88"/>
                  </a:cubicBezTo>
                  <a:cubicBezTo>
                    <a:pt x="45" y="88"/>
                    <a:pt x="45" y="88"/>
                    <a:pt x="45" y="88"/>
                  </a:cubicBezTo>
                  <a:cubicBezTo>
                    <a:pt x="45" y="86"/>
                    <a:pt x="46" y="85"/>
                    <a:pt x="46" y="83"/>
                  </a:cubicBezTo>
                  <a:cubicBezTo>
                    <a:pt x="46" y="82"/>
                    <a:pt x="46" y="80"/>
                    <a:pt x="47" y="79"/>
                  </a:cubicBezTo>
                  <a:cubicBezTo>
                    <a:pt x="47" y="77"/>
                    <a:pt x="47" y="75"/>
                    <a:pt x="47" y="73"/>
                  </a:cubicBezTo>
                  <a:cubicBezTo>
                    <a:pt x="47" y="73"/>
                    <a:pt x="47" y="72"/>
                    <a:pt x="47" y="71"/>
                  </a:cubicBezTo>
                  <a:cubicBezTo>
                    <a:pt x="47" y="70"/>
                    <a:pt x="48" y="68"/>
                    <a:pt x="48" y="67"/>
                  </a:cubicBezTo>
                  <a:cubicBezTo>
                    <a:pt x="48" y="66"/>
                    <a:pt x="48" y="64"/>
                    <a:pt x="48" y="62"/>
                  </a:cubicBezTo>
                  <a:cubicBezTo>
                    <a:pt x="48" y="60"/>
                    <a:pt x="49" y="57"/>
                    <a:pt x="49" y="54"/>
                  </a:cubicBezTo>
                  <a:cubicBezTo>
                    <a:pt x="49" y="54"/>
                    <a:pt x="49" y="53"/>
                    <a:pt x="49" y="52"/>
                  </a:cubicBezTo>
                  <a:cubicBezTo>
                    <a:pt x="49" y="51"/>
                    <a:pt x="49" y="50"/>
                    <a:pt x="49" y="49"/>
                  </a:cubicBezTo>
                  <a:cubicBezTo>
                    <a:pt x="49" y="49"/>
                    <a:pt x="49" y="47"/>
                    <a:pt x="50" y="47"/>
                  </a:cubicBezTo>
                  <a:cubicBezTo>
                    <a:pt x="50" y="48"/>
                    <a:pt x="51" y="48"/>
                    <a:pt x="51" y="48"/>
                  </a:cubicBezTo>
                  <a:cubicBezTo>
                    <a:pt x="51" y="49"/>
                    <a:pt x="51" y="50"/>
                    <a:pt x="51" y="51"/>
                  </a:cubicBezTo>
                  <a:cubicBezTo>
                    <a:pt x="51" y="52"/>
                    <a:pt x="50" y="54"/>
                    <a:pt x="50" y="55"/>
                  </a:cubicBezTo>
                  <a:cubicBezTo>
                    <a:pt x="50" y="57"/>
                    <a:pt x="50" y="59"/>
                    <a:pt x="50" y="62"/>
                  </a:cubicBezTo>
                  <a:cubicBezTo>
                    <a:pt x="50" y="64"/>
                    <a:pt x="50" y="66"/>
                    <a:pt x="49" y="69"/>
                  </a:cubicBezTo>
                  <a:cubicBezTo>
                    <a:pt x="49" y="72"/>
                    <a:pt x="48" y="75"/>
                    <a:pt x="48" y="79"/>
                  </a:cubicBezTo>
                  <a:close/>
                  <a:moveTo>
                    <a:pt x="8" y="78"/>
                  </a:moveTo>
                  <a:cubicBezTo>
                    <a:pt x="8" y="76"/>
                    <a:pt x="8" y="74"/>
                    <a:pt x="8" y="72"/>
                  </a:cubicBezTo>
                  <a:cubicBezTo>
                    <a:pt x="7" y="69"/>
                    <a:pt x="7" y="65"/>
                    <a:pt x="7" y="62"/>
                  </a:cubicBezTo>
                  <a:cubicBezTo>
                    <a:pt x="7" y="61"/>
                    <a:pt x="7" y="60"/>
                    <a:pt x="7" y="59"/>
                  </a:cubicBezTo>
                  <a:cubicBezTo>
                    <a:pt x="6" y="57"/>
                    <a:pt x="6" y="54"/>
                    <a:pt x="6" y="52"/>
                  </a:cubicBezTo>
                  <a:cubicBezTo>
                    <a:pt x="6" y="51"/>
                    <a:pt x="6" y="50"/>
                    <a:pt x="7" y="49"/>
                  </a:cubicBezTo>
                  <a:cubicBezTo>
                    <a:pt x="7" y="49"/>
                    <a:pt x="7" y="48"/>
                    <a:pt x="8" y="48"/>
                  </a:cubicBezTo>
                  <a:cubicBezTo>
                    <a:pt x="8" y="51"/>
                    <a:pt x="8" y="53"/>
                    <a:pt x="8" y="55"/>
                  </a:cubicBezTo>
                  <a:cubicBezTo>
                    <a:pt x="8" y="56"/>
                    <a:pt x="8" y="57"/>
                    <a:pt x="8" y="58"/>
                  </a:cubicBezTo>
                  <a:cubicBezTo>
                    <a:pt x="8" y="62"/>
                    <a:pt x="8" y="65"/>
                    <a:pt x="9" y="68"/>
                  </a:cubicBezTo>
                  <a:cubicBezTo>
                    <a:pt x="9" y="73"/>
                    <a:pt x="10" y="78"/>
                    <a:pt x="10" y="83"/>
                  </a:cubicBezTo>
                  <a:cubicBezTo>
                    <a:pt x="11" y="85"/>
                    <a:pt x="11" y="86"/>
                    <a:pt x="11" y="88"/>
                  </a:cubicBezTo>
                  <a:cubicBezTo>
                    <a:pt x="11" y="88"/>
                    <a:pt x="11" y="88"/>
                    <a:pt x="11" y="88"/>
                  </a:cubicBezTo>
                  <a:cubicBezTo>
                    <a:pt x="10" y="85"/>
                    <a:pt x="9" y="81"/>
                    <a:pt x="8" y="78"/>
                  </a:cubicBezTo>
                  <a:close/>
                  <a:moveTo>
                    <a:pt x="7" y="80"/>
                  </a:moveTo>
                  <a:cubicBezTo>
                    <a:pt x="6" y="77"/>
                    <a:pt x="5" y="73"/>
                    <a:pt x="5" y="69"/>
                  </a:cubicBezTo>
                  <a:cubicBezTo>
                    <a:pt x="4" y="66"/>
                    <a:pt x="4" y="62"/>
                    <a:pt x="3" y="59"/>
                  </a:cubicBezTo>
                  <a:cubicBezTo>
                    <a:pt x="3" y="57"/>
                    <a:pt x="3" y="56"/>
                    <a:pt x="3" y="54"/>
                  </a:cubicBezTo>
                  <a:cubicBezTo>
                    <a:pt x="3" y="54"/>
                    <a:pt x="4" y="54"/>
                    <a:pt x="4" y="53"/>
                  </a:cubicBezTo>
                  <a:cubicBezTo>
                    <a:pt x="4" y="53"/>
                    <a:pt x="5" y="53"/>
                    <a:pt x="5" y="53"/>
                  </a:cubicBezTo>
                  <a:cubicBezTo>
                    <a:pt x="5" y="56"/>
                    <a:pt x="5" y="58"/>
                    <a:pt x="5" y="61"/>
                  </a:cubicBezTo>
                  <a:cubicBezTo>
                    <a:pt x="5" y="63"/>
                    <a:pt x="6" y="65"/>
                    <a:pt x="6" y="67"/>
                  </a:cubicBezTo>
                  <a:cubicBezTo>
                    <a:pt x="6" y="68"/>
                    <a:pt x="6" y="70"/>
                    <a:pt x="6" y="72"/>
                  </a:cubicBezTo>
                  <a:cubicBezTo>
                    <a:pt x="6" y="74"/>
                    <a:pt x="7" y="76"/>
                    <a:pt x="7" y="79"/>
                  </a:cubicBezTo>
                  <a:cubicBezTo>
                    <a:pt x="7" y="79"/>
                    <a:pt x="7" y="80"/>
                    <a:pt x="7" y="80"/>
                  </a:cubicBezTo>
                  <a:close/>
                  <a:moveTo>
                    <a:pt x="2" y="54"/>
                  </a:moveTo>
                  <a:cubicBezTo>
                    <a:pt x="2" y="54"/>
                    <a:pt x="2" y="54"/>
                    <a:pt x="2" y="54"/>
                  </a:cubicBezTo>
                  <a:cubicBezTo>
                    <a:pt x="1" y="53"/>
                    <a:pt x="1" y="53"/>
                    <a:pt x="1" y="52"/>
                  </a:cubicBezTo>
                  <a:cubicBezTo>
                    <a:pt x="1" y="52"/>
                    <a:pt x="2" y="52"/>
                    <a:pt x="3" y="51"/>
                  </a:cubicBezTo>
                  <a:cubicBezTo>
                    <a:pt x="4" y="51"/>
                    <a:pt x="4" y="49"/>
                    <a:pt x="5" y="49"/>
                  </a:cubicBezTo>
                  <a:cubicBezTo>
                    <a:pt x="5" y="49"/>
                    <a:pt x="6" y="48"/>
                    <a:pt x="6" y="49"/>
                  </a:cubicBezTo>
                  <a:cubicBezTo>
                    <a:pt x="5" y="51"/>
                    <a:pt x="4" y="52"/>
                    <a:pt x="2" y="54"/>
                  </a:cubicBezTo>
                  <a:close/>
                  <a:moveTo>
                    <a:pt x="2" y="43"/>
                  </a:moveTo>
                  <a:cubicBezTo>
                    <a:pt x="2" y="42"/>
                    <a:pt x="2" y="42"/>
                    <a:pt x="3" y="41"/>
                  </a:cubicBezTo>
                  <a:cubicBezTo>
                    <a:pt x="3" y="41"/>
                    <a:pt x="4" y="41"/>
                    <a:pt x="4" y="41"/>
                  </a:cubicBezTo>
                  <a:cubicBezTo>
                    <a:pt x="4" y="42"/>
                    <a:pt x="4" y="42"/>
                    <a:pt x="4" y="42"/>
                  </a:cubicBezTo>
                  <a:cubicBezTo>
                    <a:pt x="5" y="43"/>
                    <a:pt x="3" y="43"/>
                    <a:pt x="3" y="44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2" y="44"/>
                    <a:pt x="2" y="43"/>
                    <a:pt x="2" y="43"/>
                  </a:cubicBezTo>
                  <a:close/>
                  <a:moveTo>
                    <a:pt x="8" y="44"/>
                  </a:moveTo>
                  <a:cubicBezTo>
                    <a:pt x="8" y="43"/>
                    <a:pt x="9" y="42"/>
                    <a:pt x="10" y="41"/>
                  </a:cubicBezTo>
                  <a:cubicBezTo>
                    <a:pt x="10" y="41"/>
                    <a:pt x="10" y="40"/>
                    <a:pt x="10" y="41"/>
                  </a:cubicBezTo>
                  <a:cubicBezTo>
                    <a:pt x="10" y="43"/>
                    <a:pt x="9" y="45"/>
                    <a:pt x="8" y="47"/>
                  </a:cubicBezTo>
                  <a:cubicBezTo>
                    <a:pt x="7" y="48"/>
                    <a:pt x="6" y="48"/>
                    <a:pt x="5" y="48"/>
                  </a:cubicBezTo>
                  <a:cubicBezTo>
                    <a:pt x="5" y="48"/>
                    <a:pt x="5" y="48"/>
                    <a:pt x="5" y="48"/>
                  </a:cubicBezTo>
                  <a:cubicBezTo>
                    <a:pt x="4" y="48"/>
                    <a:pt x="4" y="47"/>
                    <a:pt x="4" y="47"/>
                  </a:cubicBezTo>
                  <a:cubicBezTo>
                    <a:pt x="6" y="46"/>
                    <a:pt x="7" y="45"/>
                    <a:pt x="8" y="44"/>
                  </a:cubicBezTo>
                  <a:close/>
                  <a:moveTo>
                    <a:pt x="6" y="45"/>
                  </a:moveTo>
                  <a:cubicBezTo>
                    <a:pt x="6" y="45"/>
                    <a:pt x="6" y="45"/>
                    <a:pt x="5" y="45"/>
                  </a:cubicBezTo>
                  <a:cubicBezTo>
                    <a:pt x="5" y="44"/>
                    <a:pt x="5" y="43"/>
                    <a:pt x="6" y="43"/>
                  </a:cubicBezTo>
                  <a:cubicBezTo>
                    <a:pt x="6" y="43"/>
                    <a:pt x="7" y="42"/>
                    <a:pt x="7" y="43"/>
                  </a:cubicBezTo>
                  <a:cubicBezTo>
                    <a:pt x="7" y="43"/>
                    <a:pt x="7" y="44"/>
                    <a:pt x="6" y="45"/>
                  </a:cubicBezTo>
                  <a:close/>
                  <a:moveTo>
                    <a:pt x="10" y="34"/>
                  </a:moveTo>
                  <a:cubicBezTo>
                    <a:pt x="10" y="34"/>
                    <a:pt x="10" y="34"/>
                    <a:pt x="10" y="34"/>
                  </a:cubicBezTo>
                  <a:cubicBezTo>
                    <a:pt x="10" y="35"/>
                    <a:pt x="10" y="36"/>
                    <a:pt x="10" y="36"/>
                  </a:cubicBezTo>
                  <a:cubicBezTo>
                    <a:pt x="9" y="38"/>
                    <a:pt x="9" y="39"/>
                    <a:pt x="8" y="40"/>
                  </a:cubicBezTo>
                  <a:cubicBezTo>
                    <a:pt x="7" y="41"/>
                    <a:pt x="7" y="41"/>
                    <a:pt x="6" y="41"/>
                  </a:cubicBezTo>
                  <a:cubicBezTo>
                    <a:pt x="5" y="41"/>
                    <a:pt x="5" y="40"/>
                    <a:pt x="5" y="39"/>
                  </a:cubicBezTo>
                  <a:cubicBezTo>
                    <a:pt x="7" y="38"/>
                    <a:pt x="9" y="36"/>
                    <a:pt x="10" y="34"/>
                  </a:cubicBezTo>
                  <a:close/>
                  <a:moveTo>
                    <a:pt x="5" y="36"/>
                  </a:moveTo>
                  <a:cubicBezTo>
                    <a:pt x="5" y="35"/>
                    <a:pt x="5" y="33"/>
                    <a:pt x="6" y="33"/>
                  </a:cubicBezTo>
                  <a:cubicBezTo>
                    <a:pt x="6" y="33"/>
                    <a:pt x="6" y="33"/>
                    <a:pt x="6" y="34"/>
                  </a:cubicBezTo>
                  <a:cubicBezTo>
                    <a:pt x="6" y="35"/>
                    <a:pt x="6" y="36"/>
                    <a:pt x="7" y="37"/>
                  </a:cubicBezTo>
                  <a:cubicBezTo>
                    <a:pt x="6" y="37"/>
                    <a:pt x="6" y="37"/>
                    <a:pt x="5" y="37"/>
                  </a:cubicBezTo>
                  <a:cubicBezTo>
                    <a:pt x="5" y="37"/>
                    <a:pt x="5" y="36"/>
                    <a:pt x="5" y="36"/>
                  </a:cubicBezTo>
                  <a:close/>
                  <a:moveTo>
                    <a:pt x="6" y="4"/>
                  </a:moveTo>
                  <a:cubicBezTo>
                    <a:pt x="5" y="4"/>
                    <a:pt x="6" y="3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2"/>
                    <a:pt x="7" y="2"/>
                    <a:pt x="7" y="3"/>
                  </a:cubicBezTo>
                  <a:cubicBezTo>
                    <a:pt x="7" y="4"/>
                    <a:pt x="8" y="4"/>
                    <a:pt x="9" y="5"/>
                  </a:cubicBezTo>
                  <a:cubicBezTo>
                    <a:pt x="10" y="5"/>
                    <a:pt x="12" y="4"/>
                    <a:pt x="14" y="5"/>
                  </a:cubicBezTo>
                  <a:cubicBezTo>
                    <a:pt x="15" y="5"/>
                    <a:pt x="16" y="6"/>
                    <a:pt x="17" y="7"/>
                  </a:cubicBezTo>
                  <a:cubicBezTo>
                    <a:pt x="17" y="7"/>
                    <a:pt x="17" y="7"/>
                    <a:pt x="18" y="7"/>
                  </a:cubicBezTo>
                  <a:cubicBezTo>
                    <a:pt x="18" y="7"/>
                    <a:pt x="19" y="7"/>
                    <a:pt x="19" y="8"/>
                  </a:cubicBezTo>
                  <a:cubicBezTo>
                    <a:pt x="19" y="8"/>
                    <a:pt x="20" y="9"/>
                    <a:pt x="20" y="10"/>
                  </a:cubicBezTo>
                  <a:cubicBezTo>
                    <a:pt x="20" y="10"/>
                    <a:pt x="22" y="11"/>
                    <a:pt x="20" y="11"/>
                  </a:cubicBezTo>
                  <a:cubicBezTo>
                    <a:pt x="19" y="10"/>
                    <a:pt x="18" y="11"/>
                    <a:pt x="17" y="11"/>
                  </a:cubicBezTo>
                  <a:cubicBezTo>
                    <a:pt x="17" y="11"/>
                    <a:pt x="16" y="11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7" y="10"/>
                    <a:pt x="18" y="10"/>
                    <a:pt x="19" y="10"/>
                  </a:cubicBezTo>
                  <a:cubicBezTo>
                    <a:pt x="19" y="10"/>
                    <a:pt x="19" y="9"/>
                    <a:pt x="19" y="10"/>
                  </a:cubicBezTo>
                  <a:cubicBezTo>
                    <a:pt x="19" y="10"/>
                    <a:pt x="19" y="10"/>
                    <a:pt x="20" y="10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19" y="10"/>
                    <a:pt x="19" y="9"/>
                    <a:pt x="18" y="9"/>
                  </a:cubicBezTo>
                  <a:cubicBezTo>
                    <a:pt x="18" y="9"/>
                    <a:pt x="18" y="9"/>
                    <a:pt x="17" y="8"/>
                  </a:cubicBezTo>
                  <a:cubicBezTo>
                    <a:pt x="17" y="8"/>
                    <a:pt x="16" y="7"/>
                    <a:pt x="16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7"/>
                    <a:pt x="14" y="7"/>
                    <a:pt x="15" y="7"/>
                  </a:cubicBezTo>
                  <a:cubicBezTo>
                    <a:pt x="15" y="8"/>
                    <a:pt x="16" y="9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5" y="9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5" y="10"/>
                    <a:pt x="15" y="10"/>
                    <a:pt x="15" y="11"/>
                  </a:cubicBezTo>
                  <a:cubicBezTo>
                    <a:pt x="14" y="11"/>
                    <a:pt x="14" y="10"/>
                    <a:pt x="14" y="10"/>
                  </a:cubicBezTo>
                  <a:cubicBezTo>
                    <a:pt x="14" y="9"/>
                    <a:pt x="13" y="9"/>
                    <a:pt x="12" y="9"/>
                  </a:cubicBezTo>
                  <a:cubicBezTo>
                    <a:pt x="12" y="9"/>
                    <a:pt x="11" y="9"/>
                    <a:pt x="10" y="9"/>
                  </a:cubicBezTo>
                  <a:cubicBezTo>
                    <a:pt x="10" y="9"/>
                    <a:pt x="9" y="9"/>
                    <a:pt x="9" y="9"/>
                  </a:cubicBezTo>
                  <a:cubicBezTo>
                    <a:pt x="7" y="8"/>
                    <a:pt x="6" y="6"/>
                    <a:pt x="6" y="4"/>
                  </a:cubicBezTo>
                  <a:close/>
                  <a:moveTo>
                    <a:pt x="20" y="4"/>
                  </a:moveTo>
                  <a:cubicBezTo>
                    <a:pt x="20" y="4"/>
                    <a:pt x="21" y="4"/>
                    <a:pt x="22" y="5"/>
                  </a:cubicBezTo>
                  <a:cubicBezTo>
                    <a:pt x="22" y="5"/>
                    <a:pt x="22" y="5"/>
                    <a:pt x="22" y="6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1" y="6"/>
                    <a:pt x="20" y="5"/>
                    <a:pt x="20" y="6"/>
                  </a:cubicBezTo>
                  <a:cubicBezTo>
                    <a:pt x="20" y="7"/>
                    <a:pt x="20" y="7"/>
                    <a:pt x="19" y="7"/>
                  </a:cubicBezTo>
                  <a:cubicBezTo>
                    <a:pt x="19" y="7"/>
                    <a:pt x="19" y="6"/>
                    <a:pt x="19" y="6"/>
                  </a:cubicBezTo>
                  <a:cubicBezTo>
                    <a:pt x="19" y="5"/>
                    <a:pt x="19" y="5"/>
                    <a:pt x="20" y="4"/>
                  </a:cubicBezTo>
                  <a:close/>
                  <a:moveTo>
                    <a:pt x="24" y="8"/>
                  </a:moveTo>
                  <a:cubicBezTo>
                    <a:pt x="24" y="8"/>
                    <a:pt x="24" y="8"/>
                    <a:pt x="24" y="9"/>
                  </a:cubicBezTo>
                  <a:cubicBezTo>
                    <a:pt x="23" y="8"/>
                    <a:pt x="22" y="9"/>
                    <a:pt x="22" y="9"/>
                  </a:cubicBezTo>
                  <a:cubicBezTo>
                    <a:pt x="22" y="10"/>
                    <a:pt x="22" y="10"/>
                    <a:pt x="21" y="10"/>
                  </a:cubicBezTo>
                  <a:cubicBezTo>
                    <a:pt x="21" y="10"/>
                    <a:pt x="21" y="10"/>
                    <a:pt x="21" y="9"/>
                  </a:cubicBezTo>
                  <a:cubicBezTo>
                    <a:pt x="21" y="9"/>
                    <a:pt x="21" y="8"/>
                    <a:pt x="22" y="7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2" y="7"/>
                    <a:pt x="23" y="8"/>
                    <a:pt x="24" y="8"/>
                  </a:cubicBezTo>
                  <a:close/>
                  <a:moveTo>
                    <a:pt x="26" y="3"/>
                  </a:moveTo>
                  <a:cubicBezTo>
                    <a:pt x="26" y="3"/>
                    <a:pt x="27" y="3"/>
                    <a:pt x="27" y="3"/>
                  </a:cubicBezTo>
                  <a:cubicBezTo>
                    <a:pt x="27" y="4"/>
                    <a:pt x="27" y="4"/>
                    <a:pt x="28" y="5"/>
                  </a:cubicBezTo>
                  <a:cubicBezTo>
                    <a:pt x="28" y="5"/>
                    <a:pt x="28" y="5"/>
                    <a:pt x="27" y="5"/>
                  </a:cubicBezTo>
                  <a:cubicBezTo>
                    <a:pt x="26" y="6"/>
                    <a:pt x="26" y="4"/>
                    <a:pt x="25" y="4"/>
                  </a:cubicBezTo>
                  <a:cubicBezTo>
                    <a:pt x="25" y="5"/>
                    <a:pt x="24" y="5"/>
                    <a:pt x="24" y="6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3" y="6"/>
                    <a:pt x="23" y="6"/>
                    <a:pt x="23" y="5"/>
                  </a:cubicBezTo>
                  <a:cubicBezTo>
                    <a:pt x="24" y="4"/>
                    <a:pt x="25" y="3"/>
                    <a:pt x="26" y="3"/>
                  </a:cubicBezTo>
                  <a:close/>
                  <a:moveTo>
                    <a:pt x="26" y="8"/>
                  </a:moveTo>
                  <a:cubicBezTo>
                    <a:pt x="26" y="8"/>
                    <a:pt x="25" y="8"/>
                    <a:pt x="25" y="8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4" y="8"/>
                    <a:pt x="25" y="8"/>
                    <a:pt x="25" y="7"/>
                  </a:cubicBezTo>
                  <a:cubicBezTo>
                    <a:pt x="25" y="7"/>
                    <a:pt x="25" y="6"/>
                    <a:pt x="26" y="6"/>
                  </a:cubicBezTo>
                  <a:cubicBezTo>
                    <a:pt x="26" y="6"/>
                    <a:pt x="27" y="6"/>
                    <a:pt x="27" y="6"/>
                  </a:cubicBezTo>
                  <a:cubicBezTo>
                    <a:pt x="28" y="7"/>
                    <a:pt x="28" y="7"/>
                    <a:pt x="28" y="7"/>
                  </a:cubicBezTo>
                  <a:cubicBezTo>
                    <a:pt x="27" y="8"/>
                    <a:pt x="26" y="7"/>
                    <a:pt x="26" y="8"/>
                  </a:cubicBezTo>
                  <a:close/>
                  <a:moveTo>
                    <a:pt x="28" y="11"/>
                  </a:moveTo>
                  <a:cubicBezTo>
                    <a:pt x="27" y="11"/>
                    <a:pt x="28" y="11"/>
                    <a:pt x="27" y="11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7" y="10"/>
                    <a:pt x="27" y="11"/>
                    <a:pt x="27" y="11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26" y="11"/>
                    <a:pt x="26" y="10"/>
                    <a:pt x="26" y="10"/>
                  </a:cubicBezTo>
                  <a:cubicBezTo>
                    <a:pt x="26" y="9"/>
                    <a:pt x="26" y="9"/>
                    <a:pt x="27" y="9"/>
                  </a:cubicBezTo>
                  <a:cubicBezTo>
                    <a:pt x="27" y="9"/>
                    <a:pt x="27" y="9"/>
                    <a:pt x="28" y="9"/>
                  </a:cubicBezTo>
                  <a:cubicBezTo>
                    <a:pt x="28" y="10"/>
                    <a:pt x="28" y="10"/>
                    <a:pt x="28" y="11"/>
                  </a:cubicBezTo>
                  <a:close/>
                  <a:moveTo>
                    <a:pt x="28" y="17"/>
                  </a:moveTo>
                  <a:cubicBezTo>
                    <a:pt x="29" y="16"/>
                    <a:pt x="30" y="17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7"/>
                    <a:pt x="31" y="18"/>
                    <a:pt x="30" y="18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30" y="19"/>
                    <a:pt x="30" y="18"/>
                    <a:pt x="29" y="18"/>
                  </a:cubicBezTo>
                  <a:cubicBezTo>
                    <a:pt x="29" y="18"/>
                    <a:pt x="29" y="20"/>
                    <a:pt x="28" y="19"/>
                  </a:cubicBezTo>
                  <a:cubicBezTo>
                    <a:pt x="28" y="18"/>
                    <a:pt x="29" y="18"/>
                    <a:pt x="28" y="18"/>
                  </a:cubicBezTo>
                  <a:cubicBezTo>
                    <a:pt x="28" y="18"/>
                    <a:pt x="28" y="18"/>
                    <a:pt x="27" y="19"/>
                  </a:cubicBezTo>
                  <a:cubicBezTo>
                    <a:pt x="27" y="19"/>
                    <a:pt x="27" y="19"/>
                    <a:pt x="27" y="18"/>
                  </a:cubicBezTo>
                  <a:cubicBezTo>
                    <a:pt x="28" y="18"/>
                    <a:pt x="27" y="17"/>
                    <a:pt x="28" y="17"/>
                  </a:cubicBezTo>
                  <a:cubicBezTo>
                    <a:pt x="28" y="16"/>
                    <a:pt x="28" y="17"/>
                    <a:pt x="28" y="17"/>
                  </a:cubicBezTo>
                  <a:close/>
                  <a:moveTo>
                    <a:pt x="30" y="6"/>
                  </a:moveTo>
                  <a:cubicBezTo>
                    <a:pt x="31" y="5"/>
                    <a:pt x="31" y="6"/>
                    <a:pt x="31" y="7"/>
                  </a:cubicBezTo>
                  <a:cubicBezTo>
                    <a:pt x="31" y="7"/>
                    <a:pt x="32" y="7"/>
                    <a:pt x="32" y="8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1" y="8"/>
                    <a:pt x="30" y="7"/>
                    <a:pt x="30" y="7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8" y="8"/>
                    <a:pt x="29" y="7"/>
                    <a:pt x="29" y="7"/>
                  </a:cubicBezTo>
                  <a:cubicBezTo>
                    <a:pt x="29" y="6"/>
                    <a:pt x="29" y="6"/>
                    <a:pt x="30" y="6"/>
                  </a:cubicBezTo>
                  <a:close/>
                  <a:moveTo>
                    <a:pt x="29" y="4"/>
                  </a:moveTo>
                  <a:cubicBezTo>
                    <a:pt x="29" y="3"/>
                    <a:pt x="30" y="3"/>
                    <a:pt x="31" y="3"/>
                  </a:cubicBezTo>
                  <a:cubicBezTo>
                    <a:pt x="32" y="4"/>
                    <a:pt x="32" y="4"/>
                    <a:pt x="32" y="5"/>
                  </a:cubicBezTo>
                  <a:cubicBezTo>
                    <a:pt x="33" y="5"/>
                    <a:pt x="32" y="5"/>
                    <a:pt x="32" y="6"/>
                  </a:cubicBezTo>
                  <a:cubicBezTo>
                    <a:pt x="32" y="6"/>
                    <a:pt x="32" y="5"/>
                    <a:pt x="31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9" y="5"/>
                    <a:pt x="29" y="5"/>
                    <a:pt x="29" y="4"/>
                  </a:cubicBezTo>
                  <a:close/>
                  <a:moveTo>
                    <a:pt x="35" y="6"/>
                  </a:moveTo>
                  <a:cubicBezTo>
                    <a:pt x="35" y="6"/>
                    <a:pt x="35" y="6"/>
                    <a:pt x="35" y="6"/>
                  </a:cubicBezTo>
                  <a:cubicBezTo>
                    <a:pt x="35" y="7"/>
                    <a:pt x="36" y="8"/>
                    <a:pt x="35" y="9"/>
                  </a:cubicBezTo>
                  <a:cubicBezTo>
                    <a:pt x="35" y="9"/>
                    <a:pt x="35" y="8"/>
                    <a:pt x="34" y="8"/>
                  </a:cubicBezTo>
                  <a:cubicBezTo>
                    <a:pt x="34" y="7"/>
                    <a:pt x="33" y="8"/>
                    <a:pt x="33" y="8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33" y="6"/>
                    <a:pt x="34" y="6"/>
                    <a:pt x="35" y="6"/>
                  </a:cubicBezTo>
                  <a:close/>
                  <a:moveTo>
                    <a:pt x="34" y="4"/>
                  </a:moveTo>
                  <a:cubicBezTo>
                    <a:pt x="34" y="4"/>
                    <a:pt x="35" y="4"/>
                    <a:pt x="35" y="4"/>
                  </a:cubicBezTo>
                  <a:cubicBezTo>
                    <a:pt x="36" y="3"/>
                    <a:pt x="37" y="4"/>
                    <a:pt x="37" y="4"/>
                  </a:cubicBezTo>
                  <a:cubicBezTo>
                    <a:pt x="38" y="5"/>
                    <a:pt x="38" y="5"/>
                    <a:pt x="38" y="5"/>
                  </a:cubicBezTo>
                  <a:cubicBezTo>
                    <a:pt x="37" y="6"/>
                    <a:pt x="37" y="6"/>
                    <a:pt x="37" y="7"/>
                  </a:cubicBezTo>
                  <a:cubicBezTo>
                    <a:pt x="36" y="7"/>
                    <a:pt x="36" y="6"/>
                    <a:pt x="36" y="5"/>
                  </a:cubicBezTo>
                  <a:cubicBezTo>
                    <a:pt x="35" y="4"/>
                    <a:pt x="34" y="5"/>
                    <a:pt x="33" y="6"/>
                  </a:cubicBezTo>
                  <a:cubicBezTo>
                    <a:pt x="33" y="5"/>
                    <a:pt x="34" y="5"/>
                    <a:pt x="34" y="4"/>
                  </a:cubicBezTo>
                  <a:close/>
                  <a:moveTo>
                    <a:pt x="33" y="11"/>
                  </a:moveTo>
                  <a:cubicBezTo>
                    <a:pt x="33" y="11"/>
                    <a:pt x="32" y="11"/>
                    <a:pt x="32" y="11"/>
                  </a:cubicBezTo>
                  <a:cubicBezTo>
                    <a:pt x="32" y="11"/>
                    <a:pt x="32" y="12"/>
                    <a:pt x="31" y="12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31" y="11"/>
                    <a:pt x="31" y="10"/>
                    <a:pt x="32" y="10"/>
                  </a:cubicBezTo>
                  <a:cubicBezTo>
                    <a:pt x="32" y="9"/>
                    <a:pt x="33" y="9"/>
                    <a:pt x="33" y="9"/>
                  </a:cubicBezTo>
                  <a:cubicBezTo>
                    <a:pt x="33" y="9"/>
                    <a:pt x="34" y="8"/>
                    <a:pt x="34" y="9"/>
                  </a:cubicBezTo>
                  <a:cubicBezTo>
                    <a:pt x="34" y="10"/>
                    <a:pt x="34" y="10"/>
                    <a:pt x="35" y="11"/>
                  </a:cubicBezTo>
                  <a:cubicBezTo>
                    <a:pt x="34" y="11"/>
                    <a:pt x="34" y="12"/>
                    <a:pt x="34" y="12"/>
                  </a:cubicBezTo>
                  <a:cubicBezTo>
                    <a:pt x="34" y="12"/>
                    <a:pt x="34" y="13"/>
                    <a:pt x="33" y="13"/>
                  </a:cubicBezTo>
                  <a:cubicBezTo>
                    <a:pt x="34" y="12"/>
                    <a:pt x="33" y="11"/>
                    <a:pt x="33" y="11"/>
                  </a:cubicBezTo>
                  <a:close/>
                  <a:moveTo>
                    <a:pt x="30" y="12"/>
                  </a:moveTo>
                  <a:cubicBezTo>
                    <a:pt x="30" y="12"/>
                    <a:pt x="30" y="11"/>
                    <a:pt x="30" y="11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9" y="11"/>
                    <a:pt x="29" y="11"/>
                    <a:pt x="29" y="12"/>
                  </a:cubicBezTo>
                  <a:cubicBezTo>
                    <a:pt x="29" y="12"/>
                    <a:pt x="29" y="12"/>
                    <a:pt x="29" y="12"/>
                  </a:cubicBezTo>
                  <a:cubicBezTo>
                    <a:pt x="28" y="11"/>
                    <a:pt x="29" y="10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30" y="9"/>
                    <a:pt x="30" y="10"/>
                    <a:pt x="31" y="10"/>
                  </a:cubicBezTo>
                  <a:cubicBezTo>
                    <a:pt x="31" y="11"/>
                    <a:pt x="31" y="11"/>
                    <a:pt x="30" y="12"/>
                  </a:cubicBezTo>
                  <a:close/>
                  <a:moveTo>
                    <a:pt x="39" y="7"/>
                  </a:moveTo>
                  <a:cubicBezTo>
                    <a:pt x="40" y="6"/>
                    <a:pt x="41" y="6"/>
                    <a:pt x="42" y="6"/>
                  </a:cubicBezTo>
                  <a:cubicBezTo>
                    <a:pt x="44" y="5"/>
                    <a:pt x="46" y="6"/>
                    <a:pt x="47" y="5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50" y="3"/>
                    <a:pt x="51" y="2"/>
                    <a:pt x="51" y="2"/>
                  </a:cubicBezTo>
                  <a:cubicBezTo>
                    <a:pt x="51" y="2"/>
                    <a:pt x="52" y="2"/>
                    <a:pt x="52" y="2"/>
                  </a:cubicBezTo>
                  <a:cubicBezTo>
                    <a:pt x="51" y="3"/>
                    <a:pt x="51" y="4"/>
                    <a:pt x="51" y="5"/>
                  </a:cubicBezTo>
                  <a:cubicBezTo>
                    <a:pt x="51" y="7"/>
                    <a:pt x="49" y="7"/>
                    <a:pt x="48" y="8"/>
                  </a:cubicBezTo>
                  <a:cubicBezTo>
                    <a:pt x="48" y="8"/>
                    <a:pt x="47" y="8"/>
                    <a:pt x="46" y="8"/>
                  </a:cubicBezTo>
                  <a:cubicBezTo>
                    <a:pt x="44" y="8"/>
                    <a:pt x="43" y="9"/>
                    <a:pt x="42" y="11"/>
                  </a:cubicBezTo>
                  <a:cubicBezTo>
                    <a:pt x="42" y="11"/>
                    <a:pt x="42" y="11"/>
                    <a:pt x="42" y="12"/>
                  </a:cubicBezTo>
                  <a:cubicBezTo>
                    <a:pt x="41" y="12"/>
                    <a:pt x="41" y="12"/>
                    <a:pt x="40" y="12"/>
                  </a:cubicBezTo>
                  <a:cubicBezTo>
                    <a:pt x="40" y="12"/>
                    <a:pt x="41" y="12"/>
                    <a:pt x="41" y="13"/>
                  </a:cubicBezTo>
                  <a:cubicBezTo>
                    <a:pt x="40" y="13"/>
                    <a:pt x="39" y="13"/>
                    <a:pt x="38" y="13"/>
                  </a:cubicBezTo>
                  <a:cubicBezTo>
                    <a:pt x="37" y="14"/>
                    <a:pt x="37" y="14"/>
                    <a:pt x="37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7" y="15"/>
                    <a:pt x="36" y="15"/>
                    <a:pt x="36" y="15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5"/>
                    <a:pt x="37" y="15"/>
                    <a:pt x="37" y="15"/>
                  </a:cubicBezTo>
                  <a:cubicBezTo>
                    <a:pt x="37" y="15"/>
                    <a:pt x="36" y="15"/>
                    <a:pt x="36" y="16"/>
                  </a:cubicBezTo>
                  <a:cubicBezTo>
                    <a:pt x="36" y="16"/>
                    <a:pt x="35" y="16"/>
                    <a:pt x="34" y="16"/>
                  </a:cubicBezTo>
                  <a:cubicBezTo>
                    <a:pt x="34" y="16"/>
                    <a:pt x="35" y="16"/>
                    <a:pt x="35" y="17"/>
                  </a:cubicBezTo>
                  <a:cubicBezTo>
                    <a:pt x="34" y="17"/>
                    <a:pt x="33" y="17"/>
                    <a:pt x="32" y="18"/>
                  </a:cubicBezTo>
                  <a:cubicBezTo>
                    <a:pt x="32" y="18"/>
                    <a:pt x="33" y="20"/>
                    <a:pt x="31" y="19"/>
                  </a:cubicBezTo>
                  <a:cubicBezTo>
                    <a:pt x="31" y="19"/>
                    <a:pt x="31" y="18"/>
                    <a:pt x="30" y="17"/>
                  </a:cubicBezTo>
                  <a:cubicBezTo>
                    <a:pt x="31" y="17"/>
                    <a:pt x="30" y="16"/>
                    <a:pt x="31" y="16"/>
                  </a:cubicBezTo>
                  <a:cubicBezTo>
                    <a:pt x="31" y="17"/>
                    <a:pt x="31" y="17"/>
                    <a:pt x="32" y="17"/>
                  </a:cubicBezTo>
                  <a:cubicBezTo>
                    <a:pt x="32" y="17"/>
                    <a:pt x="32" y="17"/>
                    <a:pt x="32" y="17"/>
                  </a:cubicBezTo>
                  <a:cubicBezTo>
                    <a:pt x="32" y="16"/>
                    <a:pt x="33" y="16"/>
                    <a:pt x="34" y="15"/>
                  </a:cubicBezTo>
                  <a:cubicBezTo>
                    <a:pt x="33" y="15"/>
                    <a:pt x="34" y="15"/>
                    <a:pt x="35" y="14"/>
                  </a:cubicBezTo>
                  <a:cubicBezTo>
                    <a:pt x="35" y="14"/>
                    <a:pt x="36" y="14"/>
                    <a:pt x="37" y="14"/>
                  </a:cubicBezTo>
                  <a:cubicBezTo>
                    <a:pt x="37" y="14"/>
                    <a:pt x="37" y="14"/>
                    <a:pt x="37" y="14"/>
                  </a:cubicBezTo>
                  <a:cubicBezTo>
                    <a:pt x="37" y="14"/>
                    <a:pt x="36" y="14"/>
                    <a:pt x="36" y="14"/>
                  </a:cubicBezTo>
                  <a:cubicBezTo>
                    <a:pt x="36" y="14"/>
                    <a:pt x="36" y="14"/>
                    <a:pt x="36" y="13"/>
                  </a:cubicBezTo>
                  <a:cubicBezTo>
                    <a:pt x="37" y="12"/>
                    <a:pt x="38" y="13"/>
                    <a:pt x="40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40" y="11"/>
                    <a:pt x="41" y="11"/>
                    <a:pt x="42" y="10"/>
                  </a:cubicBezTo>
                  <a:cubicBezTo>
                    <a:pt x="42" y="10"/>
                    <a:pt x="42" y="10"/>
                    <a:pt x="42" y="9"/>
                  </a:cubicBezTo>
                  <a:cubicBezTo>
                    <a:pt x="41" y="10"/>
                    <a:pt x="41" y="10"/>
                    <a:pt x="40" y="11"/>
                  </a:cubicBezTo>
                  <a:cubicBezTo>
                    <a:pt x="40" y="11"/>
                    <a:pt x="39" y="11"/>
                    <a:pt x="39" y="12"/>
                  </a:cubicBezTo>
                  <a:cubicBezTo>
                    <a:pt x="39" y="11"/>
                    <a:pt x="39" y="11"/>
                    <a:pt x="39" y="11"/>
                  </a:cubicBezTo>
                  <a:cubicBezTo>
                    <a:pt x="40" y="10"/>
                    <a:pt x="41" y="9"/>
                    <a:pt x="41" y="7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40" y="8"/>
                    <a:pt x="39" y="9"/>
                    <a:pt x="38" y="10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37" y="9"/>
                    <a:pt x="37" y="9"/>
                    <a:pt x="38" y="9"/>
                  </a:cubicBezTo>
                  <a:cubicBezTo>
                    <a:pt x="38" y="8"/>
                    <a:pt x="39" y="7"/>
                    <a:pt x="39" y="7"/>
                  </a:cubicBezTo>
                  <a:close/>
                  <a:moveTo>
                    <a:pt x="49" y="15"/>
                  </a:moveTo>
                  <a:cubicBezTo>
                    <a:pt x="49" y="15"/>
                    <a:pt x="49" y="16"/>
                    <a:pt x="49" y="16"/>
                  </a:cubicBezTo>
                  <a:cubicBezTo>
                    <a:pt x="49" y="16"/>
                    <a:pt x="50" y="17"/>
                    <a:pt x="50" y="17"/>
                  </a:cubicBezTo>
                  <a:cubicBezTo>
                    <a:pt x="50" y="17"/>
                    <a:pt x="50" y="18"/>
                    <a:pt x="50" y="18"/>
                  </a:cubicBezTo>
                  <a:cubicBezTo>
                    <a:pt x="49" y="18"/>
                    <a:pt x="48" y="18"/>
                    <a:pt x="47" y="19"/>
                  </a:cubicBezTo>
                  <a:cubicBezTo>
                    <a:pt x="47" y="19"/>
                    <a:pt x="47" y="19"/>
                    <a:pt x="48" y="19"/>
                  </a:cubicBezTo>
                  <a:cubicBezTo>
                    <a:pt x="48" y="19"/>
                    <a:pt x="48" y="18"/>
                    <a:pt x="49" y="18"/>
                  </a:cubicBezTo>
                  <a:cubicBezTo>
                    <a:pt x="49" y="18"/>
                    <a:pt x="50" y="18"/>
                    <a:pt x="50" y="18"/>
                  </a:cubicBezTo>
                  <a:cubicBezTo>
                    <a:pt x="50" y="19"/>
                    <a:pt x="51" y="19"/>
                    <a:pt x="51" y="20"/>
                  </a:cubicBezTo>
                  <a:cubicBezTo>
                    <a:pt x="51" y="20"/>
                    <a:pt x="51" y="22"/>
                    <a:pt x="50" y="22"/>
                  </a:cubicBezTo>
                  <a:cubicBezTo>
                    <a:pt x="49" y="22"/>
                    <a:pt x="48" y="21"/>
                    <a:pt x="47" y="22"/>
                  </a:cubicBezTo>
                  <a:cubicBezTo>
                    <a:pt x="47" y="22"/>
                    <a:pt x="46" y="22"/>
                    <a:pt x="45" y="22"/>
                  </a:cubicBezTo>
                  <a:cubicBezTo>
                    <a:pt x="45" y="21"/>
                    <a:pt x="45" y="21"/>
                    <a:pt x="45" y="20"/>
                  </a:cubicBezTo>
                  <a:cubicBezTo>
                    <a:pt x="45" y="19"/>
                    <a:pt x="45" y="19"/>
                    <a:pt x="46" y="19"/>
                  </a:cubicBezTo>
                  <a:cubicBezTo>
                    <a:pt x="46" y="19"/>
                    <a:pt x="46" y="19"/>
                    <a:pt x="47" y="19"/>
                  </a:cubicBezTo>
                  <a:cubicBezTo>
                    <a:pt x="47" y="19"/>
                    <a:pt x="46" y="19"/>
                    <a:pt x="46" y="19"/>
                  </a:cubicBezTo>
                  <a:cubicBezTo>
                    <a:pt x="45" y="19"/>
                    <a:pt x="45" y="19"/>
                    <a:pt x="45" y="19"/>
                  </a:cubicBezTo>
                  <a:cubicBezTo>
                    <a:pt x="44" y="19"/>
                    <a:pt x="44" y="18"/>
                    <a:pt x="44" y="18"/>
                  </a:cubicBezTo>
                  <a:cubicBezTo>
                    <a:pt x="45" y="17"/>
                    <a:pt x="46" y="17"/>
                    <a:pt x="47" y="16"/>
                  </a:cubicBezTo>
                  <a:cubicBezTo>
                    <a:pt x="47" y="16"/>
                    <a:pt x="47" y="16"/>
                    <a:pt x="47" y="16"/>
                  </a:cubicBezTo>
                  <a:cubicBezTo>
                    <a:pt x="46" y="15"/>
                    <a:pt x="45" y="16"/>
                    <a:pt x="44" y="17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44" y="16"/>
                    <a:pt x="44" y="15"/>
                    <a:pt x="45" y="15"/>
                  </a:cubicBezTo>
                  <a:cubicBezTo>
                    <a:pt x="45" y="15"/>
                    <a:pt x="45" y="15"/>
                    <a:pt x="45" y="14"/>
                  </a:cubicBezTo>
                  <a:cubicBezTo>
                    <a:pt x="45" y="14"/>
                    <a:pt x="45" y="15"/>
                    <a:pt x="44" y="15"/>
                  </a:cubicBezTo>
                  <a:cubicBezTo>
                    <a:pt x="44" y="15"/>
                    <a:pt x="43" y="15"/>
                    <a:pt x="43" y="16"/>
                  </a:cubicBezTo>
                  <a:cubicBezTo>
                    <a:pt x="43" y="15"/>
                    <a:pt x="44" y="14"/>
                    <a:pt x="44" y="14"/>
                  </a:cubicBezTo>
                  <a:cubicBezTo>
                    <a:pt x="44" y="14"/>
                    <a:pt x="44" y="14"/>
                    <a:pt x="44" y="13"/>
                  </a:cubicBezTo>
                  <a:cubicBezTo>
                    <a:pt x="43" y="14"/>
                    <a:pt x="42" y="15"/>
                    <a:pt x="41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40" y="15"/>
                    <a:pt x="41" y="15"/>
                    <a:pt x="41" y="15"/>
                  </a:cubicBezTo>
                  <a:cubicBezTo>
                    <a:pt x="41" y="14"/>
                    <a:pt x="42" y="13"/>
                    <a:pt x="42" y="12"/>
                  </a:cubicBezTo>
                  <a:cubicBezTo>
                    <a:pt x="43" y="11"/>
                    <a:pt x="45" y="11"/>
                    <a:pt x="46" y="10"/>
                  </a:cubicBezTo>
                  <a:cubicBezTo>
                    <a:pt x="46" y="10"/>
                    <a:pt x="47" y="10"/>
                    <a:pt x="47" y="10"/>
                  </a:cubicBezTo>
                  <a:cubicBezTo>
                    <a:pt x="47" y="10"/>
                    <a:pt x="47" y="10"/>
                    <a:pt x="46" y="10"/>
                  </a:cubicBezTo>
                  <a:cubicBezTo>
                    <a:pt x="46" y="11"/>
                    <a:pt x="45" y="11"/>
                    <a:pt x="44" y="12"/>
                  </a:cubicBezTo>
                  <a:cubicBezTo>
                    <a:pt x="45" y="13"/>
                    <a:pt x="45" y="12"/>
                    <a:pt x="45" y="12"/>
                  </a:cubicBezTo>
                  <a:cubicBezTo>
                    <a:pt x="46" y="12"/>
                    <a:pt x="46" y="11"/>
                    <a:pt x="46" y="11"/>
                  </a:cubicBezTo>
                  <a:cubicBezTo>
                    <a:pt x="47" y="12"/>
                    <a:pt x="47" y="11"/>
                    <a:pt x="48" y="12"/>
                  </a:cubicBezTo>
                  <a:cubicBezTo>
                    <a:pt x="47" y="12"/>
                    <a:pt x="47" y="12"/>
                    <a:pt x="46" y="12"/>
                  </a:cubicBezTo>
                  <a:cubicBezTo>
                    <a:pt x="46" y="13"/>
                    <a:pt x="46" y="13"/>
                    <a:pt x="45" y="14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7" y="13"/>
                    <a:pt x="47" y="13"/>
                    <a:pt x="48" y="13"/>
                  </a:cubicBezTo>
                  <a:cubicBezTo>
                    <a:pt x="49" y="13"/>
                    <a:pt x="49" y="14"/>
                    <a:pt x="49" y="15"/>
                  </a:cubicBezTo>
                  <a:close/>
                  <a:moveTo>
                    <a:pt x="51" y="25"/>
                  </a:moveTo>
                  <a:cubicBezTo>
                    <a:pt x="50" y="26"/>
                    <a:pt x="50" y="26"/>
                    <a:pt x="50" y="26"/>
                  </a:cubicBezTo>
                  <a:cubicBezTo>
                    <a:pt x="50" y="25"/>
                    <a:pt x="49" y="25"/>
                    <a:pt x="49" y="24"/>
                  </a:cubicBezTo>
                  <a:cubicBezTo>
                    <a:pt x="49" y="24"/>
                    <a:pt x="48" y="24"/>
                    <a:pt x="48" y="24"/>
                  </a:cubicBezTo>
                  <a:cubicBezTo>
                    <a:pt x="48" y="24"/>
                    <a:pt x="48" y="24"/>
                    <a:pt x="48" y="24"/>
                  </a:cubicBezTo>
                  <a:cubicBezTo>
                    <a:pt x="49" y="25"/>
                    <a:pt x="49" y="26"/>
                    <a:pt x="50" y="27"/>
                  </a:cubicBezTo>
                  <a:cubicBezTo>
                    <a:pt x="50" y="28"/>
                    <a:pt x="49" y="29"/>
                    <a:pt x="49" y="29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48" y="29"/>
                    <a:pt x="48" y="28"/>
                    <a:pt x="48" y="28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8" y="25"/>
                    <a:pt x="47" y="25"/>
                    <a:pt x="46" y="24"/>
                  </a:cubicBezTo>
                  <a:cubicBezTo>
                    <a:pt x="46" y="24"/>
                    <a:pt x="45" y="24"/>
                    <a:pt x="45" y="23"/>
                  </a:cubicBezTo>
                  <a:cubicBezTo>
                    <a:pt x="45" y="23"/>
                    <a:pt x="45" y="22"/>
                    <a:pt x="45" y="22"/>
                  </a:cubicBezTo>
                  <a:cubicBezTo>
                    <a:pt x="46" y="22"/>
                    <a:pt x="46" y="22"/>
                    <a:pt x="47" y="22"/>
                  </a:cubicBezTo>
                  <a:cubicBezTo>
                    <a:pt x="48" y="22"/>
                    <a:pt x="48" y="22"/>
                    <a:pt x="49" y="22"/>
                  </a:cubicBezTo>
                  <a:cubicBezTo>
                    <a:pt x="49" y="22"/>
                    <a:pt x="50" y="23"/>
                    <a:pt x="50" y="23"/>
                  </a:cubicBezTo>
                  <a:cubicBezTo>
                    <a:pt x="51" y="23"/>
                    <a:pt x="51" y="24"/>
                    <a:pt x="51" y="24"/>
                  </a:cubicBezTo>
                  <a:cubicBezTo>
                    <a:pt x="51" y="25"/>
                    <a:pt x="51" y="25"/>
                    <a:pt x="51" y="25"/>
                  </a:cubicBezTo>
                  <a:close/>
                  <a:moveTo>
                    <a:pt x="52" y="36"/>
                  </a:moveTo>
                  <a:cubicBezTo>
                    <a:pt x="51" y="36"/>
                    <a:pt x="51" y="36"/>
                    <a:pt x="51" y="36"/>
                  </a:cubicBezTo>
                  <a:cubicBezTo>
                    <a:pt x="49" y="36"/>
                    <a:pt x="50" y="34"/>
                    <a:pt x="50" y="33"/>
                  </a:cubicBezTo>
                  <a:cubicBezTo>
                    <a:pt x="50" y="33"/>
                    <a:pt x="49" y="32"/>
                    <a:pt x="50" y="31"/>
                  </a:cubicBezTo>
                  <a:cubicBezTo>
                    <a:pt x="50" y="31"/>
                    <a:pt x="50" y="31"/>
                    <a:pt x="50" y="31"/>
                  </a:cubicBezTo>
                  <a:cubicBezTo>
                    <a:pt x="51" y="33"/>
                    <a:pt x="52" y="34"/>
                    <a:pt x="52" y="36"/>
                  </a:cubicBezTo>
                  <a:close/>
                  <a:moveTo>
                    <a:pt x="45" y="39"/>
                  </a:moveTo>
                  <a:cubicBezTo>
                    <a:pt x="45" y="39"/>
                    <a:pt x="46" y="39"/>
                    <a:pt x="46" y="39"/>
                  </a:cubicBezTo>
                  <a:cubicBezTo>
                    <a:pt x="46" y="39"/>
                    <a:pt x="46" y="40"/>
                    <a:pt x="47" y="40"/>
                  </a:cubicBezTo>
                  <a:cubicBezTo>
                    <a:pt x="48" y="41"/>
                    <a:pt x="49" y="42"/>
                    <a:pt x="50" y="43"/>
                  </a:cubicBezTo>
                  <a:cubicBezTo>
                    <a:pt x="51" y="43"/>
                    <a:pt x="51" y="43"/>
                    <a:pt x="52" y="44"/>
                  </a:cubicBezTo>
                  <a:cubicBezTo>
                    <a:pt x="52" y="44"/>
                    <a:pt x="51" y="45"/>
                    <a:pt x="51" y="45"/>
                  </a:cubicBezTo>
                  <a:cubicBezTo>
                    <a:pt x="49" y="45"/>
                    <a:pt x="48" y="44"/>
                    <a:pt x="47" y="43"/>
                  </a:cubicBezTo>
                  <a:cubicBezTo>
                    <a:pt x="46" y="42"/>
                    <a:pt x="46" y="40"/>
                    <a:pt x="45" y="39"/>
                  </a:cubicBezTo>
                  <a:close/>
                  <a:moveTo>
                    <a:pt x="44" y="66"/>
                  </a:moveTo>
                  <a:cubicBezTo>
                    <a:pt x="43" y="67"/>
                    <a:pt x="41" y="66"/>
                    <a:pt x="40" y="65"/>
                  </a:cubicBezTo>
                  <a:cubicBezTo>
                    <a:pt x="39" y="64"/>
                    <a:pt x="39" y="63"/>
                    <a:pt x="39" y="62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40" y="62"/>
                    <a:pt x="41" y="63"/>
                    <a:pt x="42" y="64"/>
                  </a:cubicBezTo>
                  <a:cubicBezTo>
                    <a:pt x="42" y="63"/>
                    <a:pt x="42" y="63"/>
                    <a:pt x="42" y="63"/>
                  </a:cubicBezTo>
                  <a:cubicBezTo>
                    <a:pt x="42" y="64"/>
                    <a:pt x="42" y="64"/>
                    <a:pt x="43" y="64"/>
                  </a:cubicBezTo>
                  <a:cubicBezTo>
                    <a:pt x="43" y="64"/>
                    <a:pt x="43" y="64"/>
                    <a:pt x="43" y="63"/>
                  </a:cubicBezTo>
                  <a:cubicBezTo>
                    <a:pt x="41" y="62"/>
                    <a:pt x="41" y="61"/>
                    <a:pt x="40" y="59"/>
                  </a:cubicBezTo>
                  <a:cubicBezTo>
                    <a:pt x="40" y="59"/>
                    <a:pt x="40" y="59"/>
                    <a:pt x="41" y="59"/>
                  </a:cubicBezTo>
                  <a:cubicBezTo>
                    <a:pt x="42" y="60"/>
                    <a:pt x="44" y="61"/>
                    <a:pt x="45" y="62"/>
                  </a:cubicBezTo>
                  <a:cubicBezTo>
                    <a:pt x="45" y="63"/>
                    <a:pt x="46" y="64"/>
                    <a:pt x="46" y="65"/>
                  </a:cubicBezTo>
                  <a:cubicBezTo>
                    <a:pt x="45" y="65"/>
                    <a:pt x="45" y="66"/>
                    <a:pt x="44" y="66"/>
                  </a:cubicBezTo>
                  <a:close/>
                  <a:moveTo>
                    <a:pt x="47" y="95"/>
                  </a:moveTo>
                  <a:cubicBezTo>
                    <a:pt x="47" y="95"/>
                    <a:pt x="47" y="95"/>
                    <a:pt x="47" y="95"/>
                  </a:cubicBezTo>
                  <a:cubicBezTo>
                    <a:pt x="46" y="94"/>
                    <a:pt x="45" y="95"/>
                    <a:pt x="45" y="95"/>
                  </a:cubicBezTo>
                  <a:cubicBezTo>
                    <a:pt x="44" y="94"/>
                    <a:pt x="44" y="94"/>
                    <a:pt x="44" y="93"/>
                  </a:cubicBezTo>
                  <a:cubicBezTo>
                    <a:pt x="45" y="93"/>
                    <a:pt x="45" y="92"/>
                    <a:pt x="46" y="92"/>
                  </a:cubicBezTo>
                  <a:cubicBezTo>
                    <a:pt x="46" y="92"/>
                    <a:pt x="46" y="91"/>
                    <a:pt x="45" y="91"/>
                  </a:cubicBezTo>
                  <a:cubicBezTo>
                    <a:pt x="45" y="91"/>
                    <a:pt x="44" y="92"/>
                    <a:pt x="44" y="92"/>
                  </a:cubicBezTo>
                  <a:cubicBezTo>
                    <a:pt x="43" y="91"/>
                    <a:pt x="43" y="90"/>
                    <a:pt x="43" y="89"/>
                  </a:cubicBezTo>
                  <a:cubicBezTo>
                    <a:pt x="43" y="89"/>
                    <a:pt x="44" y="89"/>
                    <a:pt x="44" y="90"/>
                  </a:cubicBezTo>
                  <a:cubicBezTo>
                    <a:pt x="45" y="90"/>
                    <a:pt x="45" y="90"/>
                    <a:pt x="45" y="90"/>
                  </a:cubicBezTo>
                  <a:cubicBezTo>
                    <a:pt x="47" y="90"/>
                    <a:pt x="47" y="92"/>
                    <a:pt x="47" y="93"/>
                  </a:cubicBezTo>
                  <a:cubicBezTo>
                    <a:pt x="47" y="93"/>
                    <a:pt x="48" y="94"/>
                    <a:pt x="47" y="95"/>
                  </a:cubicBezTo>
                  <a:close/>
                  <a:moveTo>
                    <a:pt x="45" y="97"/>
                  </a:moveTo>
                  <a:cubicBezTo>
                    <a:pt x="45" y="96"/>
                    <a:pt x="45" y="96"/>
                    <a:pt x="45" y="96"/>
                  </a:cubicBezTo>
                  <a:cubicBezTo>
                    <a:pt x="45" y="95"/>
                    <a:pt x="46" y="96"/>
                    <a:pt x="47" y="96"/>
                  </a:cubicBezTo>
                  <a:cubicBezTo>
                    <a:pt x="47" y="96"/>
                    <a:pt x="47" y="96"/>
                    <a:pt x="47" y="96"/>
                  </a:cubicBezTo>
                  <a:cubicBezTo>
                    <a:pt x="47" y="97"/>
                    <a:pt x="46" y="97"/>
                    <a:pt x="46" y="98"/>
                  </a:cubicBezTo>
                  <a:cubicBezTo>
                    <a:pt x="46" y="98"/>
                    <a:pt x="46" y="98"/>
                    <a:pt x="46" y="99"/>
                  </a:cubicBezTo>
                  <a:cubicBezTo>
                    <a:pt x="45" y="99"/>
                    <a:pt x="45" y="100"/>
                    <a:pt x="44" y="100"/>
                  </a:cubicBezTo>
                  <a:cubicBezTo>
                    <a:pt x="44" y="100"/>
                    <a:pt x="44" y="100"/>
                    <a:pt x="44" y="100"/>
                  </a:cubicBezTo>
                  <a:cubicBezTo>
                    <a:pt x="44" y="99"/>
                    <a:pt x="45" y="98"/>
                    <a:pt x="45" y="97"/>
                  </a:cubicBezTo>
                  <a:close/>
                  <a:moveTo>
                    <a:pt x="18" y="97"/>
                  </a:moveTo>
                  <a:cubicBezTo>
                    <a:pt x="19" y="97"/>
                    <a:pt x="20" y="97"/>
                    <a:pt x="20" y="98"/>
                  </a:cubicBezTo>
                  <a:cubicBezTo>
                    <a:pt x="20" y="98"/>
                    <a:pt x="20" y="99"/>
                    <a:pt x="20" y="100"/>
                  </a:cubicBezTo>
                  <a:cubicBezTo>
                    <a:pt x="20" y="100"/>
                    <a:pt x="20" y="101"/>
                    <a:pt x="20" y="102"/>
                  </a:cubicBezTo>
                  <a:cubicBezTo>
                    <a:pt x="20" y="102"/>
                    <a:pt x="20" y="102"/>
                    <a:pt x="20" y="102"/>
                  </a:cubicBezTo>
                  <a:cubicBezTo>
                    <a:pt x="20" y="102"/>
                    <a:pt x="19" y="102"/>
                    <a:pt x="19" y="101"/>
                  </a:cubicBezTo>
                  <a:cubicBezTo>
                    <a:pt x="18" y="100"/>
                    <a:pt x="17" y="100"/>
                    <a:pt x="17" y="98"/>
                  </a:cubicBezTo>
                  <a:cubicBezTo>
                    <a:pt x="17" y="98"/>
                    <a:pt x="18" y="97"/>
                    <a:pt x="18" y="97"/>
                  </a:cubicBezTo>
                  <a:close/>
                  <a:moveTo>
                    <a:pt x="13" y="97"/>
                  </a:moveTo>
                  <a:cubicBezTo>
                    <a:pt x="13" y="96"/>
                    <a:pt x="14" y="96"/>
                    <a:pt x="15" y="97"/>
                  </a:cubicBezTo>
                  <a:cubicBezTo>
                    <a:pt x="15" y="97"/>
                    <a:pt x="14" y="98"/>
                    <a:pt x="14" y="99"/>
                  </a:cubicBezTo>
                  <a:cubicBezTo>
                    <a:pt x="15" y="99"/>
                    <a:pt x="15" y="100"/>
                    <a:pt x="16" y="101"/>
                  </a:cubicBezTo>
                  <a:cubicBezTo>
                    <a:pt x="16" y="101"/>
                    <a:pt x="16" y="101"/>
                    <a:pt x="16" y="101"/>
                  </a:cubicBezTo>
                  <a:cubicBezTo>
                    <a:pt x="15" y="101"/>
                    <a:pt x="15" y="100"/>
                    <a:pt x="14" y="100"/>
                  </a:cubicBezTo>
                  <a:cubicBezTo>
                    <a:pt x="13" y="100"/>
                    <a:pt x="13" y="99"/>
                    <a:pt x="13" y="98"/>
                  </a:cubicBezTo>
                  <a:cubicBezTo>
                    <a:pt x="13" y="98"/>
                    <a:pt x="12" y="97"/>
                    <a:pt x="13" y="97"/>
                  </a:cubicBezTo>
                  <a:close/>
                  <a:moveTo>
                    <a:pt x="11" y="94"/>
                  </a:moveTo>
                  <a:cubicBezTo>
                    <a:pt x="12" y="93"/>
                    <a:pt x="12" y="92"/>
                    <a:pt x="12" y="91"/>
                  </a:cubicBezTo>
                  <a:cubicBezTo>
                    <a:pt x="12" y="90"/>
                    <a:pt x="13" y="90"/>
                    <a:pt x="13" y="90"/>
                  </a:cubicBezTo>
                  <a:cubicBezTo>
                    <a:pt x="14" y="90"/>
                    <a:pt x="15" y="89"/>
                    <a:pt x="15" y="90"/>
                  </a:cubicBezTo>
                  <a:cubicBezTo>
                    <a:pt x="15" y="90"/>
                    <a:pt x="16" y="90"/>
                    <a:pt x="15" y="91"/>
                  </a:cubicBezTo>
                  <a:cubicBezTo>
                    <a:pt x="15" y="91"/>
                    <a:pt x="15" y="92"/>
                    <a:pt x="14" y="92"/>
                  </a:cubicBezTo>
                  <a:cubicBezTo>
                    <a:pt x="14" y="92"/>
                    <a:pt x="13" y="92"/>
                    <a:pt x="13" y="93"/>
                  </a:cubicBezTo>
                  <a:cubicBezTo>
                    <a:pt x="13" y="93"/>
                    <a:pt x="14" y="93"/>
                    <a:pt x="15" y="93"/>
                  </a:cubicBezTo>
                  <a:cubicBezTo>
                    <a:pt x="15" y="94"/>
                    <a:pt x="15" y="95"/>
                    <a:pt x="15" y="95"/>
                  </a:cubicBezTo>
                  <a:cubicBezTo>
                    <a:pt x="14" y="96"/>
                    <a:pt x="13" y="96"/>
                    <a:pt x="13" y="96"/>
                  </a:cubicBezTo>
                  <a:cubicBezTo>
                    <a:pt x="12" y="96"/>
                    <a:pt x="12" y="96"/>
                    <a:pt x="12" y="96"/>
                  </a:cubicBezTo>
                  <a:cubicBezTo>
                    <a:pt x="11" y="96"/>
                    <a:pt x="11" y="95"/>
                    <a:pt x="11" y="94"/>
                  </a:cubicBezTo>
                  <a:close/>
                  <a:moveTo>
                    <a:pt x="12" y="70"/>
                  </a:moveTo>
                  <a:cubicBezTo>
                    <a:pt x="13" y="70"/>
                    <a:pt x="13" y="70"/>
                    <a:pt x="13" y="70"/>
                  </a:cubicBezTo>
                  <a:cubicBezTo>
                    <a:pt x="13" y="70"/>
                    <a:pt x="13" y="70"/>
                    <a:pt x="13" y="70"/>
                  </a:cubicBezTo>
                  <a:cubicBezTo>
                    <a:pt x="14" y="72"/>
                    <a:pt x="14" y="75"/>
                    <a:pt x="14" y="77"/>
                  </a:cubicBezTo>
                  <a:cubicBezTo>
                    <a:pt x="14" y="79"/>
                    <a:pt x="14" y="81"/>
                    <a:pt x="15" y="83"/>
                  </a:cubicBezTo>
                  <a:cubicBezTo>
                    <a:pt x="15" y="84"/>
                    <a:pt x="15" y="85"/>
                    <a:pt x="15" y="86"/>
                  </a:cubicBezTo>
                  <a:cubicBezTo>
                    <a:pt x="16" y="87"/>
                    <a:pt x="15" y="88"/>
                    <a:pt x="15" y="89"/>
                  </a:cubicBezTo>
                  <a:cubicBezTo>
                    <a:pt x="14" y="89"/>
                    <a:pt x="14" y="88"/>
                    <a:pt x="14" y="87"/>
                  </a:cubicBezTo>
                  <a:cubicBezTo>
                    <a:pt x="13" y="84"/>
                    <a:pt x="12" y="81"/>
                    <a:pt x="12" y="77"/>
                  </a:cubicBezTo>
                  <a:cubicBezTo>
                    <a:pt x="12" y="76"/>
                    <a:pt x="12" y="74"/>
                    <a:pt x="12" y="72"/>
                  </a:cubicBezTo>
                  <a:cubicBezTo>
                    <a:pt x="11" y="72"/>
                    <a:pt x="11" y="71"/>
                    <a:pt x="11" y="70"/>
                  </a:cubicBezTo>
                  <a:cubicBezTo>
                    <a:pt x="12" y="69"/>
                    <a:pt x="12" y="70"/>
                    <a:pt x="12" y="70"/>
                  </a:cubicBezTo>
                  <a:close/>
                  <a:moveTo>
                    <a:pt x="13" y="63"/>
                  </a:moveTo>
                  <a:cubicBezTo>
                    <a:pt x="13" y="63"/>
                    <a:pt x="13" y="63"/>
                    <a:pt x="13" y="63"/>
                  </a:cubicBezTo>
                  <a:cubicBezTo>
                    <a:pt x="14" y="62"/>
                    <a:pt x="15" y="62"/>
                    <a:pt x="16" y="61"/>
                  </a:cubicBezTo>
                  <a:cubicBezTo>
                    <a:pt x="16" y="61"/>
                    <a:pt x="16" y="61"/>
                    <a:pt x="16" y="61"/>
                  </a:cubicBezTo>
                  <a:cubicBezTo>
                    <a:pt x="16" y="63"/>
                    <a:pt x="15" y="64"/>
                    <a:pt x="14" y="65"/>
                  </a:cubicBezTo>
                  <a:cubicBezTo>
                    <a:pt x="14" y="65"/>
                    <a:pt x="14" y="66"/>
                    <a:pt x="14" y="66"/>
                  </a:cubicBezTo>
                  <a:cubicBezTo>
                    <a:pt x="15" y="65"/>
                    <a:pt x="16" y="64"/>
                    <a:pt x="16" y="64"/>
                  </a:cubicBezTo>
                  <a:cubicBezTo>
                    <a:pt x="17" y="63"/>
                    <a:pt x="17" y="62"/>
                    <a:pt x="18" y="62"/>
                  </a:cubicBezTo>
                  <a:cubicBezTo>
                    <a:pt x="18" y="62"/>
                    <a:pt x="18" y="63"/>
                    <a:pt x="18" y="63"/>
                  </a:cubicBezTo>
                  <a:cubicBezTo>
                    <a:pt x="18" y="66"/>
                    <a:pt x="16" y="68"/>
                    <a:pt x="14" y="69"/>
                  </a:cubicBezTo>
                  <a:cubicBezTo>
                    <a:pt x="14" y="69"/>
                    <a:pt x="13" y="69"/>
                    <a:pt x="13" y="69"/>
                  </a:cubicBezTo>
                  <a:cubicBezTo>
                    <a:pt x="12" y="69"/>
                    <a:pt x="11" y="68"/>
                    <a:pt x="11" y="68"/>
                  </a:cubicBezTo>
                  <a:cubicBezTo>
                    <a:pt x="11" y="66"/>
                    <a:pt x="12" y="65"/>
                    <a:pt x="13" y="63"/>
                  </a:cubicBezTo>
                  <a:close/>
                  <a:moveTo>
                    <a:pt x="12" y="43"/>
                  </a:moveTo>
                  <a:cubicBezTo>
                    <a:pt x="12" y="43"/>
                    <a:pt x="12" y="44"/>
                    <a:pt x="12" y="44"/>
                  </a:cubicBezTo>
                  <a:cubicBezTo>
                    <a:pt x="12" y="47"/>
                    <a:pt x="12" y="50"/>
                    <a:pt x="12" y="53"/>
                  </a:cubicBezTo>
                  <a:cubicBezTo>
                    <a:pt x="12" y="56"/>
                    <a:pt x="13" y="60"/>
                    <a:pt x="13" y="63"/>
                  </a:cubicBezTo>
                  <a:cubicBezTo>
                    <a:pt x="13" y="63"/>
                    <a:pt x="12" y="63"/>
                    <a:pt x="12" y="64"/>
                  </a:cubicBezTo>
                  <a:cubicBezTo>
                    <a:pt x="12" y="64"/>
                    <a:pt x="11" y="65"/>
                    <a:pt x="11" y="65"/>
                  </a:cubicBezTo>
                  <a:cubicBezTo>
                    <a:pt x="10" y="64"/>
                    <a:pt x="11" y="63"/>
                    <a:pt x="10" y="62"/>
                  </a:cubicBezTo>
                  <a:cubicBezTo>
                    <a:pt x="10" y="57"/>
                    <a:pt x="10" y="52"/>
                    <a:pt x="10" y="47"/>
                  </a:cubicBezTo>
                  <a:cubicBezTo>
                    <a:pt x="10" y="46"/>
                    <a:pt x="10" y="46"/>
                    <a:pt x="11" y="45"/>
                  </a:cubicBezTo>
                  <a:cubicBezTo>
                    <a:pt x="11" y="44"/>
                    <a:pt x="11" y="44"/>
                    <a:pt x="12" y="43"/>
                  </a:cubicBezTo>
                  <a:close/>
                  <a:moveTo>
                    <a:pt x="17" y="16"/>
                  </a:moveTo>
                  <a:cubicBezTo>
                    <a:pt x="19" y="16"/>
                    <a:pt x="20" y="16"/>
                    <a:pt x="22" y="17"/>
                  </a:cubicBezTo>
                  <a:cubicBezTo>
                    <a:pt x="23" y="19"/>
                    <a:pt x="23" y="21"/>
                    <a:pt x="22" y="23"/>
                  </a:cubicBezTo>
                  <a:cubicBezTo>
                    <a:pt x="22" y="24"/>
                    <a:pt x="21" y="25"/>
                    <a:pt x="19" y="25"/>
                  </a:cubicBezTo>
                  <a:cubicBezTo>
                    <a:pt x="18" y="26"/>
                    <a:pt x="16" y="25"/>
                    <a:pt x="15" y="24"/>
                  </a:cubicBezTo>
                  <a:cubicBezTo>
                    <a:pt x="14" y="23"/>
                    <a:pt x="13" y="22"/>
                    <a:pt x="14" y="20"/>
                  </a:cubicBezTo>
                  <a:cubicBezTo>
                    <a:pt x="14" y="18"/>
                    <a:pt x="15" y="17"/>
                    <a:pt x="17" y="16"/>
                  </a:cubicBezTo>
                  <a:close/>
                  <a:moveTo>
                    <a:pt x="21" y="12"/>
                  </a:moveTo>
                  <a:cubicBezTo>
                    <a:pt x="19" y="12"/>
                    <a:pt x="18" y="13"/>
                    <a:pt x="17" y="13"/>
                  </a:cubicBezTo>
                  <a:cubicBezTo>
                    <a:pt x="17" y="13"/>
                    <a:pt x="17" y="13"/>
                    <a:pt x="16" y="13"/>
                  </a:cubicBezTo>
                  <a:cubicBezTo>
                    <a:pt x="16" y="12"/>
                    <a:pt x="17" y="12"/>
                    <a:pt x="17" y="12"/>
                  </a:cubicBezTo>
                  <a:cubicBezTo>
                    <a:pt x="17" y="12"/>
                    <a:pt x="18" y="12"/>
                    <a:pt x="18" y="12"/>
                  </a:cubicBezTo>
                  <a:cubicBezTo>
                    <a:pt x="19" y="12"/>
                    <a:pt x="19" y="12"/>
                    <a:pt x="19" y="11"/>
                  </a:cubicBezTo>
                  <a:cubicBezTo>
                    <a:pt x="20" y="11"/>
                    <a:pt x="21" y="12"/>
                    <a:pt x="22" y="12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21" y="13"/>
                    <a:pt x="21" y="12"/>
                    <a:pt x="21" y="12"/>
                  </a:cubicBezTo>
                  <a:close/>
                  <a:moveTo>
                    <a:pt x="23" y="14"/>
                  </a:moveTo>
                  <a:cubicBezTo>
                    <a:pt x="23" y="14"/>
                    <a:pt x="24" y="14"/>
                    <a:pt x="24" y="15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4" y="15"/>
                    <a:pt x="24" y="15"/>
                    <a:pt x="23" y="15"/>
                  </a:cubicBezTo>
                  <a:cubicBezTo>
                    <a:pt x="23" y="15"/>
                    <a:pt x="22" y="15"/>
                    <a:pt x="21" y="15"/>
                  </a:cubicBezTo>
                  <a:cubicBezTo>
                    <a:pt x="21" y="15"/>
                    <a:pt x="20" y="15"/>
                    <a:pt x="20" y="15"/>
                  </a:cubicBezTo>
                  <a:cubicBezTo>
                    <a:pt x="20" y="15"/>
                    <a:pt x="21" y="15"/>
                    <a:pt x="21" y="15"/>
                  </a:cubicBezTo>
                  <a:cubicBezTo>
                    <a:pt x="22" y="15"/>
                    <a:pt x="22" y="14"/>
                    <a:pt x="22" y="14"/>
                  </a:cubicBezTo>
                  <a:cubicBezTo>
                    <a:pt x="21" y="14"/>
                    <a:pt x="20" y="14"/>
                    <a:pt x="19" y="14"/>
                  </a:cubicBezTo>
                  <a:cubicBezTo>
                    <a:pt x="19" y="14"/>
                    <a:pt x="18" y="14"/>
                    <a:pt x="18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9" y="14"/>
                    <a:pt x="19" y="13"/>
                    <a:pt x="20" y="13"/>
                  </a:cubicBezTo>
                  <a:cubicBezTo>
                    <a:pt x="21" y="13"/>
                    <a:pt x="21" y="13"/>
                    <a:pt x="22" y="13"/>
                  </a:cubicBezTo>
                  <a:cubicBezTo>
                    <a:pt x="22" y="13"/>
                    <a:pt x="23" y="13"/>
                    <a:pt x="23" y="14"/>
                  </a:cubicBezTo>
                  <a:close/>
                  <a:moveTo>
                    <a:pt x="25" y="12"/>
                  </a:moveTo>
                  <a:cubicBezTo>
                    <a:pt x="25" y="12"/>
                    <a:pt x="25" y="11"/>
                    <a:pt x="25" y="11"/>
                  </a:cubicBezTo>
                  <a:cubicBezTo>
                    <a:pt x="25" y="11"/>
                    <a:pt x="24" y="11"/>
                    <a:pt x="24" y="11"/>
                  </a:cubicBezTo>
                  <a:cubicBezTo>
                    <a:pt x="24" y="11"/>
                    <a:pt x="24" y="12"/>
                    <a:pt x="23" y="12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3" y="13"/>
                    <a:pt x="23" y="12"/>
                    <a:pt x="22" y="12"/>
                  </a:cubicBezTo>
                  <a:cubicBezTo>
                    <a:pt x="22" y="11"/>
                    <a:pt x="23" y="10"/>
                    <a:pt x="23" y="10"/>
                  </a:cubicBezTo>
                  <a:cubicBezTo>
                    <a:pt x="24" y="10"/>
                    <a:pt x="25" y="10"/>
                    <a:pt x="25" y="10"/>
                  </a:cubicBezTo>
                  <a:cubicBezTo>
                    <a:pt x="25" y="11"/>
                    <a:pt x="26" y="11"/>
                    <a:pt x="25" y="12"/>
                  </a:cubicBezTo>
                  <a:close/>
                  <a:moveTo>
                    <a:pt x="24" y="16"/>
                  </a:moveTo>
                  <a:cubicBezTo>
                    <a:pt x="23" y="16"/>
                    <a:pt x="22" y="16"/>
                    <a:pt x="22" y="16"/>
                  </a:cubicBezTo>
                  <a:cubicBezTo>
                    <a:pt x="22" y="16"/>
                    <a:pt x="23" y="16"/>
                    <a:pt x="23" y="16"/>
                  </a:cubicBezTo>
                  <a:cubicBezTo>
                    <a:pt x="24" y="15"/>
                    <a:pt x="24" y="16"/>
                    <a:pt x="25" y="16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25" y="17"/>
                    <a:pt x="24" y="16"/>
                    <a:pt x="24" y="16"/>
                  </a:cubicBezTo>
                  <a:close/>
                  <a:moveTo>
                    <a:pt x="26" y="19"/>
                  </a:moveTo>
                  <a:cubicBezTo>
                    <a:pt x="25" y="18"/>
                    <a:pt x="26" y="18"/>
                    <a:pt x="25" y="18"/>
                  </a:cubicBezTo>
                  <a:cubicBezTo>
                    <a:pt x="25" y="18"/>
                    <a:pt x="25" y="18"/>
                    <a:pt x="24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5" y="17"/>
                    <a:pt x="25" y="17"/>
                    <a:pt x="26" y="16"/>
                  </a:cubicBezTo>
                  <a:cubicBezTo>
                    <a:pt x="26" y="16"/>
                    <a:pt x="27" y="16"/>
                    <a:pt x="27" y="16"/>
                  </a:cubicBezTo>
                  <a:cubicBezTo>
                    <a:pt x="27" y="17"/>
                    <a:pt x="26" y="18"/>
                    <a:pt x="26" y="19"/>
                  </a:cubicBezTo>
                  <a:cubicBezTo>
                    <a:pt x="26" y="19"/>
                    <a:pt x="26" y="19"/>
                    <a:pt x="26" y="19"/>
                  </a:cubicBezTo>
                  <a:close/>
                  <a:moveTo>
                    <a:pt x="32" y="51"/>
                  </a:moveTo>
                  <a:cubicBezTo>
                    <a:pt x="31" y="52"/>
                    <a:pt x="30" y="53"/>
                    <a:pt x="28" y="53"/>
                  </a:cubicBezTo>
                  <a:cubicBezTo>
                    <a:pt x="27" y="53"/>
                    <a:pt x="26" y="52"/>
                    <a:pt x="26" y="52"/>
                  </a:cubicBezTo>
                  <a:cubicBezTo>
                    <a:pt x="26" y="51"/>
                    <a:pt x="25" y="51"/>
                    <a:pt x="25" y="50"/>
                  </a:cubicBezTo>
                  <a:cubicBezTo>
                    <a:pt x="25" y="49"/>
                    <a:pt x="24" y="47"/>
                    <a:pt x="24" y="46"/>
                  </a:cubicBezTo>
                  <a:cubicBezTo>
                    <a:pt x="24" y="44"/>
                    <a:pt x="25" y="42"/>
                    <a:pt x="25" y="40"/>
                  </a:cubicBezTo>
                  <a:cubicBezTo>
                    <a:pt x="25" y="40"/>
                    <a:pt x="25" y="39"/>
                    <a:pt x="26" y="40"/>
                  </a:cubicBezTo>
                  <a:cubicBezTo>
                    <a:pt x="26" y="41"/>
                    <a:pt x="25" y="43"/>
                    <a:pt x="26" y="44"/>
                  </a:cubicBezTo>
                  <a:cubicBezTo>
                    <a:pt x="26" y="44"/>
                    <a:pt x="26" y="45"/>
                    <a:pt x="27" y="45"/>
                  </a:cubicBezTo>
                  <a:cubicBezTo>
                    <a:pt x="27" y="44"/>
                    <a:pt x="27" y="43"/>
                    <a:pt x="27" y="43"/>
                  </a:cubicBezTo>
                  <a:cubicBezTo>
                    <a:pt x="27" y="43"/>
                    <a:pt x="27" y="43"/>
                    <a:pt x="27" y="43"/>
                  </a:cubicBezTo>
                  <a:cubicBezTo>
                    <a:pt x="28" y="45"/>
                    <a:pt x="27" y="47"/>
                    <a:pt x="28" y="48"/>
                  </a:cubicBezTo>
                  <a:cubicBezTo>
                    <a:pt x="28" y="49"/>
                    <a:pt x="29" y="49"/>
                    <a:pt x="29" y="49"/>
                  </a:cubicBezTo>
                  <a:cubicBezTo>
                    <a:pt x="29" y="49"/>
                    <a:pt x="29" y="48"/>
                    <a:pt x="29" y="48"/>
                  </a:cubicBezTo>
                  <a:cubicBezTo>
                    <a:pt x="28" y="46"/>
                    <a:pt x="28" y="43"/>
                    <a:pt x="29" y="41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30" y="42"/>
                    <a:pt x="29" y="44"/>
                    <a:pt x="30" y="45"/>
                  </a:cubicBezTo>
                  <a:cubicBezTo>
                    <a:pt x="30" y="45"/>
                    <a:pt x="30" y="44"/>
                    <a:pt x="31" y="44"/>
                  </a:cubicBezTo>
                  <a:cubicBezTo>
                    <a:pt x="31" y="42"/>
                    <a:pt x="30" y="41"/>
                    <a:pt x="31" y="39"/>
                  </a:cubicBezTo>
                  <a:cubicBezTo>
                    <a:pt x="31" y="39"/>
                    <a:pt x="31" y="40"/>
                    <a:pt x="31" y="40"/>
                  </a:cubicBezTo>
                  <a:cubicBezTo>
                    <a:pt x="32" y="43"/>
                    <a:pt x="35" y="47"/>
                    <a:pt x="32" y="51"/>
                  </a:cubicBezTo>
                  <a:close/>
                  <a:moveTo>
                    <a:pt x="41" y="40"/>
                  </a:moveTo>
                  <a:cubicBezTo>
                    <a:pt x="40" y="39"/>
                    <a:pt x="40" y="37"/>
                    <a:pt x="39" y="36"/>
                  </a:cubicBezTo>
                  <a:cubicBezTo>
                    <a:pt x="39" y="36"/>
                    <a:pt x="40" y="36"/>
                    <a:pt x="40" y="36"/>
                  </a:cubicBezTo>
                  <a:cubicBezTo>
                    <a:pt x="40" y="37"/>
                    <a:pt x="41" y="38"/>
                    <a:pt x="42" y="38"/>
                  </a:cubicBezTo>
                  <a:cubicBezTo>
                    <a:pt x="43" y="38"/>
                    <a:pt x="42" y="37"/>
                    <a:pt x="42" y="37"/>
                  </a:cubicBezTo>
                  <a:cubicBezTo>
                    <a:pt x="42" y="36"/>
                    <a:pt x="42" y="36"/>
                    <a:pt x="42" y="35"/>
                  </a:cubicBezTo>
                  <a:cubicBezTo>
                    <a:pt x="42" y="35"/>
                    <a:pt x="42" y="36"/>
                    <a:pt x="43" y="36"/>
                  </a:cubicBezTo>
                  <a:cubicBezTo>
                    <a:pt x="43" y="36"/>
                    <a:pt x="44" y="37"/>
                    <a:pt x="44" y="38"/>
                  </a:cubicBezTo>
                  <a:cubicBezTo>
                    <a:pt x="44" y="39"/>
                    <a:pt x="44" y="40"/>
                    <a:pt x="44" y="41"/>
                  </a:cubicBezTo>
                  <a:cubicBezTo>
                    <a:pt x="43" y="41"/>
                    <a:pt x="42" y="41"/>
                    <a:pt x="41" y="40"/>
                  </a:cubicBezTo>
                  <a:close/>
                  <a:moveTo>
                    <a:pt x="40" y="41"/>
                  </a:moveTo>
                  <a:cubicBezTo>
                    <a:pt x="41" y="41"/>
                    <a:pt x="41" y="41"/>
                    <a:pt x="41" y="41"/>
                  </a:cubicBezTo>
                  <a:cubicBezTo>
                    <a:pt x="42" y="42"/>
                    <a:pt x="42" y="43"/>
                    <a:pt x="42" y="43"/>
                  </a:cubicBezTo>
                  <a:cubicBezTo>
                    <a:pt x="42" y="44"/>
                    <a:pt x="42" y="44"/>
                    <a:pt x="41" y="44"/>
                  </a:cubicBezTo>
                  <a:cubicBezTo>
                    <a:pt x="41" y="44"/>
                    <a:pt x="40" y="44"/>
                    <a:pt x="39" y="43"/>
                  </a:cubicBezTo>
                  <a:cubicBezTo>
                    <a:pt x="39" y="43"/>
                    <a:pt x="39" y="42"/>
                    <a:pt x="39" y="41"/>
                  </a:cubicBezTo>
                  <a:cubicBezTo>
                    <a:pt x="39" y="41"/>
                    <a:pt x="39" y="41"/>
                    <a:pt x="39" y="41"/>
                  </a:cubicBezTo>
                  <a:cubicBezTo>
                    <a:pt x="40" y="41"/>
                    <a:pt x="40" y="42"/>
                    <a:pt x="41" y="42"/>
                  </a:cubicBezTo>
                  <a:cubicBezTo>
                    <a:pt x="41" y="41"/>
                    <a:pt x="40" y="41"/>
                    <a:pt x="40" y="41"/>
                  </a:cubicBezTo>
                  <a:close/>
                  <a:moveTo>
                    <a:pt x="37" y="49"/>
                  </a:moveTo>
                  <a:cubicBezTo>
                    <a:pt x="36" y="48"/>
                    <a:pt x="36" y="47"/>
                    <a:pt x="35" y="46"/>
                  </a:cubicBezTo>
                  <a:cubicBezTo>
                    <a:pt x="35" y="45"/>
                    <a:pt x="35" y="45"/>
                    <a:pt x="35" y="44"/>
                  </a:cubicBezTo>
                  <a:cubicBezTo>
                    <a:pt x="36" y="44"/>
                    <a:pt x="36" y="45"/>
                    <a:pt x="36" y="45"/>
                  </a:cubicBezTo>
                  <a:cubicBezTo>
                    <a:pt x="36" y="45"/>
                    <a:pt x="37" y="46"/>
                    <a:pt x="38" y="47"/>
                  </a:cubicBezTo>
                  <a:cubicBezTo>
                    <a:pt x="38" y="47"/>
                    <a:pt x="38" y="47"/>
                    <a:pt x="38" y="47"/>
                  </a:cubicBezTo>
                  <a:cubicBezTo>
                    <a:pt x="38" y="47"/>
                    <a:pt x="39" y="47"/>
                    <a:pt x="39" y="47"/>
                  </a:cubicBezTo>
                  <a:cubicBezTo>
                    <a:pt x="39" y="47"/>
                    <a:pt x="38" y="46"/>
                    <a:pt x="38" y="46"/>
                  </a:cubicBezTo>
                  <a:cubicBezTo>
                    <a:pt x="38" y="45"/>
                    <a:pt x="37" y="44"/>
                    <a:pt x="37" y="43"/>
                  </a:cubicBezTo>
                  <a:cubicBezTo>
                    <a:pt x="37" y="43"/>
                    <a:pt x="38" y="44"/>
                    <a:pt x="38" y="44"/>
                  </a:cubicBezTo>
                  <a:cubicBezTo>
                    <a:pt x="39" y="44"/>
                    <a:pt x="41" y="45"/>
                    <a:pt x="41" y="46"/>
                  </a:cubicBezTo>
                  <a:cubicBezTo>
                    <a:pt x="41" y="47"/>
                    <a:pt x="41" y="48"/>
                    <a:pt x="40" y="49"/>
                  </a:cubicBezTo>
                  <a:cubicBezTo>
                    <a:pt x="39" y="49"/>
                    <a:pt x="38" y="49"/>
                    <a:pt x="37" y="49"/>
                  </a:cubicBezTo>
                  <a:close/>
                  <a:moveTo>
                    <a:pt x="40" y="73"/>
                  </a:moveTo>
                  <a:cubicBezTo>
                    <a:pt x="40" y="74"/>
                    <a:pt x="40" y="74"/>
                    <a:pt x="39" y="74"/>
                  </a:cubicBezTo>
                  <a:cubicBezTo>
                    <a:pt x="38" y="73"/>
                    <a:pt x="37" y="71"/>
                    <a:pt x="37" y="70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8" y="71"/>
                    <a:pt x="38" y="72"/>
                    <a:pt x="39" y="71"/>
                  </a:cubicBezTo>
                  <a:cubicBezTo>
                    <a:pt x="39" y="71"/>
                    <a:pt x="38" y="70"/>
                    <a:pt x="38" y="70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9" y="70"/>
                    <a:pt x="40" y="71"/>
                    <a:pt x="41" y="71"/>
                  </a:cubicBezTo>
                  <a:cubicBezTo>
                    <a:pt x="41" y="72"/>
                    <a:pt x="41" y="73"/>
                    <a:pt x="40" y="73"/>
                  </a:cubicBezTo>
                  <a:close/>
                  <a:moveTo>
                    <a:pt x="38" y="83"/>
                  </a:moveTo>
                  <a:cubicBezTo>
                    <a:pt x="38" y="81"/>
                    <a:pt x="38" y="80"/>
                    <a:pt x="38" y="78"/>
                  </a:cubicBezTo>
                  <a:cubicBezTo>
                    <a:pt x="38" y="78"/>
                    <a:pt x="39" y="78"/>
                    <a:pt x="39" y="78"/>
                  </a:cubicBezTo>
                  <a:cubicBezTo>
                    <a:pt x="39" y="80"/>
                    <a:pt x="39" y="81"/>
                    <a:pt x="39" y="83"/>
                  </a:cubicBezTo>
                  <a:cubicBezTo>
                    <a:pt x="39" y="84"/>
                    <a:pt x="39" y="85"/>
                    <a:pt x="39" y="86"/>
                  </a:cubicBezTo>
                  <a:cubicBezTo>
                    <a:pt x="38" y="86"/>
                    <a:pt x="38" y="86"/>
                    <a:pt x="38" y="85"/>
                  </a:cubicBezTo>
                  <a:cubicBezTo>
                    <a:pt x="37" y="85"/>
                    <a:pt x="38" y="84"/>
                    <a:pt x="38" y="83"/>
                  </a:cubicBezTo>
                  <a:close/>
                  <a:moveTo>
                    <a:pt x="31" y="89"/>
                  </a:moveTo>
                  <a:cubicBezTo>
                    <a:pt x="31" y="87"/>
                    <a:pt x="32" y="86"/>
                    <a:pt x="33" y="85"/>
                  </a:cubicBezTo>
                  <a:cubicBezTo>
                    <a:pt x="34" y="84"/>
                    <a:pt x="35" y="82"/>
                    <a:pt x="35" y="81"/>
                  </a:cubicBezTo>
                  <a:cubicBezTo>
                    <a:pt x="35" y="80"/>
                    <a:pt x="35" y="80"/>
                    <a:pt x="35" y="80"/>
                  </a:cubicBezTo>
                  <a:cubicBezTo>
                    <a:pt x="36" y="81"/>
                    <a:pt x="36" y="82"/>
                    <a:pt x="36" y="83"/>
                  </a:cubicBezTo>
                  <a:cubicBezTo>
                    <a:pt x="36" y="86"/>
                    <a:pt x="33" y="87"/>
                    <a:pt x="32" y="90"/>
                  </a:cubicBezTo>
                  <a:cubicBezTo>
                    <a:pt x="32" y="90"/>
                    <a:pt x="32" y="91"/>
                    <a:pt x="32" y="91"/>
                  </a:cubicBezTo>
                  <a:cubicBezTo>
                    <a:pt x="31" y="90"/>
                    <a:pt x="31" y="89"/>
                    <a:pt x="31" y="89"/>
                  </a:cubicBezTo>
                  <a:close/>
                  <a:moveTo>
                    <a:pt x="30" y="83"/>
                  </a:moveTo>
                  <a:cubicBezTo>
                    <a:pt x="30" y="83"/>
                    <a:pt x="31" y="82"/>
                    <a:pt x="31" y="82"/>
                  </a:cubicBezTo>
                  <a:cubicBezTo>
                    <a:pt x="32" y="81"/>
                    <a:pt x="32" y="79"/>
                    <a:pt x="33" y="78"/>
                  </a:cubicBezTo>
                  <a:cubicBezTo>
                    <a:pt x="33" y="78"/>
                    <a:pt x="33" y="77"/>
                    <a:pt x="34" y="76"/>
                  </a:cubicBezTo>
                  <a:cubicBezTo>
                    <a:pt x="34" y="76"/>
                    <a:pt x="34" y="77"/>
                    <a:pt x="34" y="77"/>
                  </a:cubicBezTo>
                  <a:cubicBezTo>
                    <a:pt x="34" y="78"/>
                    <a:pt x="34" y="80"/>
                    <a:pt x="34" y="81"/>
                  </a:cubicBezTo>
                  <a:cubicBezTo>
                    <a:pt x="33" y="83"/>
                    <a:pt x="32" y="84"/>
                    <a:pt x="31" y="86"/>
                  </a:cubicBezTo>
                  <a:cubicBezTo>
                    <a:pt x="31" y="86"/>
                    <a:pt x="31" y="87"/>
                    <a:pt x="30" y="87"/>
                  </a:cubicBezTo>
                  <a:cubicBezTo>
                    <a:pt x="30" y="86"/>
                    <a:pt x="30" y="84"/>
                    <a:pt x="30" y="83"/>
                  </a:cubicBezTo>
                  <a:close/>
                  <a:moveTo>
                    <a:pt x="27" y="80"/>
                  </a:moveTo>
                  <a:cubicBezTo>
                    <a:pt x="26" y="79"/>
                    <a:pt x="25" y="78"/>
                    <a:pt x="26" y="76"/>
                  </a:cubicBezTo>
                  <a:cubicBezTo>
                    <a:pt x="26" y="75"/>
                    <a:pt x="26" y="74"/>
                    <a:pt x="27" y="73"/>
                  </a:cubicBezTo>
                  <a:cubicBezTo>
                    <a:pt x="28" y="73"/>
                    <a:pt x="27" y="73"/>
                    <a:pt x="28" y="73"/>
                  </a:cubicBezTo>
                  <a:cubicBezTo>
                    <a:pt x="28" y="73"/>
                    <a:pt x="28" y="73"/>
                    <a:pt x="28" y="73"/>
                  </a:cubicBezTo>
                  <a:cubicBezTo>
                    <a:pt x="28" y="74"/>
                    <a:pt x="28" y="76"/>
                    <a:pt x="27" y="77"/>
                  </a:cubicBezTo>
                  <a:cubicBezTo>
                    <a:pt x="27" y="77"/>
                    <a:pt x="27" y="77"/>
                    <a:pt x="28" y="77"/>
                  </a:cubicBezTo>
                  <a:cubicBezTo>
                    <a:pt x="29" y="78"/>
                    <a:pt x="28" y="76"/>
                    <a:pt x="29" y="76"/>
                  </a:cubicBezTo>
                  <a:cubicBezTo>
                    <a:pt x="29" y="77"/>
                    <a:pt x="29" y="78"/>
                    <a:pt x="28" y="78"/>
                  </a:cubicBezTo>
                  <a:cubicBezTo>
                    <a:pt x="28" y="78"/>
                    <a:pt x="28" y="78"/>
                    <a:pt x="29" y="79"/>
                  </a:cubicBezTo>
                  <a:cubicBezTo>
                    <a:pt x="29" y="79"/>
                    <a:pt x="29" y="78"/>
                    <a:pt x="30" y="77"/>
                  </a:cubicBezTo>
                  <a:cubicBezTo>
                    <a:pt x="30" y="76"/>
                    <a:pt x="30" y="75"/>
                    <a:pt x="29" y="74"/>
                  </a:cubicBezTo>
                  <a:cubicBezTo>
                    <a:pt x="29" y="73"/>
                    <a:pt x="29" y="73"/>
                    <a:pt x="29" y="72"/>
                  </a:cubicBezTo>
                  <a:cubicBezTo>
                    <a:pt x="30" y="73"/>
                    <a:pt x="30" y="73"/>
                    <a:pt x="31" y="74"/>
                  </a:cubicBezTo>
                  <a:cubicBezTo>
                    <a:pt x="31" y="75"/>
                    <a:pt x="31" y="76"/>
                    <a:pt x="31" y="78"/>
                  </a:cubicBezTo>
                  <a:cubicBezTo>
                    <a:pt x="31" y="79"/>
                    <a:pt x="30" y="79"/>
                    <a:pt x="29" y="80"/>
                  </a:cubicBezTo>
                  <a:cubicBezTo>
                    <a:pt x="29" y="80"/>
                    <a:pt x="28" y="81"/>
                    <a:pt x="27" y="80"/>
                  </a:cubicBezTo>
                  <a:close/>
                  <a:moveTo>
                    <a:pt x="23" y="83"/>
                  </a:moveTo>
                  <a:cubicBezTo>
                    <a:pt x="23" y="82"/>
                    <a:pt x="22" y="81"/>
                    <a:pt x="22" y="80"/>
                  </a:cubicBezTo>
                  <a:cubicBezTo>
                    <a:pt x="22" y="79"/>
                    <a:pt x="22" y="78"/>
                    <a:pt x="22" y="77"/>
                  </a:cubicBezTo>
                  <a:cubicBezTo>
                    <a:pt x="22" y="77"/>
                    <a:pt x="22" y="77"/>
                    <a:pt x="22" y="76"/>
                  </a:cubicBezTo>
                  <a:cubicBezTo>
                    <a:pt x="22" y="77"/>
                    <a:pt x="22" y="77"/>
                    <a:pt x="22" y="77"/>
                  </a:cubicBezTo>
                  <a:cubicBezTo>
                    <a:pt x="22" y="79"/>
                    <a:pt x="24" y="80"/>
                    <a:pt x="25" y="82"/>
                  </a:cubicBezTo>
                  <a:cubicBezTo>
                    <a:pt x="26" y="83"/>
                    <a:pt x="28" y="83"/>
                    <a:pt x="27" y="85"/>
                  </a:cubicBezTo>
                  <a:cubicBezTo>
                    <a:pt x="27" y="85"/>
                    <a:pt x="28" y="86"/>
                    <a:pt x="28" y="87"/>
                  </a:cubicBezTo>
                  <a:cubicBezTo>
                    <a:pt x="27" y="87"/>
                    <a:pt x="27" y="87"/>
                    <a:pt x="27" y="87"/>
                  </a:cubicBezTo>
                  <a:cubicBezTo>
                    <a:pt x="26" y="85"/>
                    <a:pt x="25" y="84"/>
                    <a:pt x="23" y="83"/>
                  </a:cubicBezTo>
                  <a:close/>
                  <a:moveTo>
                    <a:pt x="16" y="90"/>
                  </a:moveTo>
                  <a:cubicBezTo>
                    <a:pt x="16" y="90"/>
                    <a:pt x="17" y="89"/>
                    <a:pt x="17" y="89"/>
                  </a:cubicBezTo>
                  <a:cubicBezTo>
                    <a:pt x="18" y="88"/>
                    <a:pt x="19" y="88"/>
                    <a:pt x="19" y="88"/>
                  </a:cubicBezTo>
                  <a:cubicBezTo>
                    <a:pt x="19" y="88"/>
                    <a:pt x="21" y="88"/>
                    <a:pt x="20" y="88"/>
                  </a:cubicBezTo>
                  <a:cubicBezTo>
                    <a:pt x="20" y="90"/>
                    <a:pt x="19" y="91"/>
                    <a:pt x="20" y="92"/>
                  </a:cubicBezTo>
                  <a:cubicBezTo>
                    <a:pt x="19" y="93"/>
                    <a:pt x="18" y="92"/>
                    <a:pt x="18" y="93"/>
                  </a:cubicBezTo>
                  <a:cubicBezTo>
                    <a:pt x="19" y="94"/>
                    <a:pt x="20" y="93"/>
                    <a:pt x="20" y="94"/>
                  </a:cubicBezTo>
                  <a:cubicBezTo>
                    <a:pt x="20" y="95"/>
                    <a:pt x="20" y="96"/>
                    <a:pt x="21" y="97"/>
                  </a:cubicBezTo>
                  <a:cubicBezTo>
                    <a:pt x="21" y="97"/>
                    <a:pt x="20" y="97"/>
                    <a:pt x="20" y="97"/>
                  </a:cubicBezTo>
                  <a:cubicBezTo>
                    <a:pt x="20" y="96"/>
                    <a:pt x="19" y="96"/>
                    <a:pt x="18" y="97"/>
                  </a:cubicBezTo>
                  <a:cubicBezTo>
                    <a:pt x="17" y="97"/>
                    <a:pt x="17" y="97"/>
                    <a:pt x="16" y="98"/>
                  </a:cubicBezTo>
                  <a:cubicBezTo>
                    <a:pt x="16" y="98"/>
                    <a:pt x="16" y="98"/>
                    <a:pt x="16" y="97"/>
                  </a:cubicBezTo>
                  <a:cubicBezTo>
                    <a:pt x="15" y="95"/>
                    <a:pt x="16" y="93"/>
                    <a:pt x="16" y="90"/>
                  </a:cubicBezTo>
                  <a:close/>
                  <a:moveTo>
                    <a:pt x="18" y="82"/>
                  </a:moveTo>
                  <a:cubicBezTo>
                    <a:pt x="18" y="83"/>
                    <a:pt x="19" y="84"/>
                    <a:pt x="18" y="85"/>
                  </a:cubicBezTo>
                  <a:cubicBezTo>
                    <a:pt x="18" y="86"/>
                    <a:pt x="17" y="86"/>
                    <a:pt x="17" y="86"/>
                  </a:cubicBezTo>
                  <a:cubicBezTo>
                    <a:pt x="17" y="86"/>
                    <a:pt x="17" y="85"/>
                    <a:pt x="17" y="85"/>
                  </a:cubicBezTo>
                  <a:cubicBezTo>
                    <a:pt x="17" y="83"/>
                    <a:pt x="16" y="82"/>
                    <a:pt x="17" y="81"/>
                  </a:cubicBezTo>
                  <a:cubicBezTo>
                    <a:pt x="17" y="81"/>
                    <a:pt x="17" y="80"/>
                    <a:pt x="17" y="79"/>
                  </a:cubicBezTo>
                  <a:cubicBezTo>
                    <a:pt x="17" y="79"/>
                    <a:pt x="17" y="78"/>
                    <a:pt x="18" y="77"/>
                  </a:cubicBezTo>
                  <a:cubicBezTo>
                    <a:pt x="18" y="78"/>
                    <a:pt x="18" y="78"/>
                    <a:pt x="18" y="79"/>
                  </a:cubicBezTo>
                  <a:cubicBezTo>
                    <a:pt x="18" y="80"/>
                    <a:pt x="18" y="81"/>
                    <a:pt x="18" y="82"/>
                  </a:cubicBezTo>
                  <a:close/>
                  <a:moveTo>
                    <a:pt x="18" y="71"/>
                  </a:moveTo>
                  <a:cubicBezTo>
                    <a:pt x="19" y="71"/>
                    <a:pt x="19" y="71"/>
                    <a:pt x="19" y="71"/>
                  </a:cubicBezTo>
                  <a:cubicBezTo>
                    <a:pt x="19" y="71"/>
                    <a:pt x="19" y="72"/>
                    <a:pt x="18" y="72"/>
                  </a:cubicBezTo>
                  <a:cubicBezTo>
                    <a:pt x="18" y="73"/>
                    <a:pt x="18" y="73"/>
                    <a:pt x="18" y="74"/>
                  </a:cubicBezTo>
                  <a:cubicBezTo>
                    <a:pt x="18" y="74"/>
                    <a:pt x="18" y="74"/>
                    <a:pt x="19" y="74"/>
                  </a:cubicBezTo>
                  <a:cubicBezTo>
                    <a:pt x="19" y="73"/>
                    <a:pt x="20" y="73"/>
                    <a:pt x="20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0" y="73"/>
                    <a:pt x="20" y="73"/>
                  </a:cubicBezTo>
                  <a:cubicBezTo>
                    <a:pt x="20" y="74"/>
                    <a:pt x="19" y="75"/>
                    <a:pt x="18" y="76"/>
                  </a:cubicBezTo>
                  <a:cubicBezTo>
                    <a:pt x="17" y="76"/>
                    <a:pt x="17" y="76"/>
                    <a:pt x="16" y="75"/>
                  </a:cubicBezTo>
                  <a:cubicBezTo>
                    <a:pt x="16" y="74"/>
                    <a:pt x="16" y="73"/>
                    <a:pt x="17" y="73"/>
                  </a:cubicBezTo>
                  <a:cubicBezTo>
                    <a:pt x="17" y="72"/>
                    <a:pt x="18" y="71"/>
                    <a:pt x="18" y="71"/>
                  </a:cubicBezTo>
                  <a:close/>
                  <a:moveTo>
                    <a:pt x="14" y="54"/>
                  </a:moveTo>
                  <a:cubicBezTo>
                    <a:pt x="15" y="53"/>
                    <a:pt x="15" y="53"/>
                    <a:pt x="15" y="53"/>
                  </a:cubicBezTo>
                  <a:cubicBezTo>
                    <a:pt x="15" y="53"/>
                    <a:pt x="16" y="53"/>
                    <a:pt x="16" y="53"/>
                  </a:cubicBezTo>
                  <a:cubicBezTo>
                    <a:pt x="16" y="54"/>
                    <a:pt x="15" y="55"/>
                    <a:pt x="15" y="56"/>
                  </a:cubicBezTo>
                  <a:cubicBezTo>
                    <a:pt x="15" y="56"/>
                    <a:pt x="15" y="56"/>
                    <a:pt x="15" y="57"/>
                  </a:cubicBezTo>
                  <a:cubicBezTo>
                    <a:pt x="15" y="57"/>
                    <a:pt x="16" y="56"/>
                    <a:pt x="16" y="56"/>
                  </a:cubicBezTo>
                  <a:cubicBezTo>
                    <a:pt x="17" y="55"/>
                    <a:pt x="17" y="54"/>
                    <a:pt x="18" y="54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18" y="55"/>
                    <a:pt x="17" y="56"/>
                    <a:pt x="17" y="57"/>
                  </a:cubicBezTo>
                  <a:cubicBezTo>
                    <a:pt x="16" y="58"/>
                    <a:pt x="15" y="59"/>
                    <a:pt x="14" y="59"/>
                  </a:cubicBezTo>
                  <a:cubicBezTo>
                    <a:pt x="13" y="59"/>
                    <a:pt x="13" y="59"/>
                    <a:pt x="13" y="59"/>
                  </a:cubicBezTo>
                  <a:cubicBezTo>
                    <a:pt x="13" y="57"/>
                    <a:pt x="13" y="56"/>
                    <a:pt x="14" y="54"/>
                  </a:cubicBezTo>
                  <a:close/>
                  <a:moveTo>
                    <a:pt x="17" y="44"/>
                  </a:moveTo>
                  <a:cubicBezTo>
                    <a:pt x="16" y="45"/>
                    <a:pt x="15" y="45"/>
                    <a:pt x="15" y="45"/>
                  </a:cubicBezTo>
                  <a:cubicBezTo>
                    <a:pt x="14" y="45"/>
                    <a:pt x="14" y="45"/>
                    <a:pt x="14" y="45"/>
                  </a:cubicBezTo>
                  <a:cubicBezTo>
                    <a:pt x="14" y="43"/>
                    <a:pt x="15" y="42"/>
                    <a:pt x="15" y="41"/>
                  </a:cubicBezTo>
                  <a:cubicBezTo>
                    <a:pt x="16" y="40"/>
                    <a:pt x="16" y="40"/>
                    <a:pt x="16" y="40"/>
                  </a:cubicBezTo>
                  <a:cubicBezTo>
                    <a:pt x="16" y="41"/>
                    <a:pt x="16" y="42"/>
                    <a:pt x="16" y="43"/>
                  </a:cubicBezTo>
                  <a:cubicBezTo>
                    <a:pt x="16" y="43"/>
                    <a:pt x="16" y="42"/>
                    <a:pt x="16" y="42"/>
                  </a:cubicBezTo>
                  <a:cubicBezTo>
                    <a:pt x="17" y="41"/>
                    <a:pt x="17" y="40"/>
                    <a:pt x="18" y="38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41"/>
                    <a:pt x="18" y="42"/>
                    <a:pt x="17" y="44"/>
                  </a:cubicBezTo>
                  <a:close/>
                  <a:moveTo>
                    <a:pt x="25" y="53"/>
                  </a:moveTo>
                  <a:cubicBezTo>
                    <a:pt x="25" y="53"/>
                    <a:pt x="25" y="54"/>
                    <a:pt x="25" y="55"/>
                  </a:cubicBezTo>
                  <a:cubicBezTo>
                    <a:pt x="25" y="55"/>
                    <a:pt x="25" y="55"/>
                    <a:pt x="25" y="55"/>
                  </a:cubicBezTo>
                  <a:cubicBezTo>
                    <a:pt x="25" y="55"/>
                    <a:pt x="25" y="56"/>
                    <a:pt x="24" y="56"/>
                  </a:cubicBezTo>
                  <a:cubicBezTo>
                    <a:pt x="24" y="58"/>
                    <a:pt x="23" y="59"/>
                    <a:pt x="21" y="59"/>
                  </a:cubicBezTo>
                  <a:cubicBezTo>
                    <a:pt x="21" y="59"/>
                    <a:pt x="20" y="59"/>
                    <a:pt x="20" y="59"/>
                  </a:cubicBezTo>
                  <a:cubicBezTo>
                    <a:pt x="19" y="58"/>
                    <a:pt x="19" y="57"/>
                    <a:pt x="19" y="56"/>
                  </a:cubicBezTo>
                  <a:cubicBezTo>
                    <a:pt x="20" y="54"/>
                    <a:pt x="21" y="53"/>
                    <a:pt x="22" y="51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23" y="53"/>
                    <a:pt x="22" y="54"/>
                    <a:pt x="22" y="56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3" y="56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4" y="54"/>
                    <a:pt x="25" y="53"/>
                    <a:pt x="25" y="51"/>
                  </a:cubicBezTo>
                  <a:cubicBezTo>
                    <a:pt x="25" y="51"/>
                    <a:pt x="25" y="51"/>
                    <a:pt x="25" y="51"/>
                  </a:cubicBezTo>
                  <a:cubicBezTo>
                    <a:pt x="26" y="52"/>
                    <a:pt x="25" y="52"/>
                    <a:pt x="25" y="53"/>
                  </a:cubicBezTo>
                  <a:close/>
                  <a:moveTo>
                    <a:pt x="23" y="69"/>
                  </a:moveTo>
                  <a:cubicBezTo>
                    <a:pt x="23" y="68"/>
                    <a:pt x="24" y="68"/>
                    <a:pt x="25" y="67"/>
                  </a:cubicBezTo>
                  <a:cubicBezTo>
                    <a:pt x="25" y="67"/>
                    <a:pt x="25" y="67"/>
                    <a:pt x="25" y="67"/>
                  </a:cubicBezTo>
                  <a:cubicBezTo>
                    <a:pt x="25" y="69"/>
                    <a:pt x="24" y="70"/>
                    <a:pt x="24" y="71"/>
                  </a:cubicBezTo>
                  <a:cubicBezTo>
                    <a:pt x="24" y="71"/>
                    <a:pt x="24" y="70"/>
                    <a:pt x="25" y="71"/>
                  </a:cubicBezTo>
                  <a:cubicBezTo>
                    <a:pt x="26" y="70"/>
                    <a:pt x="26" y="69"/>
                    <a:pt x="26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8" y="70"/>
                    <a:pt x="26" y="72"/>
                    <a:pt x="26" y="73"/>
                  </a:cubicBezTo>
                  <a:cubicBezTo>
                    <a:pt x="25" y="74"/>
                    <a:pt x="24" y="74"/>
                    <a:pt x="23" y="74"/>
                  </a:cubicBezTo>
                  <a:cubicBezTo>
                    <a:pt x="22" y="74"/>
                    <a:pt x="22" y="74"/>
                    <a:pt x="22" y="73"/>
                  </a:cubicBezTo>
                  <a:cubicBezTo>
                    <a:pt x="21" y="72"/>
                    <a:pt x="22" y="70"/>
                    <a:pt x="23" y="69"/>
                  </a:cubicBezTo>
                  <a:close/>
                  <a:moveTo>
                    <a:pt x="21" y="65"/>
                  </a:moveTo>
                  <a:cubicBezTo>
                    <a:pt x="22" y="65"/>
                    <a:pt x="23" y="64"/>
                    <a:pt x="23" y="63"/>
                  </a:cubicBezTo>
                  <a:cubicBezTo>
                    <a:pt x="23" y="63"/>
                    <a:pt x="23" y="63"/>
                    <a:pt x="24" y="63"/>
                  </a:cubicBezTo>
                  <a:cubicBezTo>
                    <a:pt x="24" y="65"/>
                    <a:pt x="23" y="67"/>
                    <a:pt x="21" y="68"/>
                  </a:cubicBezTo>
                  <a:cubicBezTo>
                    <a:pt x="21" y="68"/>
                    <a:pt x="20" y="68"/>
                    <a:pt x="19" y="68"/>
                  </a:cubicBezTo>
                  <a:cubicBezTo>
                    <a:pt x="19" y="68"/>
                    <a:pt x="19" y="68"/>
                    <a:pt x="19" y="67"/>
                  </a:cubicBezTo>
                  <a:cubicBezTo>
                    <a:pt x="18" y="66"/>
                    <a:pt x="19" y="64"/>
                    <a:pt x="20" y="63"/>
                  </a:cubicBezTo>
                  <a:cubicBezTo>
                    <a:pt x="20" y="63"/>
                    <a:pt x="20" y="62"/>
                    <a:pt x="21" y="62"/>
                  </a:cubicBezTo>
                  <a:cubicBezTo>
                    <a:pt x="22" y="62"/>
                    <a:pt x="21" y="63"/>
                    <a:pt x="21" y="64"/>
                  </a:cubicBezTo>
                  <a:cubicBezTo>
                    <a:pt x="21" y="65"/>
                    <a:pt x="21" y="65"/>
                    <a:pt x="21" y="66"/>
                  </a:cubicBezTo>
                  <a:cubicBezTo>
                    <a:pt x="21" y="66"/>
                    <a:pt x="21" y="66"/>
                    <a:pt x="21" y="65"/>
                  </a:cubicBezTo>
                  <a:close/>
                  <a:moveTo>
                    <a:pt x="36" y="67"/>
                  </a:moveTo>
                  <a:cubicBezTo>
                    <a:pt x="35" y="66"/>
                    <a:pt x="34" y="65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5" y="63"/>
                    <a:pt x="35" y="64"/>
                    <a:pt x="35" y="64"/>
                  </a:cubicBezTo>
                  <a:cubicBezTo>
                    <a:pt x="35" y="65"/>
                    <a:pt x="35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4"/>
                    <a:pt x="36" y="63"/>
                    <a:pt x="36" y="63"/>
                  </a:cubicBezTo>
                  <a:cubicBezTo>
                    <a:pt x="36" y="63"/>
                    <a:pt x="36" y="63"/>
                    <a:pt x="36" y="63"/>
                  </a:cubicBezTo>
                  <a:cubicBezTo>
                    <a:pt x="37" y="64"/>
                    <a:pt x="38" y="65"/>
                    <a:pt x="38" y="67"/>
                  </a:cubicBezTo>
                  <a:cubicBezTo>
                    <a:pt x="38" y="67"/>
                    <a:pt x="37" y="67"/>
                    <a:pt x="37" y="67"/>
                  </a:cubicBezTo>
                  <a:cubicBezTo>
                    <a:pt x="37" y="67"/>
                    <a:pt x="36" y="67"/>
                    <a:pt x="36" y="67"/>
                  </a:cubicBezTo>
                  <a:close/>
                  <a:moveTo>
                    <a:pt x="33" y="70"/>
                  </a:moveTo>
                  <a:cubicBezTo>
                    <a:pt x="33" y="70"/>
                    <a:pt x="32" y="69"/>
                    <a:pt x="32" y="69"/>
                  </a:cubicBezTo>
                  <a:cubicBezTo>
                    <a:pt x="32" y="68"/>
                    <a:pt x="32" y="68"/>
                    <a:pt x="32" y="68"/>
                  </a:cubicBezTo>
                  <a:cubicBezTo>
                    <a:pt x="33" y="68"/>
                    <a:pt x="35" y="69"/>
                    <a:pt x="36" y="70"/>
                  </a:cubicBezTo>
                  <a:cubicBezTo>
                    <a:pt x="36" y="71"/>
                    <a:pt x="36" y="72"/>
                    <a:pt x="35" y="73"/>
                  </a:cubicBezTo>
                  <a:cubicBezTo>
                    <a:pt x="35" y="73"/>
                    <a:pt x="35" y="74"/>
                    <a:pt x="35" y="74"/>
                  </a:cubicBezTo>
                  <a:cubicBezTo>
                    <a:pt x="35" y="74"/>
                    <a:pt x="34" y="74"/>
                    <a:pt x="34" y="74"/>
                  </a:cubicBezTo>
                  <a:cubicBezTo>
                    <a:pt x="32" y="73"/>
                    <a:pt x="31" y="71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2" y="70"/>
                    <a:pt x="32" y="72"/>
                    <a:pt x="33" y="71"/>
                  </a:cubicBezTo>
                  <a:cubicBezTo>
                    <a:pt x="33" y="71"/>
                    <a:pt x="33" y="71"/>
                    <a:pt x="33" y="70"/>
                  </a:cubicBezTo>
                  <a:close/>
                  <a:moveTo>
                    <a:pt x="35" y="54"/>
                  </a:moveTo>
                  <a:cubicBezTo>
                    <a:pt x="34" y="53"/>
                    <a:pt x="34" y="52"/>
                    <a:pt x="34" y="52"/>
                  </a:cubicBezTo>
                  <a:cubicBezTo>
                    <a:pt x="34" y="51"/>
                    <a:pt x="35" y="52"/>
                    <a:pt x="35" y="52"/>
                  </a:cubicBezTo>
                  <a:cubicBezTo>
                    <a:pt x="35" y="54"/>
                    <a:pt x="38" y="54"/>
                    <a:pt x="38" y="56"/>
                  </a:cubicBezTo>
                  <a:cubicBezTo>
                    <a:pt x="38" y="56"/>
                    <a:pt x="38" y="57"/>
                    <a:pt x="38" y="57"/>
                  </a:cubicBezTo>
                  <a:cubicBezTo>
                    <a:pt x="37" y="58"/>
                    <a:pt x="36" y="58"/>
                    <a:pt x="35" y="58"/>
                  </a:cubicBezTo>
                  <a:cubicBezTo>
                    <a:pt x="34" y="58"/>
                    <a:pt x="33" y="56"/>
                    <a:pt x="32" y="55"/>
                  </a:cubicBezTo>
                  <a:cubicBezTo>
                    <a:pt x="32" y="54"/>
                    <a:pt x="31" y="54"/>
                    <a:pt x="32" y="53"/>
                  </a:cubicBezTo>
                  <a:cubicBezTo>
                    <a:pt x="32" y="53"/>
                    <a:pt x="32" y="53"/>
                    <a:pt x="32" y="53"/>
                  </a:cubicBezTo>
                  <a:cubicBezTo>
                    <a:pt x="33" y="54"/>
                    <a:pt x="34" y="55"/>
                    <a:pt x="35" y="56"/>
                  </a:cubicBezTo>
                  <a:cubicBezTo>
                    <a:pt x="35" y="56"/>
                    <a:pt x="35" y="56"/>
                    <a:pt x="35" y="55"/>
                  </a:cubicBezTo>
                  <a:cubicBezTo>
                    <a:pt x="36" y="55"/>
                    <a:pt x="35" y="55"/>
                    <a:pt x="35" y="54"/>
                  </a:cubicBezTo>
                  <a:close/>
                  <a:moveTo>
                    <a:pt x="26" y="60"/>
                  </a:moveTo>
                  <a:cubicBezTo>
                    <a:pt x="27" y="60"/>
                    <a:pt x="27" y="60"/>
                    <a:pt x="27" y="60"/>
                  </a:cubicBezTo>
                  <a:cubicBezTo>
                    <a:pt x="27" y="60"/>
                    <a:pt x="27" y="59"/>
                    <a:pt x="27" y="59"/>
                  </a:cubicBezTo>
                  <a:cubicBezTo>
                    <a:pt x="27" y="59"/>
                    <a:pt x="28" y="59"/>
                    <a:pt x="28" y="59"/>
                  </a:cubicBezTo>
                  <a:cubicBezTo>
                    <a:pt x="28" y="59"/>
                    <a:pt x="28" y="61"/>
                    <a:pt x="28" y="61"/>
                  </a:cubicBezTo>
                  <a:cubicBezTo>
                    <a:pt x="28" y="62"/>
                    <a:pt x="28" y="63"/>
                    <a:pt x="28" y="64"/>
                  </a:cubicBezTo>
                  <a:cubicBezTo>
                    <a:pt x="28" y="64"/>
                    <a:pt x="28" y="64"/>
                    <a:pt x="28" y="64"/>
                  </a:cubicBezTo>
                  <a:cubicBezTo>
                    <a:pt x="29" y="63"/>
                    <a:pt x="29" y="62"/>
                    <a:pt x="29" y="60"/>
                  </a:cubicBezTo>
                  <a:cubicBezTo>
                    <a:pt x="29" y="60"/>
                    <a:pt x="29" y="60"/>
                    <a:pt x="29" y="60"/>
                  </a:cubicBezTo>
                  <a:cubicBezTo>
                    <a:pt x="29" y="60"/>
                    <a:pt x="30" y="60"/>
                    <a:pt x="30" y="60"/>
                  </a:cubicBezTo>
                  <a:cubicBezTo>
                    <a:pt x="30" y="61"/>
                    <a:pt x="29" y="62"/>
                    <a:pt x="30" y="62"/>
                  </a:cubicBezTo>
                  <a:cubicBezTo>
                    <a:pt x="30" y="63"/>
                    <a:pt x="30" y="63"/>
                    <a:pt x="30" y="63"/>
                  </a:cubicBezTo>
                  <a:cubicBezTo>
                    <a:pt x="31" y="62"/>
                    <a:pt x="30" y="60"/>
                    <a:pt x="31" y="59"/>
                  </a:cubicBezTo>
                  <a:cubicBezTo>
                    <a:pt x="31" y="58"/>
                    <a:pt x="31" y="57"/>
                    <a:pt x="31" y="57"/>
                  </a:cubicBezTo>
                  <a:cubicBezTo>
                    <a:pt x="31" y="57"/>
                    <a:pt x="31" y="57"/>
                    <a:pt x="31" y="58"/>
                  </a:cubicBezTo>
                  <a:cubicBezTo>
                    <a:pt x="31" y="58"/>
                    <a:pt x="32" y="58"/>
                    <a:pt x="32" y="59"/>
                  </a:cubicBezTo>
                  <a:cubicBezTo>
                    <a:pt x="32" y="62"/>
                    <a:pt x="33" y="66"/>
                    <a:pt x="30" y="67"/>
                  </a:cubicBezTo>
                  <a:cubicBezTo>
                    <a:pt x="29" y="68"/>
                    <a:pt x="28" y="68"/>
                    <a:pt x="27" y="67"/>
                  </a:cubicBezTo>
                  <a:cubicBezTo>
                    <a:pt x="26" y="67"/>
                    <a:pt x="26" y="66"/>
                    <a:pt x="26" y="65"/>
                  </a:cubicBezTo>
                  <a:cubicBezTo>
                    <a:pt x="25" y="64"/>
                    <a:pt x="24" y="62"/>
                    <a:pt x="25" y="60"/>
                  </a:cubicBezTo>
                  <a:cubicBezTo>
                    <a:pt x="25" y="58"/>
                    <a:pt x="25" y="57"/>
                    <a:pt x="26" y="55"/>
                  </a:cubicBezTo>
                  <a:cubicBezTo>
                    <a:pt x="27" y="55"/>
                    <a:pt x="26" y="56"/>
                    <a:pt x="26" y="56"/>
                  </a:cubicBezTo>
                  <a:cubicBezTo>
                    <a:pt x="26" y="57"/>
                    <a:pt x="26" y="58"/>
                    <a:pt x="26" y="60"/>
                  </a:cubicBezTo>
                  <a:close/>
                  <a:moveTo>
                    <a:pt x="21" y="40"/>
                  </a:moveTo>
                  <a:cubicBezTo>
                    <a:pt x="22" y="40"/>
                    <a:pt x="23" y="39"/>
                    <a:pt x="23" y="38"/>
                  </a:cubicBezTo>
                  <a:cubicBezTo>
                    <a:pt x="23" y="38"/>
                    <a:pt x="24" y="37"/>
                    <a:pt x="24" y="37"/>
                  </a:cubicBezTo>
                  <a:cubicBezTo>
                    <a:pt x="24" y="37"/>
                    <a:pt x="24" y="37"/>
                    <a:pt x="24" y="37"/>
                  </a:cubicBezTo>
                  <a:cubicBezTo>
                    <a:pt x="24" y="39"/>
                    <a:pt x="23" y="41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2"/>
                    <a:pt x="19" y="42"/>
                    <a:pt x="19" y="41"/>
                  </a:cubicBezTo>
                  <a:cubicBezTo>
                    <a:pt x="19" y="40"/>
                    <a:pt x="20" y="39"/>
                    <a:pt x="21" y="38"/>
                  </a:cubicBezTo>
                  <a:cubicBezTo>
                    <a:pt x="21" y="38"/>
                    <a:pt x="21" y="37"/>
                    <a:pt x="22" y="37"/>
                  </a:cubicBezTo>
                  <a:cubicBezTo>
                    <a:pt x="22" y="38"/>
                    <a:pt x="21" y="39"/>
                    <a:pt x="21" y="40"/>
                  </a:cubicBezTo>
                  <a:cubicBezTo>
                    <a:pt x="21" y="40"/>
                    <a:pt x="21" y="40"/>
                    <a:pt x="21" y="40"/>
                  </a:cubicBezTo>
                  <a:close/>
                  <a:moveTo>
                    <a:pt x="18" y="48"/>
                  </a:moveTo>
                  <a:cubicBezTo>
                    <a:pt x="19" y="47"/>
                    <a:pt x="20" y="46"/>
                    <a:pt x="21" y="45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7"/>
                    <a:pt x="20" y="49"/>
                    <a:pt x="19" y="51"/>
                  </a:cubicBezTo>
                  <a:cubicBezTo>
                    <a:pt x="18" y="51"/>
                    <a:pt x="17" y="52"/>
                    <a:pt x="15" y="52"/>
                  </a:cubicBezTo>
                  <a:cubicBezTo>
                    <a:pt x="14" y="52"/>
                    <a:pt x="14" y="51"/>
                    <a:pt x="14" y="50"/>
                  </a:cubicBezTo>
                  <a:cubicBezTo>
                    <a:pt x="14" y="49"/>
                    <a:pt x="14" y="48"/>
                    <a:pt x="15" y="48"/>
                  </a:cubicBezTo>
                  <a:cubicBezTo>
                    <a:pt x="16" y="47"/>
                    <a:pt x="17" y="46"/>
                    <a:pt x="18" y="45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18" y="46"/>
                    <a:pt x="17" y="47"/>
                    <a:pt x="17" y="49"/>
                  </a:cubicBezTo>
                  <a:cubicBezTo>
                    <a:pt x="17" y="49"/>
                    <a:pt x="18" y="48"/>
                    <a:pt x="18" y="48"/>
                  </a:cubicBezTo>
                  <a:close/>
                  <a:moveTo>
                    <a:pt x="14" y="38"/>
                  </a:moveTo>
                  <a:cubicBezTo>
                    <a:pt x="14" y="38"/>
                    <a:pt x="15" y="37"/>
                    <a:pt x="15" y="37"/>
                  </a:cubicBezTo>
                  <a:cubicBezTo>
                    <a:pt x="16" y="36"/>
                    <a:pt x="16" y="36"/>
                    <a:pt x="16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36"/>
                    <a:pt x="17" y="37"/>
                    <a:pt x="17" y="37"/>
                  </a:cubicBezTo>
                  <a:cubicBezTo>
                    <a:pt x="16" y="39"/>
                    <a:pt x="15" y="41"/>
                    <a:pt x="13" y="41"/>
                  </a:cubicBezTo>
                  <a:cubicBezTo>
                    <a:pt x="12" y="41"/>
                    <a:pt x="12" y="41"/>
                    <a:pt x="11" y="41"/>
                  </a:cubicBezTo>
                  <a:cubicBezTo>
                    <a:pt x="11" y="40"/>
                    <a:pt x="11" y="39"/>
                    <a:pt x="11" y="38"/>
                  </a:cubicBezTo>
                  <a:cubicBezTo>
                    <a:pt x="11" y="37"/>
                    <a:pt x="12" y="36"/>
                    <a:pt x="13" y="35"/>
                  </a:cubicBezTo>
                  <a:cubicBezTo>
                    <a:pt x="13" y="34"/>
                    <a:pt x="14" y="34"/>
                    <a:pt x="14" y="35"/>
                  </a:cubicBezTo>
                  <a:cubicBezTo>
                    <a:pt x="14" y="35"/>
                    <a:pt x="14" y="36"/>
                    <a:pt x="14" y="37"/>
                  </a:cubicBezTo>
                  <a:cubicBezTo>
                    <a:pt x="14" y="38"/>
                    <a:pt x="14" y="38"/>
                    <a:pt x="14" y="38"/>
                  </a:cubicBezTo>
                  <a:close/>
                  <a:moveTo>
                    <a:pt x="22" y="87"/>
                  </a:moveTo>
                  <a:cubicBezTo>
                    <a:pt x="20" y="86"/>
                    <a:pt x="20" y="84"/>
                    <a:pt x="20" y="82"/>
                  </a:cubicBezTo>
                  <a:cubicBezTo>
                    <a:pt x="20" y="82"/>
                    <a:pt x="20" y="81"/>
                    <a:pt x="21" y="81"/>
                  </a:cubicBezTo>
                  <a:cubicBezTo>
                    <a:pt x="21" y="81"/>
                    <a:pt x="21" y="82"/>
                    <a:pt x="21" y="82"/>
                  </a:cubicBezTo>
                  <a:cubicBezTo>
                    <a:pt x="22" y="84"/>
                    <a:pt x="24" y="85"/>
                    <a:pt x="25" y="86"/>
                  </a:cubicBezTo>
                  <a:cubicBezTo>
                    <a:pt x="26" y="87"/>
                    <a:pt x="27" y="88"/>
                    <a:pt x="27" y="90"/>
                  </a:cubicBezTo>
                  <a:cubicBezTo>
                    <a:pt x="27" y="90"/>
                    <a:pt x="27" y="90"/>
                    <a:pt x="27" y="91"/>
                  </a:cubicBezTo>
                  <a:cubicBezTo>
                    <a:pt x="27" y="91"/>
                    <a:pt x="27" y="91"/>
                    <a:pt x="26" y="91"/>
                  </a:cubicBezTo>
                  <a:cubicBezTo>
                    <a:pt x="26" y="89"/>
                    <a:pt x="24" y="87"/>
                    <a:pt x="22" y="87"/>
                  </a:cubicBezTo>
                  <a:close/>
                  <a:moveTo>
                    <a:pt x="25" y="97"/>
                  </a:moveTo>
                  <a:cubicBezTo>
                    <a:pt x="25" y="97"/>
                    <a:pt x="24" y="97"/>
                    <a:pt x="24" y="97"/>
                  </a:cubicBezTo>
                  <a:cubicBezTo>
                    <a:pt x="23" y="97"/>
                    <a:pt x="23" y="97"/>
                    <a:pt x="23" y="98"/>
                  </a:cubicBezTo>
                  <a:cubicBezTo>
                    <a:pt x="22" y="98"/>
                    <a:pt x="22" y="98"/>
                    <a:pt x="22" y="98"/>
                  </a:cubicBezTo>
                  <a:cubicBezTo>
                    <a:pt x="22" y="97"/>
                    <a:pt x="22" y="97"/>
                    <a:pt x="22" y="96"/>
                  </a:cubicBezTo>
                  <a:cubicBezTo>
                    <a:pt x="22" y="96"/>
                    <a:pt x="22" y="95"/>
                    <a:pt x="22" y="94"/>
                  </a:cubicBezTo>
                  <a:cubicBezTo>
                    <a:pt x="22" y="94"/>
                    <a:pt x="23" y="93"/>
                    <a:pt x="24" y="93"/>
                  </a:cubicBezTo>
                  <a:cubicBezTo>
                    <a:pt x="24" y="93"/>
                    <a:pt x="24" y="93"/>
                    <a:pt x="24" y="93"/>
                  </a:cubicBezTo>
                  <a:cubicBezTo>
                    <a:pt x="23" y="92"/>
                    <a:pt x="23" y="93"/>
                    <a:pt x="23" y="93"/>
                  </a:cubicBezTo>
                  <a:cubicBezTo>
                    <a:pt x="22" y="93"/>
                    <a:pt x="22" y="93"/>
                    <a:pt x="21" y="94"/>
                  </a:cubicBezTo>
                  <a:cubicBezTo>
                    <a:pt x="21" y="93"/>
                    <a:pt x="21" y="92"/>
                    <a:pt x="21" y="91"/>
                  </a:cubicBezTo>
                  <a:cubicBezTo>
                    <a:pt x="21" y="90"/>
                    <a:pt x="21" y="89"/>
                    <a:pt x="22" y="89"/>
                  </a:cubicBezTo>
                  <a:cubicBezTo>
                    <a:pt x="22" y="89"/>
                    <a:pt x="23" y="89"/>
                    <a:pt x="24" y="90"/>
                  </a:cubicBezTo>
                  <a:cubicBezTo>
                    <a:pt x="25" y="91"/>
                    <a:pt x="26" y="93"/>
                    <a:pt x="26" y="95"/>
                  </a:cubicBezTo>
                  <a:cubicBezTo>
                    <a:pt x="26" y="96"/>
                    <a:pt x="27" y="97"/>
                    <a:pt x="26" y="98"/>
                  </a:cubicBezTo>
                  <a:cubicBezTo>
                    <a:pt x="26" y="98"/>
                    <a:pt x="26" y="97"/>
                    <a:pt x="25" y="97"/>
                  </a:cubicBezTo>
                  <a:close/>
                  <a:moveTo>
                    <a:pt x="23" y="98"/>
                  </a:moveTo>
                  <a:cubicBezTo>
                    <a:pt x="24" y="98"/>
                    <a:pt x="24" y="98"/>
                    <a:pt x="25" y="98"/>
                  </a:cubicBezTo>
                  <a:cubicBezTo>
                    <a:pt x="25" y="98"/>
                    <a:pt x="25" y="99"/>
                    <a:pt x="25" y="100"/>
                  </a:cubicBezTo>
                  <a:cubicBezTo>
                    <a:pt x="25" y="101"/>
                    <a:pt x="24" y="102"/>
                    <a:pt x="23" y="102"/>
                  </a:cubicBezTo>
                  <a:cubicBezTo>
                    <a:pt x="22" y="102"/>
                    <a:pt x="22" y="102"/>
                    <a:pt x="22" y="102"/>
                  </a:cubicBezTo>
                  <a:cubicBezTo>
                    <a:pt x="22" y="101"/>
                    <a:pt x="23" y="101"/>
                    <a:pt x="23" y="100"/>
                  </a:cubicBezTo>
                  <a:cubicBezTo>
                    <a:pt x="22" y="99"/>
                    <a:pt x="23" y="99"/>
                    <a:pt x="23" y="98"/>
                  </a:cubicBezTo>
                  <a:close/>
                  <a:moveTo>
                    <a:pt x="36" y="96"/>
                  </a:moveTo>
                  <a:cubicBezTo>
                    <a:pt x="35" y="96"/>
                    <a:pt x="35" y="96"/>
                    <a:pt x="34" y="96"/>
                  </a:cubicBezTo>
                  <a:cubicBezTo>
                    <a:pt x="34" y="96"/>
                    <a:pt x="34" y="95"/>
                    <a:pt x="34" y="95"/>
                  </a:cubicBezTo>
                  <a:cubicBezTo>
                    <a:pt x="33" y="93"/>
                    <a:pt x="34" y="91"/>
                    <a:pt x="35" y="90"/>
                  </a:cubicBezTo>
                  <a:cubicBezTo>
                    <a:pt x="36" y="89"/>
                    <a:pt x="36" y="89"/>
                    <a:pt x="36" y="90"/>
                  </a:cubicBezTo>
                  <a:cubicBezTo>
                    <a:pt x="37" y="90"/>
                    <a:pt x="37" y="91"/>
                    <a:pt x="37" y="92"/>
                  </a:cubicBezTo>
                  <a:cubicBezTo>
                    <a:pt x="38" y="92"/>
                    <a:pt x="38" y="93"/>
                    <a:pt x="38" y="93"/>
                  </a:cubicBezTo>
                  <a:cubicBezTo>
                    <a:pt x="38" y="94"/>
                    <a:pt x="38" y="95"/>
                    <a:pt x="38" y="96"/>
                  </a:cubicBezTo>
                  <a:cubicBezTo>
                    <a:pt x="37" y="96"/>
                    <a:pt x="37" y="95"/>
                    <a:pt x="36" y="96"/>
                  </a:cubicBezTo>
                  <a:close/>
                  <a:moveTo>
                    <a:pt x="38" y="100"/>
                  </a:moveTo>
                  <a:cubicBezTo>
                    <a:pt x="37" y="100"/>
                    <a:pt x="35" y="99"/>
                    <a:pt x="35" y="98"/>
                  </a:cubicBezTo>
                  <a:cubicBezTo>
                    <a:pt x="35" y="98"/>
                    <a:pt x="35" y="97"/>
                    <a:pt x="35" y="97"/>
                  </a:cubicBezTo>
                  <a:cubicBezTo>
                    <a:pt x="35" y="96"/>
                    <a:pt x="36" y="96"/>
                    <a:pt x="37" y="96"/>
                  </a:cubicBezTo>
                  <a:cubicBezTo>
                    <a:pt x="37" y="97"/>
                    <a:pt x="37" y="97"/>
                    <a:pt x="37" y="97"/>
                  </a:cubicBezTo>
                  <a:cubicBezTo>
                    <a:pt x="37" y="98"/>
                    <a:pt x="37" y="99"/>
                    <a:pt x="38" y="100"/>
                  </a:cubicBezTo>
                  <a:close/>
                  <a:moveTo>
                    <a:pt x="40" y="97"/>
                  </a:moveTo>
                  <a:cubicBezTo>
                    <a:pt x="41" y="97"/>
                    <a:pt x="42" y="97"/>
                    <a:pt x="42" y="96"/>
                  </a:cubicBezTo>
                  <a:cubicBezTo>
                    <a:pt x="42" y="96"/>
                    <a:pt x="43" y="96"/>
                    <a:pt x="43" y="96"/>
                  </a:cubicBezTo>
                  <a:cubicBezTo>
                    <a:pt x="42" y="98"/>
                    <a:pt x="42" y="100"/>
                    <a:pt x="41" y="101"/>
                  </a:cubicBezTo>
                  <a:cubicBezTo>
                    <a:pt x="41" y="101"/>
                    <a:pt x="41" y="102"/>
                    <a:pt x="41" y="102"/>
                  </a:cubicBezTo>
                  <a:cubicBezTo>
                    <a:pt x="40" y="101"/>
                    <a:pt x="40" y="101"/>
                    <a:pt x="40" y="101"/>
                  </a:cubicBezTo>
                  <a:cubicBezTo>
                    <a:pt x="41" y="100"/>
                    <a:pt x="41" y="98"/>
                    <a:pt x="40" y="97"/>
                  </a:cubicBezTo>
                  <a:close/>
                  <a:moveTo>
                    <a:pt x="42" y="91"/>
                  </a:moveTo>
                  <a:cubicBezTo>
                    <a:pt x="43" y="92"/>
                    <a:pt x="43" y="93"/>
                    <a:pt x="43" y="94"/>
                  </a:cubicBezTo>
                  <a:cubicBezTo>
                    <a:pt x="43" y="95"/>
                    <a:pt x="44" y="95"/>
                    <a:pt x="43" y="95"/>
                  </a:cubicBezTo>
                  <a:cubicBezTo>
                    <a:pt x="42" y="95"/>
                    <a:pt x="41" y="96"/>
                    <a:pt x="40" y="97"/>
                  </a:cubicBezTo>
                  <a:cubicBezTo>
                    <a:pt x="39" y="97"/>
                    <a:pt x="39" y="96"/>
                    <a:pt x="39" y="96"/>
                  </a:cubicBezTo>
                  <a:cubicBezTo>
                    <a:pt x="39" y="96"/>
                    <a:pt x="39" y="95"/>
                    <a:pt x="39" y="95"/>
                  </a:cubicBezTo>
                  <a:cubicBezTo>
                    <a:pt x="39" y="94"/>
                    <a:pt x="39" y="93"/>
                    <a:pt x="39" y="93"/>
                  </a:cubicBezTo>
                  <a:cubicBezTo>
                    <a:pt x="40" y="93"/>
                    <a:pt x="40" y="93"/>
                    <a:pt x="40" y="92"/>
                  </a:cubicBezTo>
                  <a:cubicBezTo>
                    <a:pt x="40" y="92"/>
                    <a:pt x="39" y="92"/>
                    <a:pt x="39" y="91"/>
                  </a:cubicBezTo>
                  <a:cubicBezTo>
                    <a:pt x="38" y="91"/>
                    <a:pt x="37" y="90"/>
                    <a:pt x="37" y="89"/>
                  </a:cubicBezTo>
                  <a:cubicBezTo>
                    <a:pt x="38" y="88"/>
                    <a:pt x="40" y="87"/>
                    <a:pt x="41" y="88"/>
                  </a:cubicBezTo>
                  <a:cubicBezTo>
                    <a:pt x="41" y="88"/>
                    <a:pt x="41" y="88"/>
                    <a:pt x="42" y="89"/>
                  </a:cubicBezTo>
                  <a:cubicBezTo>
                    <a:pt x="42" y="89"/>
                    <a:pt x="42" y="90"/>
                    <a:pt x="42" y="91"/>
                  </a:cubicBezTo>
                  <a:close/>
                  <a:moveTo>
                    <a:pt x="43" y="75"/>
                  </a:moveTo>
                  <a:cubicBezTo>
                    <a:pt x="43" y="72"/>
                    <a:pt x="44" y="70"/>
                    <a:pt x="44" y="67"/>
                  </a:cubicBezTo>
                  <a:cubicBezTo>
                    <a:pt x="44" y="67"/>
                    <a:pt x="44" y="67"/>
                    <a:pt x="45" y="67"/>
                  </a:cubicBezTo>
                  <a:cubicBezTo>
                    <a:pt x="45" y="67"/>
                    <a:pt x="45" y="68"/>
                    <a:pt x="45" y="68"/>
                  </a:cubicBezTo>
                  <a:cubicBezTo>
                    <a:pt x="45" y="71"/>
                    <a:pt x="45" y="73"/>
                    <a:pt x="45" y="75"/>
                  </a:cubicBezTo>
                  <a:cubicBezTo>
                    <a:pt x="45" y="76"/>
                    <a:pt x="44" y="77"/>
                    <a:pt x="45" y="78"/>
                  </a:cubicBezTo>
                  <a:cubicBezTo>
                    <a:pt x="44" y="79"/>
                    <a:pt x="44" y="79"/>
                    <a:pt x="44" y="80"/>
                  </a:cubicBezTo>
                  <a:cubicBezTo>
                    <a:pt x="44" y="82"/>
                    <a:pt x="44" y="83"/>
                    <a:pt x="43" y="85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2" y="86"/>
                    <a:pt x="42" y="85"/>
                    <a:pt x="42" y="84"/>
                  </a:cubicBezTo>
                  <a:cubicBezTo>
                    <a:pt x="43" y="84"/>
                    <a:pt x="42" y="83"/>
                    <a:pt x="43" y="83"/>
                  </a:cubicBezTo>
                  <a:cubicBezTo>
                    <a:pt x="42" y="80"/>
                    <a:pt x="43" y="77"/>
                    <a:pt x="43" y="75"/>
                  </a:cubicBezTo>
                  <a:close/>
                  <a:moveTo>
                    <a:pt x="43" y="56"/>
                  </a:moveTo>
                  <a:cubicBezTo>
                    <a:pt x="42" y="57"/>
                    <a:pt x="42" y="55"/>
                    <a:pt x="41" y="55"/>
                  </a:cubicBezTo>
                  <a:cubicBezTo>
                    <a:pt x="40" y="54"/>
                    <a:pt x="39" y="53"/>
                    <a:pt x="39" y="51"/>
                  </a:cubicBezTo>
                  <a:cubicBezTo>
                    <a:pt x="39" y="51"/>
                    <a:pt x="39" y="51"/>
                    <a:pt x="40" y="51"/>
                  </a:cubicBezTo>
                  <a:cubicBezTo>
                    <a:pt x="40" y="52"/>
                    <a:pt x="41" y="53"/>
                    <a:pt x="42" y="53"/>
                  </a:cubicBezTo>
                  <a:cubicBezTo>
                    <a:pt x="42" y="53"/>
                    <a:pt x="42" y="53"/>
                    <a:pt x="42" y="53"/>
                  </a:cubicBezTo>
                  <a:cubicBezTo>
                    <a:pt x="42" y="52"/>
                    <a:pt x="42" y="52"/>
                    <a:pt x="42" y="51"/>
                  </a:cubicBezTo>
                  <a:cubicBezTo>
                    <a:pt x="42" y="51"/>
                    <a:pt x="43" y="51"/>
                    <a:pt x="43" y="52"/>
                  </a:cubicBezTo>
                  <a:cubicBezTo>
                    <a:pt x="44" y="52"/>
                    <a:pt x="44" y="53"/>
                    <a:pt x="43" y="53"/>
                  </a:cubicBezTo>
                  <a:cubicBezTo>
                    <a:pt x="43" y="54"/>
                    <a:pt x="44" y="55"/>
                    <a:pt x="43" y="56"/>
                  </a:cubicBezTo>
                  <a:close/>
                  <a:moveTo>
                    <a:pt x="50" y="39"/>
                  </a:moveTo>
                  <a:cubicBezTo>
                    <a:pt x="49" y="39"/>
                    <a:pt x="48" y="38"/>
                    <a:pt x="48" y="37"/>
                  </a:cubicBezTo>
                  <a:cubicBezTo>
                    <a:pt x="48" y="36"/>
                    <a:pt x="47" y="36"/>
                    <a:pt x="47" y="35"/>
                  </a:cubicBezTo>
                  <a:cubicBezTo>
                    <a:pt x="47" y="34"/>
                    <a:pt x="47" y="34"/>
                    <a:pt x="47" y="33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8" y="35"/>
                    <a:pt x="49" y="36"/>
                    <a:pt x="50" y="37"/>
                  </a:cubicBezTo>
                  <a:cubicBezTo>
                    <a:pt x="50" y="37"/>
                    <a:pt x="51" y="37"/>
                    <a:pt x="51" y="38"/>
                  </a:cubicBezTo>
                  <a:cubicBezTo>
                    <a:pt x="51" y="38"/>
                    <a:pt x="51" y="39"/>
                    <a:pt x="50" y="39"/>
                  </a:cubicBezTo>
                  <a:close/>
                  <a:moveTo>
                    <a:pt x="49" y="40"/>
                  </a:moveTo>
                  <a:cubicBezTo>
                    <a:pt x="50" y="40"/>
                    <a:pt x="50" y="40"/>
                    <a:pt x="50" y="40"/>
                  </a:cubicBezTo>
                  <a:cubicBezTo>
                    <a:pt x="50" y="39"/>
                    <a:pt x="51" y="40"/>
                    <a:pt x="51" y="40"/>
                  </a:cubicBezTo>
                  <a:cubicBezTo>
                    <a:pt x="52" y="40"/>
                    <a:pt x="52" y="41"/>
                    <a:pt x="51" y="42"/>
                  </a:cubicBezTo>
                  <a:cubicBezTo>
                    <a:pt x="51" y="42"/>
                    <a:pt x="50" y="42"/>
                    <a:pt x="49" y="41"/>
                  </a:cubicBezTo>
                  <a:cubicBezTo>
                    <a:pt x="49" y="41"/>
                    <a:pt x="50" y="40"/>
                    <a:pt x="49" y="40"/>
                  </a:cubicBezTo>
                  <a:close/>
                  <a:moveTo>
                    <a:pt x="35" y="18"/>
                  </a:moveTo>
                  <a:cubicBezTo>
                    <a:pt x="36" y="16"/>
                    <a:pt x="37" y="16"/>
                    <a:pt x="38" y="16"/>
                  </a:cubicBezTo>
                  <a:cubicBezTo>
                    <a:pt x="40" y="16"/>
                    <a:pt x="41" y="16"/>
                    <a:pt x="42" y="17"/>
                  </a:cubicBezTo>
                  <a:cubicBezTo>
                    <a:pt x="43" y="19"/>
                    <a:pt x="44" y="21"/>
                    <a:pt x="43" y="22"/>
                  </a:cubicBezTo>
                  <a:cubicBezTo>
                    <a:pt x="42" y="24"/>
                    <a:pt x="41" y="25"/>
                    <a:pt x="39" y="25"/>
                  </a:cubicBezTo>
                  <a:cubicBezTo>
                    <a:pt x="38" y="26"/>
                    <a:pt x="37" y="25"/>
                    <a:pt x="36" y="25"/>
                  </a:cubicBezTo>
                  <a:cubicBezTo>
                    <a:pt x="35" y="24"/>
                    <a:pt x="35" y="23"/>
                    <a:pt x="34" y="22"/>
                  </a:cubicBezTo>
                  <a:cubicBezTo>
                    <a:pt x="34" y="21"/>
                    <a:pt x="34" y="19"/>
                    <a:pt x="35" y="18"/>
                  </a:cubicBezTo>
                  <a:close/>
                  <a:moveTo>
                    <a:pt x="35" y="27"/>
                  </a:moveTo>
                  <a:cubicBezTo>
                    <a:pt x="35" y="27"/>
                    <a:pt x="34" y="27"/>
                    <a:pt x="34" y="27"/>
                  </a:cubicBezTo>
                  <a:cubicBezTo>
                    <a:pt x="34" y="27"/>
                    <a:pt x="34" y="26"/>
                    <a:pt x="34" y="26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34" y="25"/>
                    <a:pt x="34" y="26"/>
                    <a:pt x="34" y="25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5" y="25"/>
                    <a:pt x="36" y="26"/>
                    <a:pt x="36" y="26"/>
                  </a:cubicBezTo>
                  <a:cubicBezTo>
                    <a:pt x="37" y="27"/>
                    <a:pt x="36" y="28"/>
                    <a:pt x="36" y="28"/>
                  </a:cubicBezTo>
                  <a:cubicBezTo>
                    <a:pt x="36" y="29"/>
                    <a:pt x="36" y="29"/>
                    <a:pt x="36" y="30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7" y="29"/>
                    <a:pt x="37" y="28"/>
                    <a:pt x="38" y="27"/>
                  </a:cubicBezTo>
                  <a:cubicBezTo>
                    <a:pt x="38" y="27"/>
                    <a:pt x="39" y="28"/>
                    <a:pt x="40" y="27"/>
                  </a:cubicBezTo>
                  <a:cubicBezTo>
                    <a:pt x="41" y="28"/>
                    <a:pt x="40" y="29"/>
                    <a:pt x="41" y="29"/>
                  </a:cubicBezTo>
                  <a:cubicBezTo>
                    <a:pt x="41" y="29"/>
                    <a:pt x="41" y="30"/>
                    <a:pt x="41" y="30"/>
                  </a:cubicBezTo>
                  <a:cubicBezTo>
                    <a:pt x="42" y="30"/>
                    <a:pt x="41" y="29"/>
                    <a:pt x="42" y="29"/>
                  </a:cubicBezTo>
                  <a:cubicBezTo>
                    <a:pt x="42" y="28"/>
                    <a:pt x="42" y="28"/>
                    <a:pt x="42" y="27"/>
                  </a:cubicBezTo>
                  <a:cubicBezTo>
                    <a:pt x="41" y="27"/>
                    <a:pt x="42" y="27"/>
                    <a:pt x="42" y="26"/>
                  </a:cubicBezTo>
                  <a:cubicBezTo>
                    <a:pt x="42" y="26"/>
                    <a:pt x="42" y="26"/>
                    <a:pt x="42" y="26"/>
                  </a:cubicBezTo>
                  <a:cubicBezTo>
                    <a:pt x="43" y="27"/>
                    <a:pt x="43" y="27"/>
                    <a:pt x="44" y="28"/>
                  </a:cubicBezTo>
                  <a:cubicBezTo>
                    <a:pt x="44" y="28"/>
                    <a:pt x="44" y="27"/>
                    <a:pt x="44" y="27"/>
                  </a:cubicBezTo>
                  <a:cubicBezTo>
                    <a:pt x="44" y="27"/>
                    <a:pt x="43" y="26"/>
                    <a:pt x="43" y="26"/>
                  </a:cubicBezTo>
                  <a:cubicBezTo>
                    <a:pt x="43" y="25"/>
                    <a:pt x="43" y="25"/>
                    <a:pt x="43" y="25"/>
                  </a:cubicBezTo>
                  <a:cubicBezTo>
                    <a:pt x="44" y="26"/>
                    <a:pt x="44" y="26"/>
                    <a:pt x="44" y="27"/>
                  </a:cubicBezTo>
                  <a:cubicBezTo>
                    <a:pt x="44" y="27"/>
                    <a:pt x="44" y="26"/>
                    <a:pt x="44" y="26"/>
                  </a:cubicBezTo>
                  <a:cubicBezTo>
                    <a:pt x="44" y="26"/>
                    <a:pt x="44" y="25"/>
                    <a:pt x="44" y="24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5" y="25"/>
                    <a:pt x="46" y="25"/>
                    <a:pt x="47" y="25"/>
                  </a:cubicBezTo>
                  <a:cubicBezTo>
                    <a:pt x="47" y="26"/>
                    <a:pt x="48" y="27"/>
                    <a:pt x="48" y="28"/>
                  </a:cubicBezTo>
                  <a:cubicBezTo>
                    <a:pt x="48" y="29"/>
                    <a:pt x="48" y="30"/>
                    <a:pt x="47" y="31"/>
                  </a:cubicBezTo>
                  <a:cubicBezTo>
                    <a:pt x="47" y="31"/>
                    <a:pt x="46" y="31"/>
                    <a:pt x="46" y="32"/>
                  </a:cubicBezTo>
                  <a:cubicBezTo>
                    <a:pt x="45" y="31"/>
                    <a:pt x="46" y="31"/>
                    <a:pt x="45" y="31"/>
                  </a:cubicBezTo>
                  <a:cubicBezTo>
                    <a:pt x="45" y="30"/>
                    <a:pt x="45" y="29"/>
                    <a:pt x="44" y="29"/>
                  </a:cubicBezTo>
                  <a:cubicBezTo>
                    <a:pt x="43" y="29"/>
                    <a:pt x="44" y="30"/>
                    <a:pt x="44" y="30"/>
                  </a:cubicBezTo>
                  <a:cubicBezTo>
                    <a:pt x="44" y="31"/>
                    <a:pt x="45" y="32"/>
                    <a:pt x="44" y="33"/>
                  </a:cubicBezTo>
                  <a:cubicBezTo>
                    <a:pt x="43" y="32"/>
                    <a:pt x="43" y="34"/>
                    <a:pt x="42" y="33"/>
                  </a:cubicBezTo>
                  <a:cubicBezTo>
                    <a:pt x="41" y="33"/>
                    <a:pt x="40" y="35"/>
                    <a:pt x="40" y="33"/>
                  </a:cubicBezTo>
                  <a:cubicBezTo>
                    <a:pt x="40" y="32"/>
                    <a:pt x="39" y="31"/>
                    <a:pt x="39" y="30"/>
                  </a:cubicBezTo>
                  <a:cubicBezTo>
                    <a:pt x="39" y="29"/>
                    <a:pt x="39" y="29"/>
                    <a:pt x="39" y="29"/>
                  </a:cubicBezTo>
                  <a:cubicBezTo>
                    <a:pt x="38" y="29"/>
                    <a:pt x="39" y="30"/>
                    <a:pt x="38" y="30"/>
                  </a:cubicBezTo>
                  <a:cubicBezTo>
                    <a:pt x="38" y="31"/>
                    <a:pt x="38" y="32"/>
                    <a:pt x="38" y="33"/>
                  </a:cubicBezTo>
                  <a:cubicBezTo>
                    <a:pt x="37" y="34"/>
                    <a:pt x="37" y="34"/>
                    <a:pt x="37" y="34"/>
                  </a:cubicBezTo>
                  <a:cubicBezTo>
                    <a:pt x="37" y="34"/>
                    <a:pt x="37" y="33"/>
                    <a:pt x="36" y="33"/>
                  </a:cubicBezTo>
                  <a:cubicBezTo>
                    <a:pt x="36" y="33"/>
                    <a:pt x="37" y="32"/>
                    <a:pt x="37" y="32"/>
                  </a:cubicBezTo>
                  <a:cubicBezTo>
                    <a:pt x="37" y="32"/>
                    <a:pt x="36" y="32"/>
                    <a:pt x="36" y="32"/>
                  </a:cubicBezTo>
                  <a:cubicBezTo>
                    <a:pt x="36" y="32"/>
                    <a:pt x="35" y="34"/>
                    <a:pt x="34" y="33"/>
                  </a:cubicBezTo>
                  <a:cubicBezTo>
                    <a:pt x="34" y="33"/>
                    <a:pt x="33" y="33"/>
                    <a:pt x="33" y="33"/>
                  </a:cubicBezTo>
                  <a:cubicBezTo>
                    <a:pt x="34" y="32"/>
                    <a:pt x="34" y="32"/>
                    <a:pt x="34" y="31"/>
                  </a:cubicBezTo>
                  <a:cubicBezTo>
                    <a:pt x="34" y="31"/>
                    <a:pt x="34" y="32"/>
                    <a:pt x="33" y="32"/>
                  </a:cubicBezTo>
                  <a:cubicBezTo>
                    <a:pt x="33" y="30"/>
                    <a:pt x="35" y="29"/>
                    <a:pt x="35" y="27"/>
                  </a:cubicBezTo>
                  <a:cubicBezTo>
                    <a:pt x="35" y="27"/>
                    <a:pt x="35" y="27"/>
                    <a:pt x="35" y="27"/>
                  </a:cubicBezTo>
                  <a:close/>
                  <a:moveTo>
                    <a:pt x="35" y="40"/>
                  </a:moveTo>
                  <a:cubicBezTo>
                    <a:pt x="34" y="39"/>
                    <a:pt x="33" y="38"/>
                    <a:pt x="33" y="36"/>
                  </a:cubicBezTo>
                  <a:cubicBezTo>
                    <a:pt x="33" y="36"/>
                    <a:pt x="33" y="36"/>
                    <a:pt x="33" y="36"/>
                  </a:cubicBezTo>
                  <a:cubicBezTo>
                    <a:pt x="34" y="37"/>
                    <a:pt x="34" y="37"/>
                    <a:pt x="34" y="37"/>
                  </a:cubicBezTo>
                  <a:cubicBezTo>
                    <a:pt x="35" y="38"/>
                    <a:pt x="37" y="39"/>
                    <a:pt x="37" y="40"/>
                  </a:cubicBezTo>
                  <a:cubicBezTo>
                    <a:pt x="37" y="40"/>
                    <a:pt x="37" y="41"/>
                    <a:pt x="37" y="41"/>
                  </a:cubicBezTo>
                  <a:cubicBezTo>
                    <a:pt x="37" y="42"/>
                    <a:pt x="36" y="42"/>
                    <a:pt x="35" y="42"/>
                  </a:cubicBezTo>
                  <a:cubicBezTo>
                    <a:pt x="34" y="42"/>
                    <a:pt x="32" y="41"/>
                    <a:pt x="32" y="39"/>
                  </a:cubicBezTo>
                  <a:cubicBezTo>
                    <a:pt x="32" y="38"/>
                    <a:pt x="32" y="37"/>
                    <a:pt x="32" y="36"/>
                  </a:cubicBezTo>
                  <a:cubicBezTo>
                    <a:pt x="32" y="36"/>
                    <a:pt x="32" y="37"/>
                    <a:pt x="32" y="37"/>
                  </a:cubicBezTo>
                  <a:cubicBezTo>
                    <a:pt x="33" y="38"/>
                    <a:pt x="34" y="40"/>
                    <a:pt x="35" y="40"/>
                  </a:cubicBezTo>
                  <a:cubicBezTo>
                    <a:pt x="36" y="40"/>
                    <a:pt x="36" y="40"/>
                    <a:pt x="35" y="40"/>
                  </a:cubicBezTo>
                  <a:close/>
                  <a:moveTo>
                    <a:pt x="28" y="32"/>
                  </a:moveTo>
                  <a:cubicBezTo>
                    <a:pt x="28" y="32"/>
                    <a:pt x="28" y="32"/>
                    <a:pt x="28" y="32"/>
                  </a:cubicBezTo>
                  <a:cubicBezTo>
                    <a:pt x="29" y="31"/>
                    <a:pt x="29" y="30"/>
                    <a:pt x="29" y="29"/>
                  </a:cubicBezTo>
                  <a:cubicBezTo>
                    <a:pt x="29" y="27"/>
                    <a:pt x="29" y="26"/>
                    <a:pt x="29" y="24"/>
                  </a:cubicBezTo>
                  <a:cubicBezTo>
                    <a:pt x="30" y="23"/>
                    <a:pt x="29" y="23"/>
                    <a:pt x="30" y="23"/>
                  </a:cubicBezTo>
                  <a:cubicBezTo>
                    <a:pt x="30" y="23"/>
                    <a:pt x="31" y="23"/>
                    <a:pt x="31" y="24"/>
                  </a:cubicBezTo>
                  <a:cubicBezTo>
                    <a:pt x="32" y="26"/>
                    <a:pt x="31" y="29"/>
                    <a:pt x="31" y="31"/>
                  </a:cubicBezTo>
                  <a:cubicBezTo>
                    <a:pt x="30" y="32"/>
                    <a:pt x="30" y="33"/>
                    <a:pt x="29" y="34"/>
                  </a:cubicBezTo>
                  <a:cubicBezTo>
                    <a:pt x="29" y="35"/>
                    <a:pt x="29" y="35"/>
                    <a:pt x="28" y="36"/>
                  </a:cubicBezTo>
                  <a:cubicBezTo>
                    <a:pt x="26" y="33"/>
                    <a:pt x="25" y="30"/>
                    <a:pt x="25" y="27"/>
                  </a:cubicBezTo>
                  <a:cubicBezTo>
                    <a:pt x="25" y="26"/>
                    <a:pt x="24" y="25"/>
                    <a:pt x="25" y="24"/>
                  </a:cubicBezTo>
                  <a:cubicBezTo>
                    <a:pt x="26" y="24"/>
                    <a:pt x="27" y="23"/>
                    <a:pt x="28" y="23"/>
                  </a:cubicBezTo>
                  <a:cubicBezTo>
                    <a:pt x="28" y="23"/>
                    <a:pt x="28" y="23"/>
                    <a:pt x="28" y="23"/>
                  </a:cubicBezTo>
                  <a:cubicBezTo>
                    <a:pt x="28" y="26"/>
                    <a:pt x="27" y="29"/>
                    <a:pt x="28" y="32"/>
                  </a:cubicBezTo>
                  <a:close/>
                  <a:moveTo>
                    <a:pt x="8" y="29"/>
                  </a:moveTo>
                  <a:cubicBezTo>
                    <a:pt x="8" y="29"/>
                    <a:pt x="8" y="28"/>
                    <a:pt x="7" y="27"/>
                  </a:cubicBezTo>
                  <a:cubicBezTo>
                    <a:pt x="7" y="27"/>
                    <a:pt x="7" y="27"/>
                    <a:pt x="7" y="26"/>
                  </a:cubicBezTo>
                  <a:cubicBezTo>
                    <a:pt x="8" y="26"/>
                    <a:pt x="8" y="26"/>
                    <a:pt x="8" y="25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7" y="24"/>
                    <a:pt x="7" y="23"/>
                    <a:pt x="7" y="23"/>
                  </a:cubicBezTo>
                  <a:cubicBezTo>
                    <a:pt x="8" y="23"/>
                    <a:pt x="9" y="23"/>
                    <a:pt x="9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8" y="22"/>
                    <a:pt x="8" y="22"/>
                    <a:pt x="7" y="23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0"/>
                    <a:pt x="7" y="18"/>
                    <a:pt x="7" y="17"/>
                  </a:cubicBezTo>
                  <a:cubicBezTo>
                    <a:pt x="7" y="17"/>
                    <a:pt x="7" y="16"/>
                    <a:pt x="7" y="16"/>
                  </a:cubicBezTo>
                  <a:cubicBezTo>
                    <a:pt x="8" y="16"/>
                    <a:pt x="8" y="17"/>
                    <a:pt x="9" y="17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8" y="15"/>
                    <a:pt x="7" y="15"/>
                  </a:cubicBezTo>
                  <a:cubicBezTo>
                    <a:pt x="7" y="15"/>
                    <a:pt x="7" y="14"/>
                    <a:pt x="7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9" y="13"/>
                    <a:pt x="9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9" y="13"/>
                    <a:pt x="8" y="13"/>
                    <a:pt x="8" y="11"/>
                  </a:cubicBezTo>
                  <a:cubicBezTo>
                    <a:pt x="8" y="11"/>
                    <a:pt x="9" y="10"/>
                    <a:pt x="9" y="10"/>
                  </a:cubicBezTo>
                  <a:cubicBezTo>
                    <a:pt x="10" y="10"/>
                    <a:pt x="10" y="11"/>
                    <a:pt x="11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0" y="11"/>
                    <a:pt x="10" y="10"/>
                    <a:pt x="10" y="10"/>
                  </a:cubicBezTo>
                  <a:cubicBezTo>
                    <a:pt x="11" y="9"/>
                    <a:pt x="11" y="10"/>
                    <a:pt x="11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0"/>
                    <a:pt x="13" y="11"/>
                    <a:pt x="13" y="11"/>
                  </a:cubicBezTo>
                  <a:cubicBezTo>
                    <a:pt x="14" y="12"/>
                    <a:pt x="14" y="13"/>
                    <a:pt x="15" y="14"/>
                  </a:cubicBezTo>
                  <a:cubicBezTo>
                    <a:pt x="15" y="14"/>
                    <a:pt x="15" y="14"/>
                    <a:pt x="15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4" y="15"/>
                    <a:pt x="14" y="14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4"/>
                    <a:pt x="13" y="15"/>
                    <a:pt x="14" y="15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3" y="16"/>
                    <a:pt x="12" y="15"/>
                    <a:pt x="11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1" y="14"/>
                    <a:pt x="11" y="15"/>
                    <a:pt x="11" y="15"/>
                  </a:cubicBezTo>
                  <a:cubicBezTo>
                    <a:pt x="11" y="15"/>
                    <a:pt x="12" y="16"/>
                    <a:pt x="13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18"/>
                    <a:pt x="12" y="18"/>
                    <a:pt x="12" y="18"/>
                  </a:cubicBezTo>
                  <a:cubicBezTo>
                    <a:pt x="11" y="17"/>
                    <a:pt x="11" y="17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7"/>
                    <a:pt x="10" y="17"/>
                    <a:pt x="11" y="17"/>
                  </a:cubicBezTo>
                  <a:cubicBezTo>
                    <a:pt x="11" y="18"/>
                    <a:pt x="12" y="18"/>
                    <a:pt x="12" y="19"/>
                  </a:cubicBezTo>
                  <a:cubicBezTo>
                    <a:pt x="12" y="19"/>
                    <a:pt x="12" y="19"/>
                    <a:pt x="12" y="20"/>
                  </a:cubicBezTo>
                  <a:cubicBezTo>
                    <a:pt x="10" y="19"/>
                    <a:pt x="8" y="19"/>
                    <a:pt x="7" y="20"/>
                  </a:cubicBezTo>
                  <a:cubicBezTo>
                    <a:pt x="7" y="20"/>
                    <a:pt x="7" y="20"/>
                    <a:pt x="8" y="20"/>
                  </a:cubicBezTo>
                  <a:cubicBezTo>
                    <a:pt x="9" y="20"/>
                    <a:pt x="10" y="20"/>
                    <a:pt x="11" y="21"/>
                  </a:cubicBezTo>
                  <a:cubicBezTo>
                    <a:pt x="11" y="21"/>
                    <a:pt x="12" y="22"/>
                    <a:pt x="11" y="22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10" y="23"/>
                    <a:pt x="11" y="23"/>
                    <a:pt x="11" y="23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3"/>
                    <a:pt x="12" y="23"/>
                    <a:pt x="11" y="23"/>
                  </a:cubicBezTo>
                  <a:cubicBezTo>
                    <a:pt x="11" y="24"/>
                    <a:pt x="10" y="24"/>
                    <a:pt x="10" y="25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11" y="25"/>
                    <a:pt x="11" y="24"/>
                    <a:pt x="12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1" y="25"/>
                    <a:pt x="10" y="26"/>
                    <a:pt x="10" y="27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10" y="28"/>
                    <a:pt x="10" y="27"/>
                    <a:pt x="10" y="27"/>
                  </a:cubicBezTo>
                  <a:cubicBezTo>
                    <a:pt x="11" y="26"/>
                    <a:pt x="12" y="25"/>
                    <a:pt x="13" y="25"/>
                  </a:cubicBezTo>
                  <a:cubicBezTo>
                    <a:pt x="14" y="25"/>
                    <a:pt x="14" y="25"/>
                    <a:pt x="14" y="26"/>
                  </a:cubicBezTo>
                  <a:cubicBezTo>
                    <a:pt x="14" y="26"/>
                    <a:pt x="13" y="27"/>
                    <a:pt x="13" y="27"/>
                  </a:cubicBezTo>
                  <a:cubicBezTo>
                    <a:pt x="13" y="28"/>
                    <a:pt x="13" y="28"/>
                    <a:pt x="12" y="29"/>
                  </a:cubicBezTo>
                  <a:cubicBezTo>
                    <a:pt x="12" y="29"/>
                    <a:pt x="13" y="29"/>
                    <a:pt x="13" y="29"/>
                  </a:cubicBezTo>
                  <a:cubicBezTo>
                    <a:pt x="13" y="28"/>
                    <a:pt x="14" y="27"/>
                    <a:pt x="15" y="26"/>
                  </a:cubicBezTo>
                  <a:cubicBezTo>
                    <a:pt x="15" y="27"/>
                    <a:pt x="15" y="26"/>
                    <a:pt x="15" y="27"/>
                  </a:cubicBezTo>
                  <a:cubicBezTo>
                    <a:pt x="16" y="27"/>
                    <a:pt x="17" y="27"/>
                    <a:pt x="17" y="27"/>
                  </a:cubicBezTo>
                  <a:cubicBezTo>
                    <a:pt x="17" y="29"/>
                    <a:pt x="17" y="30"/>
                    <a:pt x="17" y="31"/>
                  </a:cubicBezTo>
                  <a:cubicBezTo>
                    <a:pt x="18" y="31"/>
                    <a:pt x="17" y="31"/>
                    <a:pt x="17" y="31"/>
                  </a:cubicBezTo>
                  <a:cubicBezTo>
                    <a:pt x="18" y="30"/>
                    <a:pt x="18" y="29"/>
                    <a:pt x="18" y="28"/>
                  </a:cubicBezTo>
                  <a:cubicBezTo>
                    <a:pt x="18" y="27"/>
                    <a:pt x="19" y="27"/>
                    <a:pt x="19" y="27"/>
                  </a:cubicBezTo>
                  <a:cubicBezTo>
                    <a:pt x="20" y="28"/>
                    <a:pt x="20" y="28"/>
                    <a:pt x="20" y="29"/>
                  </a:cubicBezTo>
                  <a:cubicBezTo>
                    <a:pt x="20" y="28"/>
                    <a:pt x="20" y="28"/>
                    <a:pt x="20" y="27"/>
                  </a:cubicBezTo>
                  <a:cubicBezTo>
                    <a:pt x="20" y="27"/>
                    <a:pt x="21" y="27"/>
                    <a:pt x="21" y="27"/>
                  </a:cubicBezTo>
                  <a:cubicBezTo>
                    <a:pt x="21" y="27"/>
                    <a:pt x="21" y="27"/>
                    <a:pt x="22" y="27"/>
                  </a:cubicBezTo>
                  <a:cubicBezTo>
                    <a:pt x="22" y="27"/>
                    <a:pt x="22" y="27"/>
                    <a:pt x="22" y="26"/>
                  </a:cubicBezTo>
                  <a:cubicBezTo>
                    <a:pt x="22" y="26"/>
                    <a:pt x="23" y="25"/>
                    <a:pt x="23" y="25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4" y="26"/>
                    <a:pt x="24" y="26"/>
                    <a:pt x="23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2" y="27"/>
                    <a:pt x="23" y="27"/>
                    <a:pt x="23" y="28"/>
                  </a:cubicBezTo>
                  <a:cubicBezTo>
                    <a:pt x="23" y="28"/>
                    <a:pt x="23" y="29"/>
                    <a:pt x="24" y="29"/>
                  </a:cubicBezTo>
                  <a:cubicBezTo>
                    <a:pt x="24" y="29"/>
                    <a:pt x="24" y="30"/>
                    <a:pt x="24" y="30"/>
                  </a:cubicBezTo>
                  <a:cubicBezTo>
                    <a:pt x="23" y="30"/>
                    <a:pt x="23" y="29"/>
                    <a:pt x="22" y="29"/>
                  </a:cubicBezTo>
                  <a:cubicBezTo>
                    <a:pt x="22" y="29"/>
                    <a:pt x="22" y="29"/>
                    <a:pt x="22" y="29"/>
                  </a:cubicBezTo>
                  <a:cubicBezTo>
                    <a:pt x="22" y="30"/>
                    <a:pt x="22" y="31"/>
                    <a:pt x="23" y="31"/>
                  </a:cubicBezTo>
                  <a:cubicBezTo>
                    <a:pt x="23" y="31"/>
                    <a:pt x="23" y="31"/>
                    <a:pt x="24" y="32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3" y="33"/>
                    <a:pt x="23" y="33"/>
                    <a:pt x="22" y="33"/>
                  </a:cubicBezTo>
                  <a:cubicBezTo>
                    <a:pt x="22" y="32"/>
                    <a:pt x="21" y="31"/>
                    <a:pt x="20" y="30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0" y="31"/>
                    <a:pt x="20" y="32"/>
                    <a:pt x="21" y="32"/>
                  </a:cubicBezTo>
                  <a:cubicBezTo>
                    <a:pt x="21" y="32"/>
                    <a:pt x="22" y="33"/>
                    <a:pt x="21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0" y="33"/>
                    <a:pt x="20" y="32"/>
                    <a:pt x="20" y="31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9" y="32"/>
                    <a:pt x="19" y="32"/>
                    <a:pt x="19" y="33"/>
                  </a:cubicBezTo>
                  <a:cubicBezTo>
                    <a:pt x="19" y="33"/>
                    <a:pt x="19" y="34"/>
                    <a:pt x="19" y="34"/>
                  </a:cubicBezTo>
                  <a:cubicBezTo>
                    <a:pt x="18" y="34"/>
                    <a:pt x="18" y="34"/>
                    <a:pt x="17" y="34"/>
                  </a:cubicBezTo>
                  <a:cubicBezTo>
                    <a:pt x="17" y="34"/>
                    <a:pt x="17" y="33"/>
                    <a:pt x="17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3"/>
                    <a:pt x="16" y="34"/>
                    <a:pt x="15" y="34"/>
                  </a:cubicBezTo>
                  <a:cubicBezTo>
                    <a:pt x="14" y="33"/>
                    <a:pt x="13" y="33"/>
                    <a:pt x="13" y="32"/>
                  </a:cubicBezTo>
                  <a:cubicBezTo>
                    <a:pt x="12" y="32"/>
                    <a:pt x="13" y="31"/>
                    <a:pt x="13" y="31"/>
                  </a:cubicBezTo>
                  <a:cubicBezTo>
                    <a:pt x="14" y="30"/>
                    <a:pt x="14" y="30"/>
                    <a:pt x="14" y="29"/>
                  </a:cubicBezTo>
                  <a:cubicBezTo>
                    <a:pt x="14" y="29"/>
                    <a:pt x="14" y="29"/>
                    <a:pt x="13" y="29"/>
                  </a:cubicBezTo>
                  <a:cubicBezTo>
                    <a:pt x="13" y="30"/>
                    <a:pt x="12" y="31"/>
                    <a:pt x="12" y="32"/>
                  </a:cubicBezTo>
                  <a:cubicBezTo>
                    <a:pt x="12" y="32"/>
                    <a:pt x="12" y="32"/>
                    <a:pt x="11" y="32"/>
                  </a:cubicBezTo>
                  <a:cubicBezTo>
                    <a:pt x="10" y="31"/>
                    <a:pt x="9" y="31"/>
                    <a:pt x="9" y="29"/>
                  </a:cubicBezTo>
                  <a:cubicBezTo>
                    <a:pt x="9" y="29"/>
                    <a:pt x="9" y="29"/>
                    <a:pt x="9" y="28"/>
                  </a:cubicBezTo>
                  <a:cubicBezTo>
                    <a:pt x="9" y="28"/>
                    <a:pt x="9" y="29"/>
                    <a:pt x="8" y="29"/>
                  </a:cubicBezTo>
                  <a:close/>
                  <a:moveTo>
                    <a:pt x="47" y="51"/>
                  </a:moveTo>
                  <a:cubicBezTo>
                    <a:pt x="47" y="52"/>
                    <a:pt x="47" y="54"/>
                    <a:pt x="47" y="56"/>
                  </a:cubicBezTo>
                  <a:cubicBezTo>
                    <a:pt x="46" y="56"/>
                    <a:pt x="47" y="57"/>
                    <a:pt x="46" y="57"/>
                  </a:cubicBezTo>
                  <a:cubicBezTo>
                    <a:pt x="46" y="58"/>
                    <a:pt x="46" y="60"/>
                    <a:pt x="46" y="62"/>
                  </a:cubicBezTo>
                  <a:cubicBezTo>
                    <a:pt x="46" y="62"/>
                    <a:pt x="46" y="62"/>
                    <a:pt x="46" y="62"/>
                  </a:cubicBezTo>
                  <a:cubicBezTo>
                    <a:pt x="45" y="61"/>
                    <a:pt x="44" y="61"/>
                    <a:pt x="44" y="60"/>
                  </a:cubicBezTo>
                  <a:cubicBezTo>
                    <a:pt x="45" y="57"/>
                    <a:pt x="45" y="54"/>
                    <a:pt x="45" y="51"/>
                  </a:cubicBezTo>
                  <a:cubicBezTo>
                    <a:pt x="45" y="48"/>
                    <a:pt x="45" y="45"/>
                    <a:pt x="45" y="43"/>
                  </a:cubicBezTo>
                  <a:cubicBezTo>
                    <a:pt x="45" y="43"/>
                    <a:pt x="45" y="43"/>
                    <a:pt x="45" y="43"/>
                  </a:cubicBezTo>
                  <a:cubicBezTo>
                    <a:pt x="46" y="43"/>
                    <a:pt x="46" y="44"/>
                    <a:pt x="47" y="44"/>
                  </a:cubicBezTo>
                  <a:cubicBezTo>
                    <a:pt x="47" y="46"/>
                    <a:pt x="47" y="49"/>
                    <a:pt x="47" y="51"/>
                  </a:cubicBezTo>
                  <a:close/>
                  <a:moveTo>
                    <a:pt x="53" y="37"/>
                  </a:moveTo>
                  <a:cubicBezTo>
                    <a:pt x="53" y="37"/>
                    <a:pt x="54" y="37"/>
                    <a:pt x="54" y="38"/>
                  </a:cubicBezTo>
                  <a:cubicBezTo>
                    <a:pt x="55" y="38"/>
                    <a:pt x="55" y="39"/>
                    <a:pt x="55" y="39"/>
                  </a:cubicBezTo>
                  <a:cubicBezTo>
                    <a:pt x="55" y="40"/>
                    <a:pt x="55" y="40"/>
                    <a:pt x="55" y="40"/>
                  </a:cubicBezTo>
                  <a:cubicBezTo>
                    <a:pt x="54" y="40"/>
                    <a:pt x="53" y="40"/>
                    <a:pt x="52" y="39"/>
                  </a:cubicBezTo>
                  <a:cubicBezTo>
                    <a:pt x="52" y="38"/>
                    <a:pt x="52" y="38"/>
                    <a:pt x="53" y="37"/>
                  </a:cubicBezTo>
                  <a:close/>
                  <a:moveTo>
                    <a:pt x="56" y="47"/>
                  </a:moveTo>
                  <a:cubicBezTo>
                    <a:pt x="56" y="47"/>
                    <a:pt x="56" y="46"/>
                    <a:pt x="56" y="46"/>
                  </a:cubicBezTo>
                  <a:cubicBezTo>
                    <a:pt x="55" y="45"/>
                    <a:pt x="55" y="44"/>
                    <a:pt x="55" y="42"/>
                  </a:cubicBezTo>
                  <a:cubicBezTo>
                    <a:pt x="55" y="41"/>
                    <a:pt x="56" y="41"/>
                    <a:pt x="56" y="41"/>
                  </a:cubicBezTo>
                  <a:cubicBezTo>
                    <a:pt x="56" y="40"/>
                    <a:pt x="56" y="39"/>
                    <a:pt x="56" y="38"/>
                  </a:cubicBezTo>
                  <a:cubicBezTo>
                    <a:pt x="56" y="37"/>
                    <a:pt x="54" y="37"/>
                    <a:pt x="54" y="36"/>
                  </a:cubicBezTo>
                  <a:cubicBezTo>
                    <a:pt x="54" y="35"/>
                    <a:pt x="53" y="34"/>
                    <a:pt x="54" y="33"/>
                  </a:cubicBezTo>
                  <a:cubicBezTo>
                    <a:pt x="53" y="32"/>
                    <a:pt x="53" y="30"/>
                    <a:pt x="53" y="29"/>
                  </a:cubicBezTo>
                  <a:cubicBezTo>
                    <a:pt x="53" y="27"/>
                    <a:pt x="53" y="25"/>
                    <a:pt x="53" y="24"/>
                  </a:cubicBezTo>
                  <a:cubicBezTo>
                    <a:pt x="52" y="22"/>
                    <a:pt x="52" y="20"/>
                    <a:pt x="52" y="18"/>
                  </a:cubicBezTo>
                  <a:cubicBezTo>
                    <a:pt x="51" y="16"/>
                    <a:pt x="51" y="14"/>
                    <a:pt x="50" y="13"/>
                  </a:cubicBezTo>
                  <a:cubicBezTo>
                    <a:pt x="50" y="12"/>
                    <a:pt x="49" y="11"/>
                    <a:pt x="49" y="10"/>
                  </a:cubicBezTo>
                  <a:cubicBezTo>
                    <a:pt x="50" y="8"/>
                    <a:pt x="51" y="7"/>
                    <a:pt x="52" y="5"/>
                  </a:cubicBezTo>
                  <a:cubicBezTo>
                    <a:pt x="52" y="5"/>
                    <a:pt x="52" y="3"/>
                    <a:pt x="52" y="2"/>
                  </a:cubicBezTo>
                  <a:cubicBezTo>
                    <a:pt x="52" y="2"/>
                    <a:pt x="52" y="1"/>
                    <a:pt x="52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1" y="1"/>
                    <a:pt x="50" y="2"/>
                    <a:pt x="49" y="3"/>
                  </a:cubicBezTo>
                  <a:cubicBezTo>
                    <a:pt x="47" y="4"/>
                    <a:pt x="45" y="3"/>
                    <a:pt x="43" y="3"/>
                  </a:cubicBezTo>
                  <a:cubicBezTo>
                    <a:pt x="42" y="3"/>
                    <a:pt x="41" y="5"/>
                    <a:pt x="40" y="4"/>
                  </a:cubicBezTo>
                  <a:cubicBezTo>
                    <a:pt x="40" y="3"/>
                    <a:pt x="39" y="3"/>
                    <a:pt x="38" y="3"/>
                  </a:cubicBezTo>
                  <a:cubicBezTo>
                    <a:pt x="37" y="3"/>
                    <a:pt x="36" y="3"/>
                    <a:pt x="34" y="3"/>
                  </a:cubicBezTo>
                  <a:cubicBezTo>
                    <a:pt x="32" y="3"/>
                    <a:pt x="31" y="2"/>
                    <a:pt x="29" y="2"/>
                  </a:cubicBezTo>
                  <a:cubicBezTo>
                    <a:pt x="27" y="2"/>
                    <a:pt x="25" y="3"/>
                    <a:pt x="22" y="3"/>
                  </a:cubicBezTo>
                  <a:cubicBezTo>
                    <a:pt x="20" y="2"/>
                    <a:pt x="18" y="3"/>
                    <a:pt x="16" y="4"/>
                  </a:cubicBezTo>
                  <a:cubicBezTo>
                    <a:pt x="15" y="4"/>
                    <a:pt x="14" y="4"/>
                    <a:pt x="14" y="3"/>
                  </a:cubicBezTo>
                  <a:cubicBezTo>
                    <a:pt x="12" y="3"/>
                    <a:pt x="9" y="4"/>
                    <a:pt x="8" y="2"/>
                  </a:cubicBezTo>
                  <a:cubicBezTo>
                    <a:pt x="7" y="2"/>
                    <a:pt x="6" y="1"/>
                    <a:pt x="6" y="0"/>
                  </a:cubicBezTo>
                  <a:cubicBezTo>
                    <a:pt x="6" y="0"/>
                    <a:pt x="6" y="0"/>
                    <a:pt x="6" y="1"/>
                  </a:cubicBezTo>
                  <a:cubicBezTo>
                    <a:pt x="5" y="1"/>
                    <a:pt x="5" y="2"/>
                    <a:pt x="5" y="3"/>
                  </a:cubicBezTo>
                  <a:cubicBezTo>
                    <a:pt x="5" y="4"/>
                    <a:pt x="5" y="6"/>
                    <a:pt x="5" y="7"/>
                  </a:cubicBezTo>
                  <a:cubicBezTo>
                    <a:pt x="6" y="9"/>
                    <a:pt x="7" y="10"/>
                    <a:pt x="7" y="12"/>
                  </a:cubicBezTo>
                  <a:cubicBezTo>
                    <a:pt x="6" y="13"/>
                    <a:pt x="6" y="14"/>
                    <a:pt x="6" y="15"/>
                  </a:cubicBezTo>
                  <a:cubicBezTo>
                    <a:pt x="5" y="16"/>
                    <a:pt x="5" y="18"/>
                    <a:pt x="5" y="19"/>
                  </a:cubicBezTo>
                  <a:cubicBezTo>
                    <a:pt x="4" y="21"/>
                    <a:pt x="4" y="23"/>
                    <a:pt x="5" y="26"/>
                  </a:cubicBezTo>
                  <a:cubicBezTo>
                    <a:pt x="4" y="29"/>
                    <a:pt x="3" y="31"/>
                    <a:pt x="3" y="34"/>
                  </a:cubicBezTo>
                  <a:cubicBezTo>
                    <a:pt x="3" y="36"/>
                    <a:pt x="3" y="38"/>
                    <a:pt x="2" y="40"/>
                  </a:cubicBezTo>
                  <a:cubicBezTo>
                    <a:pt x="1" y="41"/>
                    <a:pt x="0" y="42"/>
                    <a:pt x="1" y="43"/>
                  </a:cubicBezTo>
                  <a:cubicBezTo>
                    <a:pt x="1" y="44"/>
                    <a:pt x="1" y="45"/>
                    <a:pt x="2" y="45"/>
                  </a:cubicBezTo>
                  <a:cubicBezTo>
                    <a:pt x="2" y="47"/>
                    <a:pt x="2" y="48"/>
                    <a:pt x="2" y="50"/>
                  </a:cubicBezTo>
                  <a:cubicBezTo>
                    <a:pt x="2" y="51"/>
                    <a:pt x="0" y="51"/>
                    <a:pt x="0" y="52"/>
                  </a:cubicBezTo>
                  <a:cubicBezTo>
                    <a:pt x="0" y="53"/>
                    <a:pt x="1" y="54"/>
                    <a:pt x="1" y="55"/>
                  </a:cubicBezTo>
                  <a:cubicBezTo>
                    <a:pt x="2" y="55"/>
                    <a:pt x="2" y="56"/>
                    <a:pt x="2" y="57"/>
                  </a:cubicBezTo>
                  <a:cubicBezTo>
                    <a:pt x="2" y="59"/>
                    <a:pt x="2" y="61"/>
                    <a:pt x="3" y="63"/>
                  </a:cubicBezTo>
                  <a:cubicBezTo>
                    <a:pt x="3" y="65"/>
                    <a:pt x="3" y="68"/>
                    <a:pt x="4" y="71"/>
                  </a:cubicBezTo>
                  <a:cubicBezTo>
                    <a:pt x="5" y="74"/>
                    <a:pt x="5" y="77"/>
                    <a:pt x="6" y="80"/>
                  </a:cubicBezTo>
                  <a:cubicBezTo>
                    <a:pt x="7" y="83"/>
                    <a:pt x="8" y="85"/>
                    <a:pt x="9" y="87"/>
                  </a:cubicBezTo>
                  <a:cubicBezTo>
                    <a:pt x="9" y="89"/>
                    <a:pt x="10" y="91"/>
                    <a:pt x="10" y="93"/>
                  </a:cubicBezTo>
                  <a:cubicBezTo>
                    <a:pt x="10" y="93"/>
                    <a:pt x="10" y="93"/>
                    <a:pt x="10" y="94"/>
                  </a:cubicBezTo>
                  <a:cubicBezTo>
                    <a:pt x="11" y="95"/>
                    <a:pt x="9" y="96"/>
                    <a:pt x="10" y="97"/>
                  </a:cubicBezTo>
                  <a:cubicBezTo>
                    <a:pt x="10" y="97"/>
                    <a:pt x="14" y="105"/>
                    <a:pt x="18" y="108"/>
                  </a:cubicBezTo>
                  <a:cubicBezTo>
                    <a:pt x="20" y="105"/>
                    <a:pt x="23" y="103"/>
                    <a:pt x="27" y="103"/>
                  </a:cubicBezTo>
                  <a:cubicBezTo>
                    <a:pt x="33" y="104"/>
                    <a:pt x="38" y="110"/>
                    <a:pt x="44" y="114"/>
                  </a:cubicBezTo>
                  <a:cubicBezTo>
                    <a:pt x="44" y="113"/>
                    <a:pt x="45" y="113"/>
                    <a:pt x="45" y="112"/>
                  </a:cubicBezTo>
                  <a:cubicBezTo>
                    <a:pt x="43" y="110"/>
                    <a:pt x="35" y="100"/>
                    <a:pt x="28" y="99"/>
                  </a:cubicBezTo>
                  <a:cubicBezTo>
                    <a:pt x="28" y="99"/>
                    <a:pt x="29" y="98"/>
                    <a:pt x="28" y="97"/>
                  </a:cubicBezTo>
                  <a:cubicBezTo>
                    <a:pt x="28" y="96"/>
                    <a:pt x="28" y="96"/>
                    <a:pt x="27" y="95"/>
                  </a:cubicBezTo>
                  <a:cubicBezTo>
                    <a:pt x="27" y="95"/>
                    <a:pt x="27" y="94"/>
                    <a:pt x="28" y="94"/>
                  </a:cubicBezTo>
                  <a:cubicBezTo>
                    <a:pt x="29" y="94"/>
                    <a:pt x="29" y="95"/>
                    <a:pt x="29" y="96"/>
                  </a:cubicBezTo>
                  <a:cubicBezTo>
                    <a:pt x="30" y="96"/>
                    <a:pt x="30" y="96"/>
                    <a:pt x="30" y="96"/>
                  </a:cubicBezTo>
                  <a:cubicBezTo>
                    <a:pt x="30" y="96"/>
                    <a:pt x="30" y="96"/>
                    <a:pt x="30" y="96"/>
                  </a:cubicBezTo>
                  <a:cubicBezTo>
                    <a:pt x="30" y="95"/>
                    <a:pt x="31" y="94"/>
                    <a:pt x="32" y="94"/>
                  </a:cubicBezTo>
                  <a:cubicBezTo>
                    <a:pt x="32" y="93"/>
                    <a:pt x="32" y="94"/>
                    <a:pt x="32" y="94"/>
                  </a:cubicBezTo>
                  <a:cubicBezTo>
                    <a:pt x="33" y="95"/>
                    <a:pt x="32" y="96"/>
                    <a:pt x="33" y="97"/>
                  </a:cubicBezTo>
                  <a:cubicBezTo>
                    <a:pt x="33" y="98"/>
                    <a:pt x="33" y="98"/>
                    <a:pt x="33" y="98"/>
                  </a:cubicBezTo>
                  <a:cubicBezTo>
                    <a:pt x="33" y="99"/>
                    <a:pt x="32" y="99"/>
                    <a:pt x="32" y="99"/>
                  </a:cubicBezTo>
                  <a:cubicBezTo>
                    <a:pt x="37" y="101"/>
                    <a:pt x="40" y="104"/>
                    <a:pt x="43" y="108"/>
                  </a:cubicBezTo>
                  <a:cubicBezTo>
                    <a:pt x="45" y="106"/>
                    <a:pt x="52" y="102"/>
                    <a:pt x="52" y="97"/>
                  </a:cubicBezTo>
                  <a:cubicBezTo>
                    <a:pt x="52" y="96"/>
                    <a:pt x="51" y="96"/>
                    <a:pt x="51" y="95"/>
                  </a:cubicBezTo>
                  <a:cubicBezTo>
                    <a:pt x="50" y="94"/>
                    <a:pt x="49" y="94"/>
                    <a:pt x="49" y="93"/>
                  </a:cubicBezTo>
                  <a:cubicBezTo>
                    <a:pt x="48" y="92"/>
                    <a:pt x="48" y="90"/>
                    <a:pt x="48" y="88"/>
                  </a:cubicBezTo>
                  <a:cubicBezTo>
                    <a:pt x="49" y="87"/>
                    <a:pt x="49" y="85"/>
                    <a:pt x="49" y="84"/>
                  </a:cubicBezTo>
                  <a:cubicBezTo>
                    <a:pt x="50" y="81"/>
                    <a:pt x="50" y="79"/>
                    <a:pt x="51" y="76"/>
                  </a:cubicBezTo>
                  <a:cubicBezTo>
                    <a:pt x="52" y="73"/>
                    <a:pt x="53" y="69"/>
                    <a:pt x="54" y="66"/>
                  </a:cubicBezTo>
                  <a:cubicBezTo>
                    <a:pt x="54" y="64"/>
                    <a:pt x="54" y="63"/>
                    <a:pt x="54" y="62"/>
                  </a:cubicBezTo>
                  <a:cubicBezTo>
                    <a:pt x="55" y="60"/>
                    <a:pt x="55" y="59"/>
                    <a:pt x="55" y="58"/>
                  </a:cubicBezTo>
                  <a:cubicBezTo>
                    <a:pt x="55" y="57"/>
                    <a:pt x="55" y="55"/>
                    <a:pt x="55" y="55"/>
                  </a:cubicBezTo>
                  <a:cubicBezTo>
                    <a:pt x="55" y="54"/>
                    <a:pt x="55" y="53"/>
                    <a:pt x="56" y="53"/>
                  </a:cubicBezTo>
                  <a:cubicBezTo>
                    <a:pt x="55" y="52"/>
                    <a:pt x="56" y="52"/>
                    <a:pt x="57" y="52"/>
                  </a:cubicBezTo>
                  <a:cubicBezTo>
                    <a:pt x="57" y="51"/>
                    <a:pt x="57" y="51"/>
                    <a:pt x="58" y="50"/>
                  </a:cubicBezTo>
                  <a:cubicBezTo>
                    <a:pt x="58" y="49"/>
                    <a:pt x="57" y="48"/>
                    <a:pt x="56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394" name="Freeform 346"/>
            <p:cNvSpPr>
              <a:spLocks/>
            </p:cNvSpPr>
            <p:nvPr userDrawn="1"/>
          </p:nvSpPr>
          <p:spPr bwMode="auto">
            <a:xfrm>
              <a:off x="5190" y="3626"/>
              <a:ext cx="26" cy="15"/>
            </a:xfrm>
            <a:custGeom>
              <a:avLst/>
              <a:gdLst>
                <a:gd name="T0" fmla="*/ 1 w 7"/>
                <a:gd name="T1" fmla="*/ 1 h 4"/>
                <a:gd name="T2" fmla="*/ 4 w 7"/>
                <a:gd name="T3" fmla="*/ 2 h 4"/>
                <a:gd name="T4" fmla="*/ 6 w 7"/>
                <a:gd name="T5" fmla="*/ 2 h 4"/>
                <a:gd name="T6" fmla="*/ 7 w 7"/>
                <a:gd name="T7" fmla="*/ 3 h 4"/>
                <a:gd name="T8" fmla="*/ 7 w 7"/>
                <a:gd name="T9" fmla="*/ 4 h 4"/>
                <a:gd name="T10" fmla="*/ 1 w 7"/>
                <a:gd name="T11" fmla="*/ 2 h 4"/>
                <a:gd name="T12" fmla="*/ 0 w 7"/>
                <a:gd name="T13" fmla="*/ 1 h 4"/>
                <a:gd name="T14" fmla="*/ 1 w 7"/>
                <a:gd name="T15" fmla="*/ 0 h 4"/>
                <a:gd name="T16" fmla="*/ 1 w 7"/>
                <a:gd name="T1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">
                  <a:moveTo>
                    <a:pt x="1" y="1"/>
                  </a:moveTo>
                  <a:cubicBezTo>
                    <a:pt x="2" y="1"/>
                    <a:pt x="3" y="1"/>
                    <a:pt x="4" y="2"/>
                  </a:cubicBezTo>
                  <a:cubicBezTo>
                    <a:pt x="4" y="2"/>
                    <a:pt x="5" y="2"/>
                    <a:pt x="6" y="2"/>
                  </a:cubicBezTo>
                  <a:cubicBezTo>
                    <a:pt x="6" y="3"/>
                    <a:pt x="7" y="3"/>
                    <a:pt x="7" y="3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5" y="3"/>
                    <a:pt x="3" y="4"/>
                    <a:pt x="1" y="2"/>
                  </a:cubicBezTo>
                  <a:cubicBezTo>
                    <a:pt x="1" y="2"/>
                    <a:pt x="1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395" name="Freeform 347"/>
            <p:cNvSpPr>
              <a:spLocks/>
            </p:cNvSpPr>
            <p:nvPr userDrawn="1"/>
          </p:nvSpPr>
          <p:spPr bwMode="auto">
            <a:xfrm>
              <a:off x="5332" y="3629"/>
              <a:ext cx="23" cy="8"/>
            </a:xfrm>
            <a:custGeom>
              <a:avLst/>
              <a:gdLst>
                <a:gd name="T0" fmla="*/ 6 w 6"/>
                <a:gd name="T1" fmla="*/ 0 h 2"/>
                <a:gd name="T2" fmla="*/ 5 w 6"/>
                <a:gd name="T3" fmla="*/ 1 h 2"/>
                <a:gd name="T4" fmla="*/ 0 w 6"/>
                <a:gd name="T5" fmla="*/ 2 h 2"/>
                <a:gd name="T6" fmla="*/ 0 w 6"/>
                <a:gd name="T7" fmla="*/ 2 h 2"/>
                <a:gd name="T8" fmla="*/ 4 w 6"/>
                <a:gd name="T9" fmla="*/ 1 h 2"/>
                <a:gd name="T10" fmla="*/ 6 w 6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">
                  <a:moveTo>
                    <a:pt x="6" y="0"/>
                  </a:moveTo>
                  <a:cubicBezTo>
                    <a:pt x="6" y="0"/>
                    <a:pt x="6" y="0"/>
                    <a:pt x="5" y="1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1"/>
                    <a:pt x="3" y="1"/>
                    <a:pt x="4" y="1"/>
                  </a:cubicBezTo>
                  <a:cubicBezTo>
                    <a:pt x="4" y="0"/>
                    <a:pt x="5" y="0"/>
                    <a:pt x="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396" name="Freeform 348"/>
            <p:cNvSpPr>
              <a:spLocks/>
            </p:cNvSpPr>
            <p:nvPr userDrawn="1"/>
          </p:nvSpPr>
          <p:spPr bwMode="auto">
            <a:xfrm>
              <a:off x="5220" y="3678"/>
              <a:ext cx="30" cy="27"/>
            </a:xfrm>
            <a:custGeom>
              <a:avLst/>
              <a:gdLst>
                <a:gd name="T0" fmla="*/ 2 w 8"/>
                <a:gd name="T1" fmla="*/ 0 h 7"/>
                <a:gd name="T2" fmla="*/ 2 w 8"/>
                <a:gd name="T3" fmla="*/ 5 h 7"/>
                <a:gd name="T4" fmla="*/ 7 w 8"/>
                <a:gd name="T5" fmla="*/ 3 h 7"/>
                <a:gd name="T6" fmla="*/ 4 w 8"/>
                <a:gd name="T7" fmla="*/ 4 h 7"/>
                <a:gd name="T8" fmla="*/ 2 w 8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2" y="0"/>
                  </a:moveTo>
                  <a:cubicBezTo>
                    <a:pt x="2" y="0"/>
                    <a:pt x="0" y="3"/>
                    <a:pt x="2" y="5"/>
                  </a:cubicBezTo>
                  <a:cubicBezTo>
                    <a:pt x="5" y="7"/>
                    <a:pt x="8" y="4"/>
                    <a:pt x="7" y="3"/>
                  </a:cubicBezTo>
                  <a:cubicBezTo>
                    <a:pt x="7" y="3"/>
                    <a:pt x="6" y="5"/>
                    <a:pt x="4" y="4"/>
                  </a:cubicBezTo>
                  <a:cubicBezTo>
                    <a:pt x="1" y="4"/>
                    <a:pt x="2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397" name="Freeform 349"/>
            <p:cNvSpPr>
              <a:spLocks/>
            </p:cNvSpPr>
            <p:nvPr userDrawn="1"/>
          </p:nvSpPr>
          <p:spPr bwMode="auto">
            <a:xfrm>
              <a:off x="5302" y="3678"/>
              <a:ext cx="27" cy="27"/>
            </a:xfrm>
            <a:custGeom>
              <a:avLst/>
              <a:gdLst>
                <a:gd name="T0" fmla="*/ 0 w 7"/>
                <a:gd name="T1" fmla="*/ 4 h 7"/>
                <a:gd name="T2" fmla="*/ 5 w 7"/>
                <a:gd name="T3" fmla="*/ 5 h 7"/>
                <a:gd name="T4" fmla="*/ 3 w 7"/>
                <a:gd name="T5" fmla="*/ 1 h 7"/>
                <a:gd name="T6" fmla="*/ 4 w 7"/>
                <a:gd name="T7" fmla="*/ 4 h 7"/>
                <a:gd name="T8" fmla="*/ 0 w 7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0" y="4"/>
                  </a:moveTo>
                  <a:cubicBezTo>
                    <a:pt x="0" y="5"/>
                    <a:pt x="4" y="7"/>
                    <a:pt x="5" y="5"/>
                  </a:cubicBezTo>
                  <a:cubicBezTo>
                    <a:pt x="7" y="2"/>
                    <a:pt x="4" y="0"/>
                    <a:pt x="3" y="1"/>
                  </a:cubicBezTo>
                  <a:cubicBezTo>
                    <a:pt x="3" y="1"/>
                    <a:pt x="5" y="2"/>
                    <a:pt x="4" y="4"/>
                  </a:cubicBezTo>
                  <a:cubicBezTo>
                    <a:pt x="3" y="6"/>
                    <a:pt x="0" y="4"/>
                    <a:pt x="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AT" smtClean="0"/>
              <a:t>A. Brambilla, R. Carnecky</a:t>
            </a:r>
            <a:endParaRPr lang="de-A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4673618-9409-46E1-ACB5-D17556FEB195}" type="slidenum">
              <a:rPr lang="de-AT"/>
              <a:pPr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54171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99263" y="36513"/>
            <a:ext cx="2227262" cy="67738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888" y="36513"/>
            <a:ext cx="6530975" cy="67738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AT" smtClean="0"/>
              <a:t>A. Brambilla, R. Carnecky</a:t>
            </a:r>
            <a:endParaRPr lang="de-A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FE58F3C-71BB-46A7-B1CC-823FFE530AF8}" type="slidenum">
              <a:rPr lang="de-AT"/>
              <a:pPr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83312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b-NO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15888" y="6564541"/>
            <a:ext cx="7696200" cy="301625"/>
          </a:xfrm>
        </p:spPr>
        <p:txBody>
          <a:bodyPr/>
          <a:lstStyle>
            <a:lvl1pPr>
              <a:defRPr/>
            </a:lvl1pPr>
          </a:lstStyle>
          <a:p>
            <a:r>
              <a:rPr lang="de-AT" dirty="0" smtClean="0"/>
              <a:t>A. </a:t>
            </a:r>
            <a:r>
              <a:rPr lang="de-AT" dirty="0" err="1" smtClean="0"/>
              <a:t>Brambilla</a:t>
            </a:r>
            <a:r>
              <a:rPr lang="de-AT" dirty="0" smtClean="0"/>
              <a:t>, R. </a:t>
            </a:r>
            <a:r>
              <a:rPr lang="de-AT" dirty="0" err="1" smtClean="0"/>
              <a:t>Carnecky</a:t>
            </a:r>
            <a:endParaRPr lang="de-A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940675" y="6564541"/>
            <a:ext cx="1079500" cy="306387"/>
          </a:xfrm>
        </p:spPr>
        <p:txBody>
          <a:bodyPr/>
          <a:lstStyle>
            <a:lvl1pPr>
              <a:defRPr/>
            </a:lvl1pPr>
          </a:lstStyle>
          <a:p>
            <a:fld id="{EB2950CB-AFDC-414C-88C0-D2B7497FBDAF}" type="slidenum">
              <a:rPr lang="de-AT"/>
              <a:pPr/>
              <a:t>‹#›</a:t>
            </a:fld>
            <a:endParaRPr lang="de-AT" dirty="0"/>
          </a:p>
        </p:txBody>
      </p:sp>
      <p:cxnSp>
        <p:nvCxnSpPr>
          <p:cNvPr id="8" name="Straight Connector 3"/>
          <p:cNvCxnSpPr/>
          <p:nvPr userDrawn="1"/>
        </p:nvCxnSpPr>
        <p:spPr bwMode="auto">
          <a:xfrm>
            <a:off x="180000" y="6552000"/>
            <a:ext cx="8784000" cy="0"/>
          </a:xfrm>
          <a:prstGeom prst="line">
            <a:avLst/>
          </a:prstGeom>
          <a:ln w="12700"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8986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15888" y="6583759"/>
            <a:ext cx="7696200" cy="301625"/>
          </a:xfrm>
        </p:spPr>
        <p:txBody>
          <a:bodyPr/>
          <a:lstStyle>
            <a:lvl1pPr>
              <a:defRPr/>
            </a:lvl1pPr>
          </a:lstStyle>
          <a:p>
            <a:r>
              <a:rPr lang="de-AT" smtClean="0"/>
              <a:t>A. Brambilla, R. Carnecky</a:t>
            </a:r>
            <a:endParaRPr lang="de-A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940675" y="6578997"/>
            <a:ext cx="1079500" cy="306387"/>
          </a:xfrm>
        </p:spPr>
        <p:txBody>
          <a:bodyPr/>
          <a:lstStyle>
            <a:lvl1pPr>
              <a:defRPr/>
            </a:lvl1pPr>
          </a:lstStyle>
          <a:p>
            <a:fld id="{A8B2023D-E4DA-48F9-B46B-C07B90ADEE12}" type="slidenum">
              <a:rPr lang="de-AT"/>
              <a:pPr/>
              <a:t>‹#›</a:t>
            </a:fld>
            <a:endParaRPr lang="de-AT"/>
          </a:p>
        </p:txBody>
      </p:sp>
      <p:cxnSp>
        <p:nvCxnSpPr>
          <p:cNvPr id="7" name="Straight Connector 3"/>
          <p:cNvCxnSpPr/>
          <p:nvPr userDrawn="1"/>
        </p:nvCxnSpPr>
        <p:spPr bwMode="auto">
          <a:xfrm>
            <a:off x="180000" y="6552000"/>
            <a:ext cx="8784000" cy="0"/>
          </a:xfrm>
          <a:prstGeom prst="line">
            <a:avLst/>
          </a:prstGeom>
          <a:ln w="12700"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555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9063" y="981075"/>
            <a:ext cx="4376737" cy="5829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81075"/>
            <a:ext cx="4378325" cy="5829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15888" y="6583759"/>
            <a:ext cx="7696200" cy="301625"/>
          </a:xfrm>
        </p:spPr>
        <p:txBody>
          <a:bodyPr/>
          <a:lstStyle>
            <a:lvl1pPr>
              <a:defRPr/>
            </a:lvl1pPr>
          </a:lstStyle>
          <a:p>
            <a:r>
              <a:rPr lang="de-AT" smtClean="0"/>
              <a:t>A. Brambilla, R. Carnecky</a:t>
            </a:r>
            <a:endParaRPr lang="de-A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940675" y="6578997"/>
            <a:ext cx="1079500" cy="306387"/>
          </a:xfrm>
        </p:spPr>
        <p:txBody>
          <a:bodyPr/>
          <a:lstStyle>
            <a:lvl1pPr>
              <a:defRPr/>
            </a:lvl1pPr>
          </a:lstStyle>
          <a:p>
            <a:fld id="{D874A43D-C0F1-40D7-AE5B-31D6C670E6FB}" type="slidenum">
              <a:rPr lang="de-AT"/>
              <a:pPr/>
              <a:t>‹#›</a:t>
            </a:fld>
            <a:endParaRPr lang="de-AT"/>
          </a:p>
        </p:txBody>
      </p:sp>
      <p:cxnSp>
        <p:nvCxnSpPr>
          <p:cNvPr id="8" name="Straight Connector 3"/>
          <p:cNvCxnSpPr/>
          <p:nvPr userDrawn="1"/>
        </p:nvCxnSpPr>
        <p:spPr bwMode="auto">
          <a:xfrm>
            <a:off x="180000" y="6552000"/>
            <a:ext cx="8784000" cy="0"/>
          </a:xfrm>
          <a:prstGeom prst="line">
            <a:avLst/>
          </a:prstGeom>
          <a:ln w="12700"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0284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115888" y="6583759"/>
            <a:ext cx="7696200" cy="301625"/>
          </a:xfrm>
        </p:spPr>
        <p:txBody>
          <a:bodyPr/>
          <a:lstStyle>
            <a:lvl1pPr>
              <a:defRPr/>
            </a:lvl1pPr>
          </a:lstStyle>
          <a:p>
            <a:r>
              <a:rPr lang="de-AT" smtClean="0"/>
              <a:t>A. Brambilla, R. Carnecky</a:t>
            </a:r>
            <a:endParaRPr lang="de-AT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7956996" y="6578997"/>
            <a:ext cx="1079500" cy="306387"/>
          </a:xfrm>
        </p:spPr>
        <p:txBody>
          <a:bodyPr/>
          <a:lstStyle>
            <a:lvl1pPr>
              <a:defRPr/>
            </a:lvl1pPr>
          </a:lstStyle>
          <a:p>
            <a:fld id="{7182FB36-C551-4A28-BF75-B615DCE2CEE7}" type="slidenum">
              <a:rPr lang="de-AT"/>
              <a:pPr/>
              <a:t>‹#›</a:t>
            </a:fld>
            <a:endParaRPr lang="de-AT"/>
          </a:p>
        </p:txBody>
      </p:sp>
      <p:cxnSp>
        <p:nvCxnSpPr>
          <p:cNvPr id="10" name="Straight Connector 3"/>
          <p:cNvCxnSpPr/>
          <p:nvPr userDrawn="1"/>
        </p:nvCxnSpPr>
        <p:spPr bwMode="auto">
          <a:xfrm>
            <a:off x="180000" y="6552000"/>
            <a:ext cx="8784000" cy="0"/>
          </a:xfrm>
          <a:prstGeom prst="line">
            <a:avLst/>
          </a:prstGeom>
          <a:ln w="12700"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6526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115888" y="6583759"/>
            <a:ext cx="7696200" cy="301625"/>
          </a:xfrm>
        </p:spPr>
        <p:txBody>
          <a:bodyPr/>
          <a:lstStyle>
            <a:lvl1pPr>
              <a:defRPr/>
            </a:lvl1pPr>
          </a:lstStyle>
          <a:p>
            <a:r>
              <a:rPr lang="de-AT" smtClean="0"/>
              <a:t>A. Brambilla, R. Carnecky</a:t>
            </a:r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7940675" y="6578997"/>
            <a:ext cx="1079500" cy="306387"/>
          </a:xfrm>
        </p:spPr>
        <p:txBody>
          <a:bodyPr/>
          <a:lstStyle>
            <a:lvl1pPr>
              <a:defRPr/>
            </a:lvl1pPr>
          </a:lstStyle>
          <a:p>
            <a:fld id="{7E20B25C-5986-46E0-B5D0-4FF1BDC92EAB}" type="slidenum">
              <a:rPr lang="de-AT"/>
              <a:pPr/>
              <a:t>‹#›</a:t>
            </a:fld>
            <a:endParaRPr lang="de-AT"/>
          </a:p>
        </p:txBody>
      </p:sp>
      <p:cxnSp>
        <p:nvCxnSpPr>
          <p:cNvPr id="6" name="Straight Connector 3"/>
          <p:cNvCxnSpPr/>
          <p:nvPr userDrawn="1"/>
        </p:nvCxnSpPr>
        <p:spPr bwMode="auto">
          <a:xfrm>
            <a:off x="180000" y="6552000"/>
            <a:ext cx="8784000" cy="0"/>
          </a:xfrm>
          <a:prstGeom prst="line">
            <a:avLst/>
          </a:prstGeom>
          <a:ln w="12700"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4004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115888" y="6583759"/>
            <a:ext cx="7696200" cy="301625"/>
          </a:xfrm>
        </p:spPr>
        <p:txBody>
          <a:bodyPr/>
          <a:lstStyle>
            <a:lvl1pPr>
              <a:defRPr/>
            </a:lvl1pPr>
          </a:lstStyle>
          <a:p>
            <a:r>
              <a:rPr lang="de-AT" smtClean="0"/>
              <a:t>A. Brambilla, R. Carnecky</a:t>
            </a:r>
            <a:endParaRPr lang="de-AT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7940675" y="6578997"/>
            <a:ext cx="1079500" cy="306387"/>
          </a:xfrm>
        </p:spPr>
        <p:txBody>
          <a:bodyPr/>
          <a:lstStyle>
            <a:lvl1pPr>
              <a:defRPr/>
            </a:lvl1pPr>
          </a:lstStyle>
          <a:p>
            <a:fld id="{80756900-D406-4B9B-8CBC-89A18E209CFF}" type="slidenum">
              <a:rPr lang="de-AT"/>
              <a:pPr/>
              <a:t>‹#›</a:t>
            </a:fld>
            <a:endParaRPr lang="de-AT"/>
          </a:p>
        </p:txBody>
      </p:sp>
      <p:cxnSp>
        <p:nvCxnSpPr>
          <p:cNvPr id="4" name="Straight Connector 3"/>
          <p:cNvCxnSpPr/>
          <p:nvPr userDrawn="1"/>
        </p:nvCxnSpPr>
        <p:spPr bwMode="auto">
          <a:xfrm>
            <a:off x="180000" y="6525344"/>
            <a:ext cx="8784000" cy="0"/>
          </a:xfrm>
          <a:prstGeom prst="line">
            <a:avLst/>
          </a:prstGeom>
          <a:ln w="12700"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4475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AT" smtClean="0"/>
              <a:t>A. Brambilla, R. Carnecky</a:t>
            </a:r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4B63FC4-E5C6-4E6D-9425-556C6C0C5B9F}" type="slidenum">
              <a:rPr lang="de-AT"/>
              <a:pPr/>
              <a:t>‹#›</a:t>
            </a:fld>
            <a:endParaRPr lang="de-AT"/>
          </a:p>
        </p:txBody>
      </p:sp>
      <p:cxnSp>
        <p:nvCxnSpPr>
          <p:cNvPr id="8" name="Straight Connector 3"/>
          <p:cNvCxnSpPr/>
          <p:nvPr userDrawn="1"/>
        </p:nvCxnSpPr>
        <p:spPr bwMode="auto">
          <a:xfrm>
            <a:off x="180000" y="6552000"/>
            <a:ext cx="8784000" cy="0"/>
          </a:xfrm>
          <a:prstGeom prst="line">
            <a:avLst/>
          </a:prstGeom>
          <a:ln w="12700"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6713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AT" smtClean="0"/>
              <a:t>A. Brambilla, R. Carnecky</a:t>
            </a:r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9463D94-17BF-4802-8FE8-B195FB2A2F51}" type="slidenum">
              <a:rPr lang="de-AT"/>
              <a:pPr/>
              <a:t>‹#›</a:t>
            </a:fld>
            <a:endParaRPr lang="de-AT"/>
          </a:p>
        </p:txBody>
      </p:sp>
      <p:cxnSp>
        <p:nvCxnSpPr>
          <p:cNvPr id="8" name="Straight Connector 3"/>
          <p:cNvCxnSpPr/>
          <p:nvPr userDrawn="1"/>
        </p:nvCxnSpPr>
        <p:spPr bwMode="auto">
          <a:xfrm>
            <a:off x="180000" y="6552000"/>
            <a:ext cx="8784000" cy="0"/>
          </a:xfrm>
          <a:prstGeom prst="line">
            <a:avLst/>
          </a:prstGeom>
          <a:ln w="12700"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4280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" name="Picture 71" descr="content_slide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-23813"/>
            <a:ext cx="9153526" cy="6905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9" name="Freeform 25"/>
          <p:cNvSpPr>
            <a:spLocks/>
          </p:cNvSpPr>
          <p:nvPr/>
        </p:nvSpPr>
        <p:spPr bwMode="auto">
          <a:xfrm>
            <a:off x="8470900" y="531813"/>
            <a:ext cx="431800" cy="1587"/>
          </a:xfrm>
          <a:custGeom>
            <a:avLst/>
            <a:gdLst>
              <a:gd name="T0" fmla="*/ 0 w 272"/>
              <a:gd name="T1" fmla="*/ 272 w 272"/>
              <a:gd name="T2" fmla="*/ 0 w 272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272">
                <a:moveTo>
                  <a:pt x="0" y="0"/>
                </a:moveTo>
                <a:lnTo>
                  <a:pt x="272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1050" name="Rectangle 26"/>
          <p:cNvSpPr>
            <a:spLocks noGrp="1" noChangeArrowheads="1"/>
          </p:cNvSpPr>
          <p:nvPr>
            <p:ph type="title"/>
          </p:nvPr>
        </p:nvSpPr>
        <p:spPr bwMode="auto">
          <a:xfrm>
            <a:off x="115888" y="36513"/>
            <a:ext cx="8050212" cy="757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52" name="Rectangle 28"/>
          <p:cNvSpPr>
            <a:spLocks noGrp="1" noChangeAspect="1" noChangeArrowheads="1"/>
          </p:cNvSpPr>
          <p:nvPr>
            <p:ph type="ftr" sz="quarter" idx="3"/>
          </p:nvPr>
        </p:nvSpPr>
        <p:spPr bwMode="auto">
          <a:xfrm>
            <a:off x="115888" y="6513513"/>
            <a:ext cx="769620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5986"/>
                </a:solidFill>
              </a:defRPr>
            </a:lvl1pPr>
          </a:lstStyle>
          <a:p>
            <a:r>
              <a:rPr lang="de-AT" smtClean="0"/>
              <a:t>A. Brambilla, R. Carnecky</a:t>
            </a:r>
            <a:endParaRPr lang="de-AT"/>
          </a:p>
        </p:txBody>
      </p:sp>
      <p:sp>
        <p:nvSpPr>
          <p:cNvPr id="1053" name="Rectangle 29"/>
          <p:cNvSpPr>
            <a:spLocks noGrp="1" noChangeAspect="1" noChangeArrowheads="1"/>
          </p:cNvSpPr>
          <p:nvPr>
            <p:ph type="sldNum" sz="quarter" idx="4"/>
          </p:nvPr>
        </p:nvSpPr>
        <p:spPr bwMode="auto">
          <a:xfrm>
            <a:off x="7940675" y="6513513"/>
            <a:ext cx="1079500" cy="30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5986"/>
                </a:solidFill>
              </a:defRPr>
            </a:lvl1pPr>
          </a:lstStyle>
          <a:p>
            <a:fld id="{7EB97287-FCA6-4834-9890-A567DD4ED3CB}" type="slidenum">
              <a:rPr lang="de-AT"/>
              <a:pPr/>
              <a:t>‹#›</a:t>
            </a:fld>
            <a:endParaRPr lang="de-AT"/>
          </a:p>
        </p:txBody>
      </p:sp>
      <p:grpSp>
        <p:nvGrpSpPr>
          <p:cNvPr id="1055" name="Group 31"/>
          <p:cNvGrpSpPr>
            <a:grpSpLocks/>
          </p:cNvGrpSpPr>
          <p:nvPr/>
        </p:nvGrpSpPr>
        <p:grpSpPr bwMode="auto">
          <a:xfrm>
            <a:off x="8388350" y="44450"/>
            <a:ext cx="647700" cy="646113"/>
            <a:chOff x="4900" y="3472"/>
            <a:chExt cx="748" cy="747"/>
          </a:xfrm>
        </p:grpSpPr>
        <p:sp>
          <p:nvSpPr>
            <p:cNvPr id="1056" name="Freeform 32"/>
            <p:cNvSpPr>
              <a:spLocks/>
            </p:cNvSpPr>
            <p:nvPr userDrawn="1"/>
          </p:nvSpPr>
          <p:spPr bwMode="auto">
            <a:xfrm>
              <a:off x="4930" y="3746"/>
              <a:ext cx="79" cy="79"/>
            </a:xfrm>
            <a:custGeom>
              <a:avLst/>
              <a:gdLst>
                <a:gd name="T0" fmla="*/ 10 w 21"/>
                <a:gd name="T1" fmla="*/ 5 h 21"/>
                <a:gd name="T2" fmla="*/ 4 w 21"/>
                <a:gd name="T3" fmla="*/ 5 h 21"/>
                <a:gd name="T4" fmla="*/ 3 w 21"/>
                <a:gd name="T5" fmla="*/ 6 h 21"/>
                <a:gd name="T6" fmla="*/ 3 w 21"/>
                <a:gd name="T7" fmla="*/ 7 h 21"/>
                <a:gd name="T8" fmla="*/ 2 w 21"/>
                <a:gd name="T9" fmla="*/ 7 h 21"/>
                <a:gd name="T10" fmla="*/ 3 w 21"/>
                <a:gd name="T11" fmla="*/ 3 h 21"/>
                <a:gd name="T12" fmla="*/ 3 w 21"/>
                <a:gd name="T13" fmla="*/ 0 h 21"/>
                <a:gd name="T14" fmla="*/ 4 w 21"/>
                <a:gd name="T15" fmla="*/ 0 h 21"/>
                <a:gd name="T16" fmla="*/ 4 w 21"/>
                <a:gd name="T17" fmla="*/ 1 h 21"/>
                <a:gd name="T18" fmla="*/ 4 w 21"/>
                <a:gd name="T19" fmla="*/ 3 h 21"/>
                <a:gd name="T20" fmla="*/ 10 w 21"/>
                <a:gd name="T21" fmla="*/ 4 h 21"/>
                <a:gd name="T22" fmla="*/ 13 w 21"/>
                <a:gd name="T23" fmla="*/ 5 h 21"/>
                <a:gd name="T24" fmla="*/ 20 w 21"/>
                <a:gd name="T25" fmla="*/ 8 h 21"/>
                <a:gd name="T26" fmla="*/ 21 w 21"/>
                <a:gd name="T27" fmla="*/ 14 h 21"/>
                <a:gd name="T28" fmla="*/ 19 w 21"/>
                <a:gd name="T29" fmla="*/ 19 h 21"/>
                <a:gd name="T30" fmla="*/ 11 w 21"/>
                <a:gd name="T31" fmla="*/ 20 h 21"/>
                <a:gd name="T32" fmla="*/ 4 w 21"/>
                <a:gd name="T33" fmla="*/ 19 h 21"/>
                <a:gd name="T34" fmla="*/ 0 w 21"/>
                <a:gd name="T35" fmla="*/ 20 h 21"/>
                <a:gd name="T36" fmla="*/ 0 w 21"/>
                <a:gd name="T37" fmla="*/ 21 h 21"/>
                <a:gd name="T38" fmla="*/ 0 w 21"/>
                <a:gd name="T39" fmla="*/ 21 h 21"/>
                <a:gd name="T40" fmla="*/ 0 w 21"/>
                <a:gd name="T41" fmla="*/ 17 h 21"/>
                <a:gd name="T42" fmla="*/ 1 w 21"/>
                <a:gd name="T43" fmla="*/ 13 h 21"/>
                <a:gd name="T44" fmla="*/ 2 w 21"/>
                <a:gd name="T45" fmla="*/ 13 h 21"/>
                <a:gd name="T46" fmla="*/ 1 w 21"/>
                <a:gd name="T47" fmla="*/ 14 h 21"/>
                <a:gd name="T48" fmla="*/ 5 w 21"/>
                <a:gd name="T49" fmla="*/ 16 h 21"/>
                <a:gd name="T50" fmla="*/ 11 w 21"/>
                <a:gd name="T51" fmla="*/ 18 h 21"/>
                <a:gd name="T52" fmla="*/ 20 w 21"/>
                <a:gd name="T53" fmla="*/ 13 h 21"/>
                <a:gd name="T54" fmla="*/ 13 w 21"/>
                <a:gd name="T55" fmla="*/ 6 h 21"/>
                <a:gd name="T56" fmla="*/ 10 w 21"/>
                <a:gd name="T57" fmla="*/ 5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1" h="21">
                  <a:moveTo>
                    <a:pt x="10" y="5"/>
                  </a:moveTo>
                  <a:cubicBezTo>
                    <a:pt x="8" y="5"/>
                    <a:pt x="5" y="4"/>
                    <a:pt x="4" y="5"/>
                  </a:cubicBezTo>
                  <a:cubicBezTo>
                    <a:pt x="3" y="5"/>
                    <a:pt x="3" y="5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6"/>
                    <a:pt x="2" y="5"/>
                    <a:pt x="3" y="3"/>
                  </a:cubicBezTo>
                  <a:cubicBezTo>
                    <a:pt x="3" y="2"/>
                    <a:pt x="3" y="1"/>
                    <a:pt x="3" y="0"/>
                  </a:cubicBezTo>
                  <a:cubicBezTo>
                    <a:pt x="3" y="0"/>
                    <a:pt x="4" y="0"/>
                    <a:pt x="4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4" y="2"/>
                    <a:pt x="4" y="3"/>
                  </a:cubicBezTo>
                  <a:cubicBezTo>
                    <a:pt x="5" y="3"/>
                    <a:pt x="8" y="4"/>
                    <a:pt x="10" y="4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6" y="5"/>
                    <a:pt x="18" y="6"/>
                    <a:pt x="20" y="8"/>
                  </a:cubicBezTo>
                  <a:cubicBezTo>
                    <a:pt x="21" y="9"/>
                    <a:pt x="21" y="12"/>
                    <a:pt x="21" y="14"/>
                  </a:cubicBezTo>
                  <a:cubicBezTo>
                    <a:pt x="21" y="16"/>
                    <a:pt x="20" y="18"/>
                    <a:pt x="19" y="19"/>
                  </a:cubicBezTo>
                  <a:cubicBezTo>
                    <a:pt x="17" y="20"/>
                    <a:pt x="15" y="21"/>
                    <a:pt x="11" y="20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1" y="18"/>
                    <a:pt x="1" y="18"/>
                    <a:pt x="0" y="2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9"/>
                    <a:pt x="0" y="18"/>
                    <a:pt x="0" y="17"/>
                  </a:cubicBezTo>
                  <a:cubicBezTo>
                    <a:pt x="1" y="16"/>
                    <a:pt x="1" y="15"/>
                    <a:pt x="1" y="13"/>
                  </a:cubicBezTo>
                  <a:cubicBezTo>
                    <a:pt x="1" y="13"/>
                    <a:pt x="1" y="13"/>
                    <a:pt x="2" y="13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1" y="16"/>
                    <a:pt x="2" y="16"/>
                    <a:pt x="5" y="16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6" y="18"/>
                    <a:pt x="19" y="17"/>
                    <a:pt x="20" y="13"/>
                  </a:cubicBezTo>
                  <a:cubicBezTo>
                    <a:pt x="21" y="9"/>
                    <a:pt x="18" y="7"/>
                    <a:pt x="13" y="6"/>
                  </a:cubicBezTo>
                  <a:lnTo>
                    <a:pt x="10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057" name="Freeform 33"/>
            <p:cNvSpPr>
              <a:spLocks/>
            </p:cNvSpPr>
            <p:nvPr userDrawn="1"/>
          </p:nvSpPr>
          <p:spPr bwMode="auto">
            <a:xfrm>
              <a:off x="4953" y="3645"/>
              <a:ext cx="101" cy="101"/>
            </a:xfrm>
            <a:custGeom>
              <a:avLst/>
              <a:gdLst>
                <a:gd name="T0" fmla="*/ 22 w 27"/>
                <a:gd name="T1" fmla="*/ 9 h 27"/>
                <a:gd name="T2" fmla="*/ 27 w 27"/>
                <a:gd name="T3" fmla="*/ 11 h 27"/>
                <a:gd name="T4" fmla="*/ 27 w 27"/>
                <a:gd name="T5" fmla="*/ 12 h 27"/>
                <a:gd name="T6" fmla="*/ 21 w 27"/>
                <a:gd name="T7" fmla="*/ 13 h 27"/>
                <a:gd name="T8" fmla="*/ 11 w 27"/>
                <a:gd name="T9" fmla="*/ 15 h 27"/>
                <a:gd name="T10" fmla="*/ 6 w 27"/>
                <a:gd name="T11" fmla="*/ 16 h 27"/>
                <a:gd name="T12" fmla="*/ 6 w 27"/>
                <a:gd name="T13" fmla="*/ 16 h 27"/>
                <a:gd name="T14" fmla="*/ 7 w 27"/>
                <a:gd name="T15" fmla="*/ 17 h 27"/>
                <a:gd name="T16" fmla="*/ 13 w 27"/>
                <a:gd name="T17" fmla="*/ 21 h 27"/>
                <a:gd name="T18" fmla="*/ 18 w 27"/>
                <a:gd name="T19" fmla="*/ 23 h 27"/>
                <a:gd name="T20" fmla="*/ 20 w 27"/>
                <a:gd name="T21" fmla="*/ 22 h 27"/>
                <a:gd name="T22" fmla="*/ 20 w 27"/>
                <a:gd name="T23" fmla="*/ 21 h 27"/>
                <a:gd name="T24" fmla="*/ 21 w 27"/>
                <a:gd name="T25" fmla="*/ 22 h 27"/>
                <a:gd name="T26" fmla="*/ 19 w 27"/>
                <a:gd name="T27" fmla="*/ 25 h 27"/>
                <a:gd name="T28" fmla="*/ 18 w 27"/>
                <a:gd name="T29" fmla="*/ 27 h 27"/>
                <a:gd name="T30" fmla="*/ 17 w 27"/>
                <a:gd name="T31" fmla="*/ 27 h 27"/>
                <a:gd name="T32" fmla="*/ 17 w 27"/>
                <a:gd name="T33" fmla="*/ 26 h 27"/>
                <a:gd name="T34" fmla="*/ 17 w 27"/>
                <a:gd name="T35" fmla="*/ 25 h 27"/>
                <a:gd name="T36" fmla="*/ 12 w 27"/>
                <a:gd name="T37" fmla="*/ 22 h 27"/>
                <a:gd name="T38" fmla="*/ 5 w 27"/>
                <a:gd name="T39" fmla="*/ 17 h 27"/>
                <a:gd name="T40" fmla="*/ 3 w 27"/>
                <a:gd name="T41" fmla="*/ 17 h 27"/>
                <a:gd name="T42" fmla="*/ 1 w 27"/>
                <a:gd name="T43" fmla="*/ 18 h 27"/>
                <a:gd name="T44" fmla="*/ 1 w 27"/>
                <a:gd name="T45" fmla="*/ 19 h 27"/>
                <a:gd name="T46" fmla="*/ 0 w 27"/>
                <a:gd name="T47" fmla="*/ 18 h 27"/>
                <a:gd name="T48" fmla="*/ 2 w 27"/>
                <a:gd name="T49" fmla="*/ 15 h 27"/>
                <a:gd name="T50" fmla="*/ 3 w 27"/>
                <a:gd name="T51" fmla="*/ 14 h 27"/>
                <a:gd name="T52" fmla="*/ 11 w 27"/>
                <a:gd name="T53" fmla="*/ 13 h 27"/>
                <a:gd name="T54" fmla="*/ 15 w 27"/>
                <a:gd name="T55" fmla="*/ 12 h 27"/>
                <a:gd name="T56" fmla="*/ 22 w 27"/>
                <a:gd name="T57" fmla="*/ 10 h 27"/>
                <a:gd name="T58" fmla="*/ 22 w 27"/>
                <a:gd name="T59" fmla="*/ 10 h 27"/>
                <a:gd name="T60" fmla="*/ 21 w 27"/>
                <a:gd name="T61" fmla="*/ 10 h 27"/>
                <a:gd name="T62" fmla="*/ 15 w 27"/>
                <a:gd name="T63" fmla="*/ 7 h 27"/>
                <a:gd name="T64" fmla="*/ 10 w 27"/>
                <a:gd name="T65" fmla="*/ 4 h 27"/>
                <a:gd name="T66" fmla="*/ 8 w 27"/>
                <a:gd name="T67" fmla="*/ 5 h 27"/>
                <a:gd name="T68" fmla="*/ 8 w 27"/>
                <a:gd name="T69" fmla="*/ 6 h 27"/>
                <a:gd name="T70" fmla="*/ 7 w 27"/>
                <a:gd name="T71" fmla="*/ 5 h 27"/>
                <a:gd name="T72" fmla="*/ 9 w 27"/>
                <a:gd name="T73" fmla="*/ 2 h 27"/>
                <a:gd name="T74" fmla="*/ 11 w 27"/>
                <a:gd name="T75" fmla="*/ 0 h 27"/>
                <a:gd name="T76" fmla="*/ 11 w 27"/>
                <a:gd name="T77" fmla="*/ 0 h 27"/>
                <a:gd name="T78" fmla="*/ 11 w 27"/>
                <a:gd name="T79" fmla="*/ 0 h 27"/>
                <a:gd name="T80" fmla="*/ 11 w 27"/>
                <a:gd name="T81" fmla="*/ 2 h 27"/>
                <a:gd name="T82" fmla="*/ 16 w 27"/>
                <a:gd name="T83" fmla="*/ 5 h 27"/>
                <a:gd name="T84" fmla="*/ 22 w 27"/>
                <a:gd name="T85" fmla="*/ 9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7" h="27">
                  <a:moveTo>
                    <a:pt x="22" y="9"/>
                  </a:moveTo>
                  <a:cubicBezTo>
                    <a:pt x="23" y="9"/>
                    <a:pt x="26" y="11"/>
                    <a:pt x="27" y="11"/>
                  </a:cubicBezTo>
                  <a:cubicBezTo>
                    <a:pt x="27" y="11"/>
                    <a:pt x="27" y="12"/>
                    <a:pt x="27" y="12"/>
                  </a:cubicBezTo>
                  <a:cubicBezTo>
                    <a:pt x="26" y="12"/>
                    <a:pt x="25" y="12"/>
                    <a:pt x="21" y="13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7" y="16"/>
                    <a:pt x="6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7"/>
                    <a:pt x="7" y="17"/>
                    <a:pt x="7" y="17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4" y="21"/>
                    <a:pt x="17" y="23"/>
                    <a:pt x="18" y="23"/>
                  </a:cubicBezTo>
                  <a:cubicBezTo>
                    <a:pt x="19" y="23"/>
                    <a:pt x="19" y="23"/>
                    <a:pt x="20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0" y="21"/>
                    <a:pt x="21" y="21"/>
                    <a:pt x="21" y="22"/>
                  </a:cubicBezTo>
                  <a:cubicBezTo>
                    <a:pt x="20" y="23"/>
                    <a:pt x="20" y="24"/>
                    <a:pt x="19" y="25"/>
                  </a:cubicBezTo>
                  <a:cubicBezTo>
                    <a:pt x="18" y="26"/>
                    <a:pt x="18" y="26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17" y="25"/>
                  </a:cubicBezTo>
                  <a:cubicBezTo>
                    <a:pt x="17" y="24"/>
                    <a:pt x="14" y="22"/>
                    <a:pt x="12" y="22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4" y="17"/>
                    <a:pt x="4" y="17"/>
                    <a:pt x="3" y="17"/>
                  </a:cubicBezTo>
                  <a:cubicBezTo>
                    <a:pt x="2" y="17"/>
                    <a:pt x="2" y="18"/>
                    <a:pt x="1" y="18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0" y="19"/>
                    <a:pt x="0" y="18"/>
                  </a:cubicBezTo>
                  <a:cubicBezTo>
                    <a:pt x="1" y="17"/>
                    <a:pt x="2" y="16"/>
                    <a:pt x="2" y="15"/>
                  </a:cubicBezTo>
                  <a:cubicBezTo>
                    <a:pt x="2" y="15"/>
                    <a:pt x="2" y="15"/>
                    <a:pt x="3" y="14"/>
                  </a:cubicBezTo>
                  <a:cubicBezTo>
                    <a:pt x="4" y="14"/>
                    <a:pt x="9" y="13"/>
                    <a:pt x="11" y="13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8" y="11"/>
                    <a:pt x="20" y="11"/>
                    <a:pt x="22" y="10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2" y="10"/>
                    <a:pt x="21" y="10"/>
                    <a:pt x="21" y="10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4" y="6"/>
                    <a:pt x="11" y="4"/>
                    <a:pt x="10" y="4"/>
                  </a:cubicBezTo>
                  <a:cubicBezTo>
                    <a:pt x="9" y="4"/>
                    <a:pt x="9" y="4"/>
                    <a:pt x="8" y="5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6"/>
                    <a:pt x="7" y="6"/>
                    <a:pt x="7" y="5"/>
                  </a:cubicBezTo>
                  <a:cubicBezTo>
                    <a:pt x="8" y="4"/>
                    <a:pt x="9" y="3"/>
                    <a:pt x="9" y="2"/>
                  </a:cubicBezTo>
                  <a:cubicBezTo>
                    <a:pt x="10" y="1"/>
                    <a:pt x="10" y="1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1"/>
                    <a:pt x="11" y="2"/>
                    <a:pt x="11" y="2"/>
                  </a:cubicBezTo>
                  <a:cubicBezTo>
                    <a:pt x="12" y="3"/>
                    <a:pt x="15" y="5"/>
                    <a:pt x="16" y="5"/>
                  </a:cubicBezTo>
                  <a:lnTo>
                    <a:pt x="22" y="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058" name="Freeform 34"/>
            <p:cNvSpPr>
              <a:spLocks/>
            </p:cNvSpPr>
            <p:nvPr userDrawn="1"/>
          </p:nvSpPr>
          <p:spPr bwMode="auto">
            <a:xfrm>
              <a:off x="5017" y="3596"/>
              <a:ext cx="71" cy="71"/>
            </a:xfrm>
            <a:custGeom>
              <a:avLst/>
              <a:gdLst>
                <a:gd name="T0" fmla="*/ 5 w 19"/>
                <a:gd name="T1" fmla="*/ 7 h 19"/>
                <a:gd name="T2" fmla="*/ 1 w 19"/>
                <a:gd name="T3" fmla="*/ 6 h 19"/>
                <a:gd name="T4" fmla="*/ 1 w 19"/>
                <a:gd name="T5" fmla="*/ 6 h 19"/>
                <a:gd name="T6" fmla="*/ 0 w 19"/>
                <a:gd name="T7" fmla="*/ 6 h 19"/>
                <a:gd name="T8" fmla="*/ 3 w 19"/>
                <a:gd name="T9" fmla="*/ 3 h 19"/>
                <a:gd name="T10" fmla="*/ 5 w 19"/>
                <a:gd name="T11" fmla="*/ 0 h 19"/>
                <a:gd name="T12" fmla="*/ 6 w 19"/>
                <a:gd name="T13" fmla="*/ 1 h 19"/>
                <a:gd name="T14" fmla="*/ 5 w 19"/>
                <a:gd name="T15" fmla="*/ 1 h 19"/>
                <a:gd name="T16" fmla="*/ 7 w 19"/>
                <a:gd name="T17" fmla="*/ 5 h 19"/>
                <a:gd name="T18" fmla="*/ 14 w 19"/>
                <a:gd name="T19" fmla="*/ 13 h 19"/>
                <a:gd name="T20" fmla="*/ 18 w 19"/>
                <a:gd name="T21" fmla="*/ 14 h 19"/>
                <a:gd name="T22" fmla="*/ 19 w 19"/>
                <a:gd name="T23" fmla="*/ 13 h 19"/>
                <a:gd name="T24" fmla="*/ 19 w 19"/>
                <a:gd name="T25" fmla="*/ 14 h 19"/>
                <a:gd name="T26" fmla="*/ 17 w 19"/>
                <a:gd name="T27" fmla="*/ 16 h 19"/>
                <a:gd name="T28" fmla="*/ 14 w 19"/>
                <a:gd name="T29" fmla="*/ 19 h 19"/>
                <a:gd name="T30" fmla="*/ 14 w 19"/>
                <a:gd name="T31" fmla="*/ 19 h 19"/>
                <a:gd name="T32" fmla="*/ 14 w 19"/>
                <a:gd name="T33" fmla="*/ 18 h 19"/>
                <a:gd name="T34" fmla="*/ 13 w 19"/>
                <a:gd name="T35" fmla="*/ 14 h 19"/>
                <a:gd name="T36" fmla="*/ 5 w 19"/>
                <a:gd name="T37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9" h="19">
                  <a:moveTo>
                    <a:pt x="5" y="7"/>
                  </a:moveTo>
                  <a:cubicBezTo>
                    <a:pt x="3" y="5"/>
                    <a:pt x="2" y="5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5"/>
                    <a:pt x="2" y="4"/>
                    <a:pt x="3" y="3"/>
                  </a:cubicBezTo>
                  <a:cubicBezTo>
                    <a:pt x="3" y="2"/>
                    <a:pt x="4" y="1"/>
                    <a:pt x="5" y="0"/>
                  </a:cubicBezTo>
                  <a:cubicBezTo>
                    <a:pt x="5" y="0"/>
                    <a:pt x="6" y="1"/>
                    <a:pt x="6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3"/>
                    <a:pt x="4" y="3"/>
                    <a:pt x="7" y="5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6" y="15"/>
                    <a:pt x="17" y="15"/>
                    <a:pt x="18" y="14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9" y="13"/>
                    <a:pt x="19" y="14"/>
                    <a:pt x="19" y="14"/>
                  </a:cubicBezTo>
                  <a:cubicBezTo>
                    <a:pt x="18" y="15"/>
                    <a:pt x="17" y="16"/>
                    <a:pt x="17" y="16"/>
                  </a:cubicBezTo>
                  <a:cubicBezTo>
                    <a:pt x="16" y="17"/>
                    <a:pt x="15" y="18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5" y="17"/>
                    <a:pt x="15" y="16"/>
                    <a:pt x="13" y="14"/>
                  </a:cubicBezTo>
                  <a:lnTo>
                    <a:pt x="5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059" name="Freeform 35"/>
            <p:cNvSpPr>
              <a:spLocks/>
            </p:cNvSpPr>
            <p:nvPr userDrawn="1"/>
          </p:nvSpPr>
          <p:spPr bwMode="auto">
            <a:xfrm>
              <a:off x="5058" y="3532"/>
              <a:ext cx="75" cy="86"/>
            </a:xfrm>
            <a:custGeom>
              <a:avLst/>
              <a:gdLst>
                <a:gd name="T0" fmla="*/ 4 w 20"/>
                <a:gd name="T1" fmla="*/ 13 h 23"/>
                <a:gd name="T2" fmla="*/ 1 w 20"/>
                <a:gd name="T3" fmla="*/ 12 h 23"/>
                <a:gd name="T4" fmla="*/ 1 w 20"/>
                <a:gd name="T5" fmla="*/ 12 h 23"/>
                <a:gd name="T6" fmla="*/ 0 w 20"/>
                <a:gd name="T7" fmla="*/ 11 h 23"/>
                <a:gd name="T8" fmla="*/ 3 w 20"/>
                <a:gd name="T9" fmla="*/ 10 h 23"/>
                <a:gd name="T10" fmla="*/ 6 w 20"/>
                <a:gd name="T11" fmla="*/ 8 h 23"/>
                <a:gd name="T12" fmla="*/ 6 w 20"/>
                <a:gd name="T13" fmla="*/ 8 h 23"/>
                <a:gd name="T14" fmla="*/ 6 w 20"/>
                <a:gd name="T15" fmla="*/ 9 h 23"/>
                <a:gd name="T16" fmla="*/ 5 w 20"/>
                <a:gd name="T17" fmla="*/ 10 h 23"/>
                <a:gd name="T18" fmla="*/ 9 w 20"/>
                <a:gd name="T19" fmla="*/ 13 h 23"/>
                <a:gd name="T20" fmla="*/ 18 w 20"/>
                <a:gd name="T21" fmla="*/ 19 h 23"/>
                <a:gd name="T22" fmla="*/ 16 w 20"/>
                <a:gd name="T23" fmla="*/ 12 h 23"/>
                <a:gd name="T24" fmla="*/ 15 w 20"/>
                <a:gd name="T25" fmla="*/ 5 h 23"/>
                <a:gd name="T26" fmla="*/ 15 w 20"/>
                <a:gd name="T27" fmla="*/ 4 h 23"/>
                <a:gd name="T28" fmla="*/ 13 w 20"/>
                <a:gd name="T29" fmla="*/ 4 h 23"/>
                <a:gd name="T30" fmla="*/ 13 w 20"/>
                <a:gd name="T31" fmla="*/ 4 h 23"/>
                <a:gd name="T32" fmla="*/ 13 w 20"/>
                <a:gd name="T33" fmla="*/ 4 h 23"/>
                <a:gd name="T34" fmla="*/ 15 w 20"/>
                <a:gd name="T35" fmla="*/ 2 h 23"/>
                <a:gd name="T36" fmla="*/ 18 w 20"/>
                <a:gd name="T37" fmla="*/ 0 h 23"/>
                <a:gd name="T38" fmla="*/ 18 w 20"/>
                <a:gd name="T39" fmla="*/ 1 h 23"/>
                <a:gd name="T40" fmla="*/ 17 w 20"/>
                <a:gd name="T41" fmla="*/ 2 h 23"/>
                <a:gd name="T42" fmla="*/ 17 w 20"/>
                <a:gd name="T43" fmla="*/ 3 h 23"/>
                <a:gd name="T44" fmla="*/ 17 w 20"/>
                <a:gd name="T45" fmla="*/ 11 h 23"/>
                <a:gd name="T46" fmla="*/ 18 w 20"/>
                <a:gd name="T47" fmla="*/ 15 h 23"/>
                <a:gd name="T48" fmla="*/ 20 w 20"/>
                <a:gd name="T49" fmla="*/ 23 h 23"/>
                <a:gd name="T50" fmla="*/ 19 w 20"/>
                <a:gd name="T51" fmla="*/ 23 h 23"/>
                <a:gd name="T52" fmla="*/ 19 w 20"/>
                <a:gd name="T53" fmla="*/ 23 h 23"/>
                <a:gd name="T54" fmla="*/ 16 w 20"/>
                <a:gd name="T55" fmla="*/ 21 h 23"/>
                <a:gd name="T56" fmla="*/ 4 w 20"/>
                <a:gd name="T5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0" h="23">
                  <a:moveTo>
                    <a:pt x="4" y="13"/>
                  </a:moveTo>
                  <a:cubicBezTo>
                    <a:pt x="3" y="11"/>
                    <a:pt x="2" y="11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2"/>
                    <a:pt x="0" y="12"/>
                    <a:pt x="0" y="11"/>
                  </a:cubicBezTo>
                  <a:cubicBezTo>
                    <a:pt x="1" y="11"/>
                    <a:pt x="2" y="10"/>
                    <a:pt x="3" y="10"/>
                  </a:cubicBezTo>
                  <a:cubicBezTo>
                    <a:pt x="4" y="9"/>
                    <a:pt x="5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5" y="9"/>
                    <a:pt x="5" y="10"/>
                    <a:pt x="5" y="10"/>
                  </a:cubicBezTo>
                  <a:cubicBezTo>
                    <a:pt x="5" y="10"/>
                    <a:pt x="7" y="11"/>
                    <a:pt x="9" y="13"/>
                  </a:cubicBezTo>
                  <a:cubicBezTo>
                    <a:pt x="12" y="15"/>
                    <a:pt x="15" y="17"/>
                    <a:pt x="18" y="19"/>
                  </a:cubicBezTo>
                  <a:cubicBezTo>
                    <a:pt x="17" y="17"/>
                    <a:pt x="17" y="14"/>
                    <a:pt x="16" y="12"/>
                  </a:cubicBezTo>
                  <a:cubicBezTo>
                    <a:pt x="16" y="10"/>
                    <a:pt x="16" y="6"/>
                    <a:pt x="15" y="5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4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3"/>
                    <a:pt x="14" y="3"/>
                    <a:pt x="15" y="2"/>
                  </a:cubicBezTo>
                  <a:cubicBezTo>
                    <a:pt x="16" y="1"/>
                    <a:pt x="17" y="1"/>
                    <a:pt x="18" y="0"/>
                  </a:cubicBezTo>
                  <a:cubicBezTo>
                    <a:pt x="18" y="0"/>
                    <a:pt x="18" y="1"/>
                    <a:pt x="18" y="1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7" y="2"/>
                    <a:pt x="17" y="3"/>
                  </a:cubicBezTo>
                  <a:cubicBezTo>
                    <a:pt x="17" y="5"/>
                    <a:pt x="17" y="7"/>
                    <a:pt x="17" y="11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18"/>
                    <a:pt x="19" y="21"/>
                    <a:pt x="20" y="23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8" y="22"/>
                    <a:pt x="17" y="21"/>
                    <a:pt x="16" y="21"/>
                  </a:cubicBezTo>
                  <a:lnTo>
                    <a:pt x="4" y="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060" name="Freeform 36"/>
            <p:cNvSpPr>
              <a:spLocks/>
            </p:cNvSpPr>
            <p:nvPr userDrawn="1"/>
          </p:nvSpPr>
          <p:spPr bwMode="auto">
            <a:xfrm>
              <a:off x="5156" y="3509"/>
              <a:ext cx="71" cy="83"/>
            </a:xfrm>
            <a:custGeom>
              <a:avLst/>
              <a:gdLst>
                <a:gd name="T0" fmla="*/ 3 w 19"/>
                <a:gd name="T1" fmla="*/ 7 h 22"/>
                <a:gd name="T2" fmla="*/ 0 w 19"/>
                <a:gd name="T3" fmla="*/ 4 h 22"/>
                <a:gd name="T4" fmla="*/ 0 w 19"/>
                <a:gd name="T5" fmla="*/ 4 h 22"/>
                <a:gd name="T6" fmla="*/ 0 w 19"/>
                <a:gd name="T7" fmla="*/ 3 h 22"/>
                <a:gd name="T8" fmla="*/ 3 w 19"/>
                <a:gd name="T9" fmla="*/ 3 h 22"/>
                <a:gd name="T10" fmla="*/ 8 w 19"/>
                <a:gd name="T11" fmla="*/ 1 h 22"/>
                <a:gd name="T12" fmla="*/ 12 w 19"/>
                <a:gd name="T13" fmla="*/ 0 h 22"/>
                <a:gd name="T14" fmla="*/ 14 w 19"/>
                <a:gd name="T15" fmla="*/ 3 h 22"/>
                <a:gd name="T16" fmla="*/ 13 w 19"/>
                <a:gd name="T17" fmla="*/ 4 h 22"/>
                <a:gd name="T18" fmla="*/ 10 w 19"/>
                <a:gd name="T19" fmla="*/ 2 h 22"/>
                <a:gd name="T20" fmla="*/ 7 w 19"/>
                <a:gd name="T21" fmla="*/ 2 h 22"/>
                <a:gd name="T22" fmla="*/ 5 w 19"/>
                <a:gd name="T23" fmla="*/ 3 h 22"/>
                <a:gd name="T24" fmla="*/ 5 w 19"/>
                <a:gd name="T25" fmla="*/ 4 h 22"/>
                <a:gd name="T26" fmla="*/ 6 w 19"/>
                <a:gd name="T27" fmla="*/ 10 h 22"/>
                <a:gd name="T28" fmla="*/ 7 w 19"/>
                <a:gd name="T29" fmla="*/ 10 h 22"/>
                <a:gd name="T30" fmla="*/ 9 w 19"/>
                <a:gd name="T31" fmla="*/ 10 h 22"/>
                <a:gd name="T32" fmla="*/ 11 w 19"/>
                <a:gd name="T33" fmla="*/ 9 h 22"/>
                <a:gd name="T34" fmla="*/ 12 w 19"/>
                <a:gd name="T35" fmla="*/ 8 h 22"/>
                <a:gd name="T36" fmla="*/ 12 w 19"/>
                <a:gd name="T37" fmla="*/ 7 h 22"/>
                <a:gd name="T38" fmla="*/ 13 w 19"/>
                <a:gd name="T39" fmla="*/ 7 h 22"/>
                <a:gd name="T40" fmla="*/ 13 w 19"/>
                <a:gd name="T41" fmla="*/ 9 h 22"/>
                <a:gd name="T42" fmla="*/ 14 w 19"/>
                <a:gd name="T43" fmla="*/ 12 h 22"/>
                <a:gd name="T44" fmla="*/ 13 w 19"/>
                <a:gd name="T45" fmla="*/ 12 h 22"/>
                <a:gd name="T46" fmla="*/ 13 w 19"/>
                <a:gd name="T47" fmla="*/ 11 h 22"/>
                <a:gd name="T48" fmla="*/ 12 w 19"/>
                <a:gd name="T49" fmla="*/ 10 h 22"/>
                <a:gd name="T50" fmla="*/ 9 w 19"/>
                <a:gd name="T51" fmla="*/ 11 h 22"/>
                <a:gd name="T52" fmla="*/ 8 w 19"/>
                <a:gd name="T53" fmla="*/ 11 h 22"/>
                <a:gd name="T54" fmla="*/ 7 w 19"/>
                <a:gd name="T55" fmla="*/ 12 h 22"/>
                <a:gd name="T56" fmla="*/ 8 w 19"/>
                <a:gd name="T57" fmla="*/ 16 h 22"/>
                <a:gd name="T58" fmla="*/ 10 w 19"/>
                <a:gd name="T59" fmla="*/ 19 h 22"/>
                <a:gd name="T60" fmla="*/ 13 w 19"/>
                <a:gd name="T61" fmla="*/ 19 h 22"/>
                <a:gd name="T62" fmla="*/ 17 w 19"/>
                <a:gd name="T63" fmla="*/ 17 h 22"/>
                <a:gd name="T64" fmla="*/ 18 w 19"/>
                <a:gd name="T65" fmla="*/ 14 h 22"/>
                <a:gd name="T66" fmla="*/ 19 w 19"/>
                <a:gd name="T67" fmla="*/ 14 h 22"/>
                <a:gd name="T68" fmla="*/ 19 w 19"/>
                <a:gd name="T69" fmla="*/ 18 h 22"/>
                <a:gd name="T70" fmla="*/ 11 w 19"/>
                <a:gd name="T71" fmla="*/ 20 h 22"/>
                <a:gd name="T72" fmla="*/ 8 w 19"/>
                <a:gd name="T73" fmla="*/ 21 h 22"/>
                <a:gd name="T74" fmla="*/ 5 w 19"/>
                <a:gd name="T75" fmla="*/ 22 h 22"/>
                <a:gd name="T76" fmla="*/ 4 w 19"/>
                <a:gd name="T77" fmla="*/ 22 h 22"/>
                <a:gd name="T78" fmla="*/ 5 w 19"/>
                <a:gd name="T79" fmla="*/ 21 h 22"/>
                <a:gd name="T80" fmla="*/ 6 w 19"/>
                <a:gd name="T81" fmla="*/ 17 h 22"/>
                <a:gd name="T82" fmla="*/ 3 w 19"/>
                <a:gd name="T83" fmla="*/ 7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9" h="22">
                  <a:moveTo>
                    <a:pt x="3" y="7"/>
                  </a:moveTo>
                  <a:cubicBezTo>
                    <a:pt x="2" y="4"/>
                    <a:pt x="2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1" y="3"/>
                    <a:pt x="2" y="3"/>
                    <a:pt x="3" y="3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10" y="0"/>
                    <a:pt x="12" y="0"/>
                    <a:pt x="12" y="0"/>
                  </a:cubicBezTo>
                  <a:cubicBezTo>
                    <a:pt x="12" y="0"/>
                    <a:pt x="13" y="2"/>
                    <a:pt x="14" y="3"/>
                  </a:cubicBezTo>
                  <a:cubicBezTo>
                    <a:pt x="14" y="4"/>
                    <a:pt x="13" y="4"/>
                    <a:pt x="13" y="4"/>
                  </a:cubicBezTo>
                  <a:cubicBezTo>
                    <a:pt x="12" y="3"/>
                    <a:pt x="12" y="2"/>
                    <a:pt x="10" y="2"/>
                  </a:cubicBezTo>
                  <a:cubicBezTo>
                    <a:pt x="9" y="2"/>
                    <a:pt x="9" y="2"/>
                    <a:pt x="7" y="2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4" y="3"/>
                    <a:pt x="4" y="3"/>
                    <a:pt x="5" y="4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7" y="11"/>
                    <a:pt x="7" y="11"/>
                    <a:pt x="7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0" y="10"/>
                    <a:pt x="11" y="9"/>
                    <a:pt x="11" y="9"/>
                  </a:cubicBezTo>
                  <a:cubicBezTo>
                    <a:pt x="12" y="9"/>
                    <a:pt x="12" y="9"/>
                    <a:pt x="12" y="8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6"/>
                    <a:pt x="12" y="6"/>
                    <a:pt x="13" y="7"/>
                  </a:cubicBezTo>
                  <a:cubicBezTo>
                    <a:pt x="13" y="7"/>
                    <a:pt x="13" y="8"/>
                    <a:pt x="13" y="9"/>
                  </a:cubicBezTo>
                  <a:cubicBezTo>
                    <a:pt x="14" y="10"/>
                    <a:pt x="14" y="11"/>
                    <a:pt x="14" y="12"/>
                  </a:cubicBezTo>
                  <a:cubicBezTo>
                    <a:pt x="14" y="12"/>
                    <a:pt x="14" y="12"/>
                    <a:pt x="13" y="1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2" y="10"/>
                    <a:pt x="12" y="10"/>
                  </a:cubicBezTo>
                  <a:cubicBezTo>
                    <a:pt x="11" y="10"/>
                    <a:pt x="11" y="11"/>
                    <a:pt x="9" y="1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9" y="18"/>
                    <a:pt x="9" y="19"/>
                    <a:pt x="10" y="19"/>
                  </a:cubicBezTo>
                  <a:cubicBezTo>
                    <a:pt x="10" y="19"/>
                    <a:pt x="11" y="20"/>
                    <a:pt x="13" y="19"/>
                  </a:cubicBezTo>
                  <a:cubicBezTo>
                    <a:pt x="15" y="18"/>
                    <a:pt x="16" y="18"/>
                    <a:pt x="17" y="17"/>
                  </a:cubicBezTo>
                  <a:cubicBezTo>
                    <a:pt x="17" y="17"/>
                    <a:pt x="18" y="16"/>
                    <a:pt x="18" y="14"/>
                  </a:cubicBezTo>
                  <a:cubicBezTo>
                    <a:pt x="18" y="14"/>
                    <a:pt x="18" y="14"/>
                    <a:pt x="19" y="14"/>
                  </a:cubicBezTo>
                  <a:cubicBezTo>
                    <a:pt x="19" y="15"/>
                    <a:pt x="19" y="18"/>
                    <a:pt x="19" y="18"/>
                  </a:cubicBezTo>
                  <a:cubicBezTo>
                    <a:pt x="16" y="19"/>
                    <a:pt x="13" y="20"/>
                    <a:pt x="11" y="20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7" y="22"/>
                    <a:pt x="6" y="22"/>
                    <a:pt x="5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7" y="21"/>
                    <a:pt x="7" y="20"/>
                    <a:pt x="6" y="17"/>
                  </a:cubicBezTo>
                  <a:lnTo>
                    <a:pt x="3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061" name="Freeform 37"/>
            <p:cNvSpPr>
              <a:spLocks noEditPoints="1"/>
            </p:cNvSpPr>
            <p:nvPr userDrawn="1"/>
          </p:nvSpPr>
          <p:spPr bwMode="auto">
            <a:xfrm>
              <a:off x="5242" y="3502"/>
              <a:ext cx="72" cy="75"/>
            </a:xfrm>
            <a:custGeom>
              <a:avLst/>
              <a:gdLst>
                <a:gd name="T0" fmla="*/ 6 w 19"/>
                <a:gd name="T1" fmla="*/ 9 h 20"/>
                <a:gd name="T2" fmla="*/ 6 w 19"/>
                <a:gd name="T3" fmla="*/ 10 h 20"/>
                <a:gd name="T4" fmla="*/ 8 w 19"/>
                <a:gd name="T5" fmla="*/ 10 h 20"/>
                <a:gd name="T6" fmla="*/ 11 w 19"/>
                <a:gd name="T7" fmla="*/ 9 h 20"/>
                <a:gd name="T8" fmla="*/ 12 w 19"/>
                <a:gd name="T9" fmla="*/ 5 h 20"/>
                <a:gd name="T10" fmla="*/ 8 w 19"/>
                <a:gd name="T11" fmla="*/ 1 h 20"/>
                <a:gd name="T12" fmla="*/ 6 w 19"/>
                <a:gd name="T13" fmla="*/ 2 h 20"/>
                <a:gd name="T14" fmla="*/ 6 w 19"/>
                <a:gd name="T15" fmla="*/ 9 h 20"/>
                <a:gd name="T16" fmla="*/ 3 w 19"/>
                <a:gd name="T17" fmla="*/ 5 h 20"/>
                <a:gd name="T18" fmla="*/ 2 w 19"/>
                <a:gd name="T19" fmla="*/ 1 h 20"/>
                <a:gd name="T20" fmla="*/ 1 w 19"/>
                <a:gd name="T21" fmla="*/ 1 h 20"/>
                <a:gd name="T22" fmla="*/ 1 w 19"/>
                <a:gd name="T23" fmla="*/ 0 h 20"/>
                <a:gd name="T24" fmla="*/ 8 w 19"/>
                <a:gd name="T25" fmla="*/ 0 h 20"/>
                <a:gd name="T26" fmla="*/ 13 w 19"/>
                <a:gd name="T27" fmla="*/ 1 h 20"/>
                <a:gd name="T28" fmla="*/ 15 w 19"/>
                <a:gd name="T29" fmla="*/ 5 h 20"/>
                <a:gd name="T30" fmla="*/ 11 w 19"/>
                <a:gd name="T31" fmla="*/ 10 h 20"/>
                <a:gd name="T32" fmla="*/ 11 w 19"/>
                <a:gd name="T33" fmla="*/ 11 h 20"/>
                <a:gd name="T34" fmla="*/ 17 w 19"/>
                <a:gd name="T35" fmla="*/ 19 h 20"/>
                <a:gd name="T36" fmla="*/ 19 w 19"/>
                <a:gd name="T37" fmla="*/ 19 h 20"/>
                <a:gd name="T38" fmla="*/ 19 w 19"/>
                <a:gd name="T39" fmla="*/ 20 h 20"/>
                <a:gd name="T40" fmla="*/ 18 w 19"/>
                <a:gd name="T41" fmla="*/ 20 h 20"/>
                <a:gd name="T42" fmla="*/ 12 w 19"/>
                <a:gd name="T43" fmla="*/ 16 h 20"/>
                <a:gd name="T44" fmla="*/ 9 w 19"/>
                <a:gd name="T45" fmla="*/ 12 h 20"/>
                <a:gd name="T46" fmla="*/ 7 w 19"/>
                <a:gd name="T47" fmla="*/ 11 h 20"/>
                <a:gd name="T48" fmla="*/ 6 w 19"/>
                <a:gd name="T49" fmla="*/ 11 h 20"/>
                <a:gd name="T50" fmla="*/ 6 w 19"/>
                <a:gd name="T51" fmla="*/ 15 h 20"/>
                <a:gd name="T52" fmla="*/ 7 w 19"/>
                <a:gd name="T53" fmla="*/ 19 h 20"/>
                <a:gd name="T54" fmla="*/ 8 w 19"/>
                <a:gd name="T55" fmla="*/ 19 h 20"/>
                <a:gd name="T56" fmla="*/ 8 w 19"/>
                <a:gd name="T57" fmla="*/ 20 h 20"/>
                <a:gd name="T58" fmla="*/ 4 w 19"/>
                <a:gd name="T59" fmla="*/ 19 h 20"/>
                <a:gd name="T60" fmla="*/ 1 w 19"/>
                <a:gd name="T61" fmla="*/ 20 h 20"/>
                <a:gd name="T62" fmla="*/ 1 w 19"/>
                <a:gd name="T63" fmla="*/ 19 h 20"/>
                <a:gd name="T64" fmla="*/ 1 w 19"/>
                <a:gd name="T65" fmla="*/ 19 h 20"/>
                <a:gd name="T66" fmla="*/ 3 w 19"/>
                <a:gd name="T67" fmla="*/ 15 h 20"/>
                <a:gd name="T68" fmla="*/ 3 w 19"/>
                <a:gd name="T69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9" h="20">
                  <a:moveTo>
                    <a:pt x="6" y="9"/>
                  </a:moveTo>
                  <a:cubicBezTo>
                    <a:pt x="6" y="9"/>
                    <a:pt x="6" y="10"/>
                    <a:pt x="6" y="10"/>
                  </a:cubicBezTo>
                  <a:cubicBezTo>
                    <a:pt x="6" y="10"/>
                    <a:pt x="6" y="10"/>
                    <a:pt x="8" y="10"/>
                  </a:cubicBezTo>
                  <a:cubicBezTo>
                    <a:pt x="9" y="10"/>
                    <a:pt x="10" y="10"/>
                    <a:pt x="11" y="9"/>
                  </a:cubicBezTo>
                  <a:cubicBezTo>
                    <a:pt x="12" y="9"/>
                    <a:pt x="12" y="7"/>
                    <a:pt x="12" y="5"/>
                  </a:cubicBezTo>
                  <a:cubicBezTo>
                    <a:pt x="12" y="3"/>
                    <a:pt x="11" y="1"/>
                    <a:pt x="8" y="1"/>
                  </a:cubicBezTo>
                  <a:cubicBezTo>
                    <a:pt x="6" y="1"/>
                    <a:pt x="6" y="1"/>
                    <a:pt x="6" y="2"/>
                  </a:cubicBezTo>
                  <a:lnTo>
                    <a:pt x="6" y="9"/>
                  </a:lnTo>
                  <a:close/>
                  <a:moveTo>
                    <a:pt x="3" y="5"/>
                  </a:moveTo>
                  <a:cubicBezTo>
                    <a:pt x="3" y="2"/>
                    <a:pt x="3" y="1"/>
                    <a:pt x="2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  <a:cubicBezTo>
                    <a:pt x="3" y="0"/>
                    <a:pt x="5" y="0"/>
                    <a:pt x="8" y="0"/>
                  </a:cubicBezTo>
                  <a:cubicBezTo>
                    <a:pt x="9" y="0"/>
                    <a:pt x="11" y="0"/>
                    <a:pt x="13" y="1"/>
                  </a:cubicBezTo>
                  <a:cubicBezTo>
                    <a:pt x="14" y="2"/>
                    <a:pt x="15" y="3"/>
                    <a:pt x="15" y="5"/>
                  </a:cubicBezTo>
                  <a:cubicBezTo>
                    <a:pt x="15" y="8"/>
                    <a:pt x="13" y="9"/>
                    <a:pt x="11" y="10"/>
                  </a:cubicBezTo>
                  <a:cubicBezTo>
                    <a:pt x="11" y="10"/>
                    <a:pt x="11" y="10"/>
                    <a:pt x="11" y="11"/>
                  </a:cubicBezTo>
                  <a:cubicBezTo>
                    <a:pt x="14" y="14"/>
                    <a:pt x="15" y="17"/>
                    <a:pt x="17" y="19"/>
                  </a:cubicBezTo>
                  <a:cubicBezTo>
                    <a:pt x="18" y="19"/>
                    <a:pt x="18" y="19"/>
                    <a:pt x="19" y="19"/>
                  </a:cubicBezTo>
                  <a:cubicBezTo>
                    <a:pt x="19" y="19"/>
                    <a:pt x="19" y="20"/>
                    <a:pt x="19" y="20"/>
                  </a:cubicBezTo>
                  <a:cubicBezTo>
                    <a:pt x="19" y="20"/>
                    <a:pt x="19" y="20"/>
                    <a:pt x="18" y="20"/>
                  </a:cubicBezTo>
                  <a:cubicBezTo>
                    <a:pt x="15" y="20"/>
                    <a:pt x="14" y="19"/>
                    <a:pt x="12" y="16"/>
                  </a:cubicBezTo>
                  <a:cubicBezTo>
                    <a:pt x="11" y="15"/>
                    <a:pt x="10" y="13"/>
                    <a:pt x="9" y="12"/>
                  </a:cubicBezTo>
                  <a:cubicBezTo>
                    <a:pt x="9" y="11"/>
                    <a:pt x="8" y="11"/>
                    <a:pt x="7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8"/>
                    <a:pt x="6" y="19"/>
                    <a:pt x="7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20"/>
                    <a:pt x="8" y="20"/>
                  </a:cubicBezTo>
                  <a:cubicBezTo>
                    <a:pt x="7" y="20"/>
                    <a:pt x="6" y="19"/>
                    <a:pt x="4" y="19"/>
                  </a:cubicBezTo>
                  <a:cubicBezTo>
                    <a:pt x="3" y="19"/>
                    <a:pt x="2" y="20"/>
                    <a:pt x="1" y="20"/>
                  </a:cubicBezTo>
                  <a:cubicBezTo>
                    <a:pt x="1" y="19"/>
                    <a:pt x="0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3" y="19"/>
                    <a:pt x="3" y="18"/>
                    <a:pt x="3" y="15"/>
                  </a:cubicBezTo>
                  <a:lnTo>
                    <a:pt x="3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062" name="Freeform 38"/>
            <p:cNvSpPr>
              <a:spLocks/>
            </p:cNvSpPr>
            <p:nvPr userDrawn="1"/>
          </p:nvSpPr>
          <p:spPr bwMode="auto">
            <a:xfrm>
              <a:off x="5336" y="3513"/>
              <a:ext cx="60" cy="79"/>
            </a:xfrm>
            <a:custGeom>
              <a:avLst/>
              <a:gdLst>
                <a:gd name="T0" fmla="*/ 4 w 16"/>
                <a:gd name="T1" fmla="*/ 20 h 21"/>
                <a:gd name="T2" fmla="*/ 0 w 16"/>
                <a:gd name="T3" fmla="*/ 18 h 21"/>
                <a:gd name="T4" fmla="*/ 1 w 16"/>
                <a:gd name="T5" fmla="*/ 14 h 21"/>
                <a:gd name="T6" fmla="*/ 1 w 16"/>
                <a:gd name="T7" fmla="*/ 14 h 21"/>
                <a:gd name="T8" fmla="*/ 5 w 16"/>
                <a:gd name="T9" fmla="*/ 19 h 21"/>
                <a:gd name="T10" fmla="*/ 10 w 16"/>
                <a:gd name="T11" fmla="*/ 17 h 21"/>
                <a:gd name="T12" fmla="*/ 8 w 16"/>
                <a:gd name="T13" fmla="*/ 13 h 21"/>
                <a:gd name="T14" fmla="*/ 6 w 16"/>
                <a:gd name="T15" fmla="*/ 10 h 21"/>
                <a:gd name="T16" fmla="*/ 5 w 16"/>
                <a:gd name="T17" fmla="*/ 4 h 21"/>
                <a:gd name="T18" fmla="*/ 12 w 16"/>
                <a:gd name="T19" fmla="*/ 1 h 21"/>
                <a:gd name="T20" fmla="*/ 15 w 16"/>
                <a:gd name="T21" fmla="*/ 2 h 21"/>
                <a:gd name="T22" fmla="*/ 15 w 16"/>
                <a:gd name="T23" fmla="*/ 3 h 21"/>
                <a:gd name="T24" fmla="*/ 15 w 16"/>
                <a:gd name="T25" fmla="*/ 6 h 21"/>
                <a:gd name="T26" fmla="*/ 14 w 16"/>
                <a:gd name="T27" fmla="*/ 6 h 21"/>
                <a:gd name="T28" fmla="*/ 11 w 16"/>
                <a:gd name="T29" fmla="*/ 2 h 21"/>
                <a:gd name="T30" fmla="*/ 7 w 16"/>
                <a:gd name="T31" fmla="*/ 4 h 21"/>
                <a:gd name="T32" fmla="*/ 8 w 16"/>
                <a:gd name="T33" fmla="*/ 8 h 21"/>
                <a:gd name="T34" fmla="*/ 10 w 16"/>
                <a:gd name="T35" fmla="*/ 10 h 21"/>
                <a:gd name="T36" fmla="*/ 12 w 16"/>
                <a:gd name="T37" fmla="*/ 17 h 21"/>
                <a:gd name="T38" fmla="*/ 4 w 16"/>
                <a:gd name="T39" fmla="*/ 2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" h="21">
                  <a:moveTo>
                    <a:pt x="4" y="20"/>
                  </a:moveTo>
                  <a:cubicBezTo>
                    <a:pt x="2" y="19"/>
                    <a:pt x="1" y="18"/>
                    <a:pt x="0" y="18"/>
                  </a:cubicBezTo>
                  <a:cubicBezTo>
                    <a:pt x="0" y="17"/>
                    <a:pt x="0" y="15"/>
                    <a:pt x="1" y="14"/>
                  </a:cubicBezTo>
                  <a:cubicBezTo>
                    <a:pt x="1" y="13"/>
                    <a:pt x="1" y="13"/>
                    <a:pt x="1" y="14"/>
                  </a:cubicBezTo>
                  <a:cubicBezTo>
                    <a:pt x="1" y="15"/>
                    <a:pt x="2" y="18"/>
                    <a:pt x="5" y="19"/>
                  </a:cubicBezTo>
                  <a:cubicBezTo>
                    <a:pt x="7" y="20"/>
                    <a:pt x="9" y="19"/>
                    <a:pt x="10" y="17"/>
                  </a:cubicBezTo>
                  <a:cubicBezTo>
                    <a:pt x="10" y="16"/>
                    <a:pt x="10" y="15"/>
                    <a:pt x="8" y="13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5" y="9"/>
                    <a:pt x="4" y="7"/>
                    <a:pt x="5" y="4"/>
                  </a:cubicBezTo>
                  <a:cubicBezTo>
                    <a:pt x="6" y="2"/>
                    <a:pt x="8" y="0"/>
                    <a:pt x="12" y="1"/>
                  </a:cubicBezTo>
                  <a:cubicBezTo>
                    <a:pt x="13" y="1"/>
                    <a:pt x="14" y="2"/>
                    <a:pt x="15" y="2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6" y="4"/>
                    <a:pt x="15" y="5"/>
                    <a:pt x="15" y="6"/>
                  </a:cubicBezTo>
                  <a:cubicBezTo>
                    <a:pt x="15" y="7"/>
                    <a:pt x="14" y="7"/>
                    <a:pt x="14" y="6"/>
                  </a:cubicBezTo>
                  <a:cubicBezTo>
                    <a:pt x="14" y="5"/>
                    <a:pt x="14" y="3"/>
                    <a:pt x="11" y="2"/>
                  </a:cubicBezTo>
                  <a:cubicBezTo>
                    <a:pt x="9" y="1"/>
                    <a:pt x="7" y="3"/>
                    <a:pt x="7" y="4"/>
                  </a:cubicBezTo>
                  <a:cubicBezTo>
                    <a:pt x="7" y="6"/>
                    <a:pt x="8" y="7"/>
                    <a:pt x="8" y="8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2" y="12"/>
                    <a:pt x="13" y="14"/>
                    <a:pt x="12" y="17"/>
                  </a:cubicBezTo>
                  <a:cubicBezTo>
                    <a:pt x="11" y="20"/>
                    <a:pt x="8" y="21"/>
                    <a:pt x="4" y="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063" name="Freeform 39"/>
            <p:cNvSpPr>
              <a:spLocks/>
            </p:cNvSpPr>
            <p:nvPr userDrawn="1"/>
          </p:nvSpPr>
          <p:spPr bwMode="auto">
            <a:xfrm>
              <a:off x="5404" y="3547"/>
              <a:ext cx="60" cy="75"/>
            </a:xfrm>
            <a:custGeom>
              <a:avLst/>
              <a:gdLst>
                <a:gd name="T0" fmla="*/ 10 w 16"/>
                <a:gd name="T1" fmla="*/ 5 h 20"/>
                <a:gd name="T2" fmla="*/ 10 w 16"/>
                <a:gd name="T3" fmla="*/ 1 h 20"/>
                <a:gd name="T4" fmla="*/ 10 w 16"/>
                <a:gd name="T5" fmla="*/ 0 h 20"/>
                <a:gd name="T6" fmla="*/ 10 w 16"/>
                <a:gd name="T7" fmla="*/ 0 h 20"/>
                <a:gd name="T8" fmla="*/ 13 w 16"/>
                <a:gd name="T9" fmla="*/ 2 h 20"/>
                <a:gd name="T10" fmla="*/ 16 w 16"/>
                <a:gd name="T11" fmla="*/ 3 h 20"/>
                <a:gd name="T12" fmla="*/ 16 w 16"/>
                <a:gd name="T13" fmla="*/ 4 h 20"/>
                <a:gd name="T14" fmla="*/ 15 w 16"/>
                <a:gd name="T15" fmla="*/ 4 h 20"/>
                <a:gd name="T16" fmla="*/ 12 w 16"/>
                <a:gd name="T17" fmla="*/ 6 h 20"/>
                <a:gd name="T18" fmla="*/ 6 w 16"/>
                <a:gd name="T19" fmla="*/ 15 h 20"/>
                <a:gd name="T20" fmla="*/ 6 w 16"/>
                <a:gd name="T21" fmla="*/ 19 h 20"/>
                <a:gd name="T22" fmla="*/ 6 w 16"/>
                <a:gd name="T23" fmla="*/ 19 h 20"/>
                <a:gd name="T24" fmla="*/ 6 w 16"/>
                <a:gd name="T25" fmla="*/ 20 h 20"/>
                <a:gd name="T26" fmla="*/ 3 w 16"/>
                <a:gd name="T27" fmla="*/ 18 h 20"/>
                <a:gd name="T28" fmla="*/ 0 w 16"/>
                <a:gd name="T29" fmla="*/ 16 h 20"/>
                <a:gd name="T30" fmla="*/ 0 w 16"/>
                <a:gd name="T31" fmla="*/ 16 h 20"/>
                <a:gd name="T32" fmla="*/ 1 w 16"/>
                <a:gd name="T33" fmla="*/ 16 h 20"/>
                <a:gd name="T34" fmla="*/ 4 w 16"/>
                <a:gd name="T35" fmla="*/ 14 h 20"/>
                <a:gd name="T36" fmla="*/ 10 w 16"/>
                <a:gd name="T37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" h="20">
                  <a:moveTo>
                    <a:pt x="10" y="5"/>
                  </a:moveTo>
                  <a:cubicBezTo>
                    <a:pt x="11" y="2"/>
                    <a:pt x="12" y="2"/>
                    <a:pt x="10" y="1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0"/>
                    <a:pt x="10" y="0"/>
                    <a:pt x="10" y="0"/>
                  </a:cubicBezTo>
                  <a:cubicBezTo>
                    <a:pt x="11" y="0"/>
                    <a:pt x="12" y="1"/>
                    <a:pt x="13" y="2"/>
                  </a:cubicBezTo>
                  <a:cubicBezTo>
                    <a:pt x="14" y="2"/>
                    <a:pt x="15" y="3"/>
                    <a:pt x="16" y="3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3"/>
                    <a:pt x="13" y="3"/>
                    <a:pt x="12" y="6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5" y="18"/>
                    <a:pt x="4" y="18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7" y="20"/>
                    <a:pt x="6" y="20"/>
                    <a:pt x="6" y="20"/>
                  </a:cubicBezTo>
                  <a:cubicBezTo>
                    <a:pt x="5" y="19"/>
                    <a:pt x="4" y="19"/>
                    <a:pt x="3" y="18"/>
                  </a:cubicBezTo>
                  <a:cubicBezTo>
                    <a:pt x="2" y="17"/>
                    <a:pt x="1" y="17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2" y="17"/>
                    <a:pt x="3" y="16"/>
                    <a:pt x="4" y="14"/>
                  </a:cubicBezTo>
                  <a:lnTo>
                    <a:pt x="10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064" name="Freeform 40"/>
            <p:cNvSpPr>
              <a:spLocks/>
            </p:cNvSpPr>
            <p:nvPr userDrawn="1"/>
          </p:nvSpPr>
          <p:spPr bwMode="auto">
            <a:xfrm>
              <a:off x="5460" y="3588"/>
              <a:ext cx="90" cy="87"/>
            </a:xfrm>
            <a:custGeom>
              <a:avLst/>
              <a:gdLst>
                <a:gd name="T0" fmla="*/ 7 w 24"/>
                <a:gd name="T1" fmla="*/ 17 h 23"/>
                <a:gd name="T2" fmla="*/ 6 w 24"/>
                <a:gd name="T3" fmla="*/ 21 h 23"/>
                <a:gd name="T4" fmla="*/ 6 w 24"/>
                <a:gd name="T5" fmla="*/ 22 h 23"/>
                <a:gd name="T6" fmla="*/ 6 w 24"/>
                <a:gd name="T7" fmla="*/ 22 h 23"/>
                <a:gd name="T8" fmla="*/ 3 w 24"/>
                <a:gd name="T9" fmla="*/ 20 h 23"/>
                <a:gd name="T10" fmla="*/ 0 w 24"/>
                <a:gd name="T11" fmla="*/ 17 h 23"/>
                <a:gd name="T12" fmla="*/ 1 w 24"/>
                <a:gd name="T13" fmla="*/ 16 h 23"/>
                <a:gd name="T14" fmla="*/ 2 w 24"/>
                <a:gd name="T15" fmla="*/ 17 h 23"/>
                <a:gd name="T16" fmla="*/ 6 w 24"/>
                <a:gd name="T17" fmla="*/ 16 h 23"/>
                <a:gd name="T18" fmla="*/ 15 w 24"/>
                <a:gd name="T19" fmla="*/ 7 h 23"/>
                <a:gd name="T20" fmla="*/ 15 w 24"/>
                <a:gd name="T21" fmla="*/ 5 h 23"/>
                <a:gd name="T22" fmla="*/ 14 w 24"/>
                <a:gd name="T23" fmla="*/ 4 h 23"/>
                <a:gd name="T24" fmla="*/ 11 w 24"/>
                <a:gd name="T25" fmla="*/ 2 h 23"/>
                <a:gd name="T26" fmla="*/ 9 w 24"/>
                <a:gd name="T27" fmla="*/ 3 h 23"/>
                <a:gd name="T28" fmla="*/ 8 w 24"/>
                <a:gd name="T29" fmla="*/ 2 h 23"/>
                <a:gd name="T30" fmla="*/ 12 w 24"/>
                <a:gd name="T31" fmla="*/ 0 h 23"/>
                <a:gd name="T32" fmla="*/ 13 w 24"/>
                <a:gd name="T33" fmla="*/ 0 h 23"/>
                <a:gd name="T34" fmla="*/ 14 w 24"/>
                <a:gd name="T35" fmla="*/ 3 h 23"/>
                <a:gd name="T36" fmla="*/ 22 w 24"/>
                <a:gd name="T37" fmla="*/ 11 h 23"/>
                <a:gd name="T38" fmla="*/ 24 w 24"/>
                <a:gd name="T39" fmla="*/ 12 h 23"/>
                <a:gd name="T40" fmla="*/ 24 w 24"/>
                <a:gd name="T41" fmla="*/ 13 h 23"/>
                <a:gd name="T42" fmla="*/ 21 w 24"/>
                <a:gd name="T43" fmla="*/ 16 h 23"/>
                <a:gd name="T44" fmla="*/ 20 w 24"/>
                <a:gd name="T45" fmla="*/ 15 h 23"/>
                <a:gd name="T46" fmla="*/ 21 w 24"/>
                <a:gd name="T47" fmla="*/ 13 h 23"/>
                <a:gd name="T48" fmla="*/ 20 w 24"/>
                <a:gd name="T49" fmla="*/ 10 h 23"/>
                <a:gd name="T50" fmla="*/ 18 w 24"/>
                <a:gd name="T51" fmla="*/ 9 h 23"/>
                <a:gd name="T52" fmla="*/ 17 w 24"/>
                <a:gd name="T53" fmla="*/ 9 h 23"/>
                <a:gd name="T54" fmla="*/ 7 w 24"/>
                <a:gd name="T55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4" h="23">
                  <a:moveTo>
                    <a:pt x="7" y="17"/>
                  </a:moveTo>
                  <a:cubicBezTo>
                    <a:pt x="5" y="20"/>
                    <a:pt x="5" y="20"/>
                    <a:pt x="6" y="21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6" y="22"/>
                    <a:pt x="6" y="23"/>
                    <a:pt x="6" y="22"/>
                  </a:cubicBezTo>
                  <a:cubicBezTo>
                    <a:pt x="5" y="21"/>
                    <a:pt x="4" y="20"/>
                    <a:pt x="3" y="20"/>
                  </a:cubicBezTo>
                  <a:cubicBezTo>
                    <a:pt x="2" y="19"/>
                    <a:pt x="2" y="18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3" y="18"/>
                    <a:pt x="3" y="18"/>
                    <a:pt x="6" y="16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6" y="6"/>
                    <a:pt x="16" y="6"/>
                    <a:pt x="15" y="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3" y="3"/>
                    <a:pt x="12" y="2"/>
                    <a:pt x="11" y="2"/>
                  </a:cubicBezTo>
                  <a:cubicBezTo>
                    <a:pt x="10" y="2"/>
                    <a:pt x="10" y="2"/>
                    <a:pt x="9" y="3"/>
                  </a:cubicBezTo>
                  <a:cubicBezTo>
                    <a:pt x="9" y="2"/>
                    <a:pt x="8" y="2"/>
                    <a:pt x="8" y="2"/>
                  </a:cubicBezTo>
                  <a:cubicBezTo>
                    <a:pt x="10" y="1"/>
                    <a:pt x="11" y="0"/>
                    <a:pt x="12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1"/>
                    <a:pt x="13" y="2"/>
                    <a:pt x="14" y="3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3" y="12"/>
                    <a:pt x="23" y="13"/>
                    <a:pt x="24" y="12"/>
                  </a:cubicBezTo>
                  <a:cubicBezTo>
                    <a:pt x="24" y="12"/>
                    <a:pt x="24" y="13"/>
                    <a:pt x="24" y="13"/>
                  </a:cubicBezTo>
                  <a:cubicBezTo>
                    <a:pt x="23" y="13"/>
                    <a:pt x="21" y="15"/>
                    <a:pt x="21" y="16"/>
                  </a:cubicBezTo>
                  <a:cubicBezTo>
                    <a:pt x="21" y="16"/>
                    <a:pt x="20" y="15"/>
                    <a:pt x="20" y="15"/>
                  </a:cubicBezTo>
                  <a:cubicBezTo>
                    <a:pt x="21" y="14"/>
                    <a:pt x="21" y="14"/>
                    <a:pt x="21" y="13"/>
                  </a:cubicBezTo>
                  <a:cubicBezTo>
                    <a:pt x="21" y="12"/>
                    <a:pt x="21" y="11"/>
                    <a:pt x="20" y="10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8"/>
                    <a:pt x="18" y="8"/>
                    <a:pt x="17" y="9"/>
                  </a:cubicBezTo>
                  <a:lnTo>
                    <a:pt x="7" y="1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065" name="Freeform 41"/>
            <p:cNvSpPr>
              <a:spLocks noEditPoints="1"/>
            </p:cNvSpPr>
            <p:nvPr userDrawn="1"/>
          </p:nvSpPr>
          <p:spPr bwMode="auto">
            <a:xfrm>
              <a:off x="5501" y="3693"/>
              <a:ext cx="87" cy="68"/>
            </a:xfrm>
            <a:custGeom>
              <a:avLst/>
              <a:gdLst>
                <a:gd name="T0" fmla="*/ 12 w 23"/>
                <a:gd name="T1" fmla="*/ 3 h 18"/>
                <a:gd name="T2" fmla="*/ 11 w 23"/>
                <a:gd name="T3" fmla="*/ 4 h 18"/>
                <a:gd name="T4" fmla="*/ 13 w 23"/>
                <a:gd name="T5" fmla="*/ 7 h 18"/>
                <a:gd name="T6" fmla="*/ 14 w 23"/>
                <a:gd name="T7" fmla="*/ 7 h 18"/>
                <a:gd name="T8" fmla="*/ 18 w 23"/>
                <a:gd name="T9" fmla="*/ 4 h 18"/>
                <a:gd name="T10" fmla="*/ 19 w 23"/>
                <a:gd name="T11" fmla="*/ 2 h 18"/>
                <a:gd name="T12" fmla="*/ 19 w 23"/>
                <a:gd name="T13" fmla="*/ 2 h 18"/>
                <a:gd name="T14" fmla="*/ 17 w 23"/>
                <a:gd name="T15" fmla="*/ 2 h 18"/>
                <a:gd name="T16" fmla="*/ 12 w 23"/>
                <a:gd name="T17" fmla="*/ 3 h 18"/>
                <a:gd name="T18" fmla="*/ 12 w 23"/>
                <a:gd name="T19" fmla="*/ 9 h 18"/>
                <a:gd name="T20" fmla="*/ 12 w 23"/>
                <a:gd name="T21" fmla="*/ 8 h 18"/>
                <a:gd name="T22" fmla="*/ 10 w 23"/>
                <a:gd name="T23" fmla="*/ 4 h 18"/>
                <a:gd name="T24" fmla="*/ 9 w 23"/>
                <a:gd name="T25" fmla="*/ 3 h 18"/>
                <a:gd name="T26" fmla="*/ 6 w 23"/>
                <a:gd name="T27" fmla="*/ 4 h 18"/>
                <a:gd name="T28" fmla="*/ 3 w 23"/>
                <a:gd name="T29" fmla="*/ 4 h 18"/>
                <a:gd name="T30" fmla="*/ 3 w 23"/>
                <a:gd name="T31" fmla="*/ 5 h 18"/>
                <a:gd name="T32" fmla="*/ 3 w 23"/>
                <a:gd name="T33" fmla="*/ 6 h 18"/>
                <a:gd name="T34" fmla="*/ 3 w 23"/>
                <a:gd name="T35" fmla="*/ 6 h 18"/>
                <a:gd name="T36" fmla="*/ 1 w 23"/>
                <a:gd name="T37" fmla="*/ 3 h 18"/>
                <a:gd name="T38" fmla="*/ 0 w 23"/>
                <a:gd name="T39" fmla="*/ 1 h 18"/>
                <a:gd name="T40" fmla="*/ 1 w 23"/>
                <a:gd name="T41" fmla="*/ 1 h 18"/>
                <a:gd name="T42" fmla="*/ 1 w 23"/>
                <a:gd name="T43" fmla="*/ 1 h 18"/>
                <a:gd name="T44" fmla="*/ 3 w 23"/>
                <a:gd name="T45" fmla="*/ 2 h 18"/>
                <a:gd name="T46" fmla="*/ 10 w 23"/>
                <a:gd name="T47" fmla="*/ 2 h 18"/>
                <a:gd name="T48" fmla="*/ 19 w 23"/>
                <a:gd name="T49" fmla="*/ 1 h 18"/>
                <a:gd name="T50" fmla="*/ 21 w 23"/>
                <a:gd name="T51" fmla="*/ 1 h 18"/>
                <a:gd name="T52" fmla="*/ 23 w 23"/>
                <a:gd name="T53" fmla="*/ 2 h 18"/>
                <a:gd name="T54" fmla="*/ 23 w 23"/>
                <a:gd name="T55" fmla="*/ 2 h 18"/>
                <a:gd name="T56" fmla="*/ 20 w 23"/>
                <a:gd name="T57" fmla="*/ 5 h 18"/>
                <a:gd name="T58" fmla="*/ 11 w 23"/>
                <a:gd name="T59" fmla="*/ 14 h 18"/>
                <a:gd name="T60" fmla="*/ 9 w 23"/>
                <a:gd name="T61" fmla="*/ 17 h 18"/>
                <a:gd name="T62" fmla="*/ 9 w 23"/>
                <a:gd name="T63" fmla="*/ 18 h 18"/>
                <a:gd name="T64" fmla="*/ 8 w 23"/>
                <a:gd name="T65" fmla="*/ 18 h 18"/>
                <a:gd name="T66" fmla="*/ 7 w 23"/>
                <a:gd name="T67" fmla="*/ 15 h 18"/>
                <a:gd name="T68" fmla="*/ 5 w 23"/>
                <a:gd name="T69" fmla="*/ 12 h 18"/>
                <a:gd name="T70" fmla="*/ 6 w 23"/>
                <a:gd name="T71" fmla="*/ 12 h 18"/>
                <a:gd name="T72" fmla="*/ 7 w 23"/>
                <a:gd name="T73" fmla="*/ 12 h 18"/>
                <a:gd name="T74" fmla="*/ 7 w 23"/>
                <a:gd name="T75" fmla="*/ 13 h 18"/>
                <a:gd name="T76" fmla="*/ 9 w 23"/>
                <a:gd name="T77" fmla="*/ 12 h 18"/>
                <a:gd name="T78" fmla="*/ 12 w 23"/>
                <a:gd name="T79" fmla="*/ 9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3" h="18">
                  <a:moveTo>
                    <a:pt x="12" y="3"/>
                  </a:moveTo>
                  <a:cubicBezTo>
                    <a:pt x="11" y="3"/>
                    <a:pt x="11" y="3"/>
                    <a:pt x="11" y="4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8"/>
                    <a:pt x="13" y="8"/>
                    <a:pt x="14" y="7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3"/>
                    <a:pt x="19" y="3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8" y="2"/>
                    <a:pt x="17" y="2"/>
                  </a:cubicBezTo>
                  <a:lnTo>
                    <a:pt x="12" y="3"/>
                  </a:lnTo>
                  <a:close/>
                  <a:moveTo>
                    <a:pt x="12" y="9"/>
                  </a:moveTo>
                  <a:cubicBezTo>
                    <a:pt x="12" y="9"/>
                    <a:pt x="12" y="9"/>
                    <a:pt x="12" y="8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3"/>
                    <a:pt x="10" y="3"/>
                    <a:pt x="9" y="3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4" y="4"/>
                    <a:pt x="3" y="4"/>
                    <a:pt x="3" y="4"/>
                  </a:cubicBezTo>
                  <a:cubicBezTo>
                    <a:pt x="3" y="4"/>
                    <a:pt x="3" y="4"/>
                    <a:pt x="3" y="5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5"/>
                    <a:pt x="2" y="5"/>
                    <a:pt x="1" y="3"/>
                  </a:cubicBezTo>
                  <a:cubicBezTo>
                    <a:pt x="1" y="3"/>
                    <a:pt x="0" y="2"/>
                    <a:pt x="0" y="1"/>
                  </a:cubicBezTo>
                  <a:cubicBezTo>
                    <a:pt x="0" y="1"/>
                    <a:pt x="1" y="0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5" y="2"/>
                    <a:pt x="7" y="2"/>
                    <a:pt x="10" y="2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20" y="1"/>
                    <a:pt x="21" y="1"/>
                    <a:pt x="21" y="1"/>
                  </a:cubicBezTo>
                  <a:cubicBezTo>
                    <a:pt x="21" y="1"/>
                    <a:pt x="22" y="1"/>
                    <a:pt x="23" y="2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2" y="3"/>
                    <a:pt x="21" y="4"/>
                    <a:pt x="20" y="5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9" y="16"/>
                    <a:pt x="8" y="16"/>
                    <a:pt x="9" y="17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9" y="18"/>
                    <a:pt x="9" y="18"/>
                    <a:pt x="8" y="18"/>
                  </a:cubicBezTo>
                  <a:cubicBezTo>
                    <a:pt x="8" y="17"/>
                    <a:pt x="8" y="16"/>
                    <a:pt x="7" y="15"/>
                  </a:cubicBezTo>
                  <a:cubicBezTo>
                    <a:pt x="6" y="14"/>
                    <a:pt x="6" y="13"/>
                    <a:pt x="5" y="12"/>
                  </a:cubicBezTo>
                  <a:cubicBezTo>
                    <a:pt x="5" y="12"/>
                    <a:pt x="6" y="12"/>
                    <a:pt x="6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8" y="13"/>
                    <a:pt x="8" y="13"/>
                    <a:pt x="9" y="12"/>
                  </a:cubicBezTo>
                  <a:lnTo>
                    <a:pt x="12" y="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066" name="Freeform 42"/>
            <p:cNvSpPr>
              <a:spLocks/>
            </p:cNvSpPr>
            <p:nvPr userDrawn="1"/>
          </p:nvSpPr>
          <p:spPr bwMode="auto">
            <a:xfrm>
              <a:off x="5539" y="3776"/>
              <a:ext cx="75" cy="49"/>
            </a:xfrm>
            <a:custGeom>
              <a:avLst/>
              <a:gdLst>
                <a:gd name="T0" fmla="*/ 0 w 20"/>
                <a:gd name="T1" fmla="*/ 7 h 13"/>
                <a:gd name="T2" fmla="*/ 0 w 20"/>
                <a:gd name="T3" fmla="*/ 3 h 13"/>
                <a:gd name="T4" fmla="*/ 4 w 20"/>
                <a:gd name="T5" fmla="*/ 1 h 13"/>
                <a:gd name="T6" fmla="*/ 5 w 20"/>
                <a:gd name="T7" fmla="*/ 2 h 13"/>
                <a:gd name="T8" fmla="*/ 1 w 20"/>
                <a:gd name="T9" fmla="*/ 8 h 13"/>
                <a:gd name="T10" fmla="*/ 5 w 20"/>
                <a:gd name="T11" fmla="*/ 11 h 13"/>
                <a:gd name="T12" fmla="*/ 9 w 20"/>
                <a:gd name="T13" fmla="*/ 8 h 13"/>
                <a:gd name="T14" fmla="*/ 10 w 20"/>
                <a:gd name="T15" fmla="*/ 5 h 13"/>
                <a:gd name="T16" fmla="*/ 14 w 20"/>
                <a:gd name="T17" fmla="*/ 1 h 13"/>
                <a:gd name="T18" fmla="*/ 20 w 20"/>
                <a:gd name="T19" fmla="*/ 6 h 13"/>
                <a:gd name="T20" fmla="*/ 20 w 20"/>
                <a:gd name="T21" fmla="*/ 9 h 13"/>
                <a:gd name="T22" fmla="*/ 20 w 20"/>
                <a:gd name="T23" fmla="*/ 10 h 13"/>
                <a:gd name="T24" fmla="*/ 17 w 20"/>
                <a:gd name="T25" fmla="*/ 11 h 13"/>
                <a:gd name="T26" fmla="*/ 17 w 20"/>
                <a:gd name="T27" fmla="*/ 10 h 13"/>
                <a:gd name="T28" fmla="*/ 19 w 20"/>
                <a:gd name="T29" fmla="*/ 6 h 13"/>
                <a:gd name="T30" fmla="*/ 16 w 20"/>
                <a:gd name="T31" fmla="*/ 3 h 13"/>
                <a:gd name="T32" fmla="*/ 12 w 20"/>
                <a:gd name="T33" fmla="*/ 6 h 13"/>
                <a:gd name="T34" fmla="*/ 11 w 20"/>
                <a:gd name="T35" fmla="*/ 8 h 13"/>
                <a:gd name="T36" fmla="*/ 6 w 20"/>
                <a:gd name="T37" fmla="*/ 13 h 13"/>
                <a:gd name="T38" fmla="*/ 0 w 20"/>
                <a:gd name="T39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0" h="13">
                  <a:moveTo>
                    <a:pt x="0" y="7"/>
                  </a:moveTo>
                  <a:cubicBezTo>
                    <a:pt x="0" y="5"/>
                    <a:pt x="0" y="3"/>
                    <a:pt x="0" y="3"/>
                  </a:cubicBezTo>
                  <a:cubicBezTo>
                    <a:pt x="1" y="2"/>
                    <a:pt x="3" y="1"/>
                    <a:pt x="4" y="1"/>
                  </a:cubicBezTo>
                  <a:cubicBezTo>
                    <a:pt x="5" y="1"/>
                    <a:pt x="5" y="2"/>
                    <a:pt x="5" y="2"/>
                  </a:cubicBezTo>
                  <a:cubicBezTo>
                    <a:pt x="3" y="3"/>
                    <a:pt x="0" y="4"/>
                    <a:pt x="1" y="8"/>
                  </a:cubicBezTo>
                  <a:cubicBezTo>
                    <a:pt x="1" y="10"/>
                    <a:pt x="3" y="11"/>
                    <a:pt x="5" y="11"/>
                  </a:cubicBezTo>
                  <a:cubicBezTo>
                    <a:pt x="6" y="10"/>
                    <a:pt x="7" y="10"/>
                    <a:pt x="9" y="8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3"/>
                    <a:pt x="12" y="1"/>
                    <a:pt x="14" y="1"/>
                  </a:cubicBezTo>
                  <a:cubicBezTo>
                    <a:pt x="17" y="0"/>
                    <a:pt x="20" y="2"/>
                    <a:pt x="20" y="6"/>
                  </a:cubicBezTo>
                  <a:cubicBezTo>
                    <a:pt x="20" y="7"/>
                    <a:pt x="20" y="8"/>
                    <a:pt x="20" y="9"/>
                  </a:cubicBezTo>
                  <a:cubicBezTo>
                    <a:pt x="20" y="9"/>
                    <a:pt x="20" y="10"/>
                    <a:pt x="20" y="10"/>
                  </a:cubicBezTo>
                  <a:cubicBezTo>
                    <a:pt x="20" y="10"/>
                    <a:pt x="18" y="11"/>
                    <a:pt x="17" y="11"/>
                  </a:cubicBezTo>
                  <a:cubicBezTo>
                    <a:pt x="17" y="11"/>
                    <a:pt x="17" y="10"/>
                    <a:pt x="17" y="10"/>
                  </a:cubicBezTo>
                  <a:cubicBezTo>
                    <a:pt x="18" y="10"/>
                    <a:pt x="20" y="8"/>
                    <a:pt x="19" y="6"/>
                  </a:cubicBezTo>
                  <a:cubicBezTo>
                    <a:pt x="19" y="3"/>
                    <a:pt x="17" y="2"/>
                    <a:pt x="16" y="3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0" y="10"/>
                    <a:pt x="9" y="12"/>
                    <a:pt x="6" y="13"/>
                  </a:cubicBezTo>
                  <a:cubicBezTo>
                    <a:pt x="3" y="13"/>
                    <a:pt x="1" y="11"/>
                    <a:pt x="0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067" name="Freeform 43"/>
            <p:cNvSpPr>
              <a:spLocks noEditPoints="1"/>
            </p:cNvSpPr>
            <p:nvPr userDrawn="1"/>
          </p:nvSpPr>
          <p:spPr bwMode="auto">
            <a:xfrm>
              <a:off x="4942" y="3911"/>
              <a:ext cx="82" cy="75"/>
            </a:xfrm>
            <a:custGeom>
              <a:avLst/>
              <a:gdLst>
                <a:gd name="T0" fmla="*/ 13 w 22"/>
                <a:gd name="T1" fmla="*/ 8 h 20"/>
                <a:gd name="T2" fmla="*/ 12 w 22"/>
                <a:gd name="T3" fmla="*/ 9 h 20"/>
                <a:gd name="T4" fmla="*/ 18 w 22"/>
                <a:gd name="T5" fmla="*/ 12 h 20"/>
                <a:gd name="T6" fmla="*/ 20 w 22"/>
                <a:gd name="T7" fmla="*/ 7 h 20"/>
                <a:gd name="T8" fmla="*/ 19 w 22"/>
                <a:gd name="T9" fmla="*/ 6 h 20"/>
                <a:gd name="T10" fmla="*/ 18 w 22"/>
                <a:gd name="T11" fmla="*/ 5 h 20"/>
                <a:gd name="T12" fmla="*/ 13 w 22"/>
                <a:gd name="T13" fmla="*/ 8 h 20"/>
                <a:gd name="T14" fmla="*/ 6 w 22"/>
                <a:gd name="T15" fmla="*/ 10 h 20"/>
                <a:gd name="T16" fmla="*/ 4 w 22"/>
                <a:gd name="T17" fmla="*/ 12 h 20"/>
                <a:gd name="T18" fmla="*/ 4 w 22"/>
                <a:gd name="T19" fmla="*/ 14 h 20"/>
                <a:gd name="T20" fmla="*/ 9 w 22"/>
                <a:gd name="T21" fmla="*/ 17 h 20"/>
                <a:gd name="T22" fmla="*/ 12 w 22"/>
                <a:gd name="T23" fmla="*/ 10 h 20"/>
                <a:gd name="T24" fmla="*/ 10 w 22"/>
                <a:gd name="T25" fmla="*/ 8 h 20"/>
                <a:gd name="T26" fmla="*/ 6 w 22"/>
                <a:gd name="T27" fmla="*/ 10 h 20"/>
                <a:gd name="T28" fmla="*/ 16 w 22"/>
                <a:gd name="T29" fmla="*/ 4 h 20"/>
                <a:gd name="T30" fmla="*/ 18 w 22"/>
                <a:gd name="T31" fmla="*/ 2 h 20"/>
                <a:gd name="T32" fmla="*/ 17 w 22"/>
                <a:gd name="T33" fmla="*/ 1 h 20"/>
                <a:gd name="T34" fmla="*/ 18 w 22"/>
                <a:gd name="T35" fmla="*/ 0 h 20"/>
                <a:gd name="T36" fmla="*/ 21 w 22"/>
                <a:gd name="T37" fmla="*/ 6 h 20"/>
                <a:gd name="T38" fmla="*/ 22 w 22"/>
                <a:gd name="T39" fmla="*/ 11 h 20"/>
                <a:gd name="T40" fmla="*/ 19 w 22"/>
                <a:gd name="T41" fmla="*/ 15 h 20"/>
                <a:gd name="T42" fmla="*/ 14 w 22"/>
                <a:gd name="T43" fmla="*/ 13 h 20"/>
                <a:gd name="T44" fmla="*/ 14 w 22"/>
                <a:gd name="T45" fmla="*/ 14 h 20"/>
                <a:gd name="T46" fmla="*/ 11 w 22"/>
                <a:gd name="T47" fmla="*/ 19 h 20"/>
                <a:gd name="T48" fmla="*/ 3 w 22"/>
                <a:gd name="T49" fmla="*/ 14 h 20"/>
                <a:gd name="T50" fmla="*/ 1 w 22"/>
                <a:gd name="T51" fmla="*/ 11 h 20"/>
                <a:gd name="T52" fmla="*/ 0 w 22"/>
                <a:gd name="T53" fmla="*/ 7 h 20"/>
                <a:gd name="T54" fmla="*/ 1 w 22"/>
                <a:gd name="T55" fmla="*/ 7 h 20"/>
                <a:gd name="T56" fmla="*/ 1 w 22"/>
                <a:gd name="T57" fmla="*/ 8 h 20"/>
                <a:gd name="T58" fmla="*/ 5 w 22"/>
                <a:gd name="T59" fmla="*/ 8 h 20"/>
                <a:gd name="T60" fmla="*/ 16 w 22"/>
                <a:gd name="T61" fmla="*/ 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2" h="20">
                  <a:moveTo>
                    <a:pt x="13" y="8"/>
                  </a:moveTo>
                  <a:cubicBezTo>
                    <a:pt x="12" y="8"/>
                    <a:pt x="12" y="8"/>
                    <a:pt x="12" y="9"/>
                  </a:cubicBezTo>
                  <a:cubicBezTo>
                    <a:pt x="14" y="12"/>
                    <a:pt x="15" y="13"/>
                    <a:pt x="18" y="12"/>
                  </a:cubicBezTo>
                  <a:cubicBezTo>
                    <a:pt x="20" y="11"/>
                    <a:pt x="21" y="9"/>
                    <a:pt x="20" y="7"/>
                  </a:cubicBezTo>
                  <a:cubicBezTo>
                    <a:pt x="20" y="6"/>
                    <a:pt x="19" y="6"/>
                    <a:pt x="19" y="6"/>
                  </a:cubicBezTo>
                  <a:cubicBezTo>
                    <a:pt x="19" y="5"/>
                    <a:pt x="19" y="5"/>
                    <a:pt x="18" y="5"/>
                  </a:cubicBezTo>
                  <a:lnTo>
                    <a:pt x="13" y="8"/>
                  </a:lnTo>
                  <a:close/>
                  <a:moveTo>
                    <a:pt x="6" y="10"/>
                  </a:moveTo>
                  <a:cubicBezTo>
                    <a:pt x="5" y="10"/>
                    <a:pt x="4" y="11"/>
                    <a:pt x="4" y="12"/>
                  </a:cubicBezTo>
                  <a:cubicBezTo>
                    <a:pt x="3" y="12"/>
                    <a:pt x="3" y="13"/>
                    <a:pt x="4" y="14"/>
                  </a:cubicBezTo>
                  <a:cubicBezTo>
                    <a:pt x="4" y="16"/>
                    <a:pt x="6" y="18"/>
                    <a:pt x="9" y="17"/>
                  </a:cubicBezTo>
                  <a:cubicBezTo>
                    <a:pt x="11" y="16"/>
                    <a:pt x="13" y="14"/>
                    <a:pt x="12" y="10"/>
                  </a:cubicBezTo>
                  <a:cubicBezTo>
                    <a:pt x="11" y="8"/>
                    <a:pt x="11" y="8"/>
                    <a:pt x="10" y="8"/>
                  </a:cubicBezTo>
                  <a:lnTo>
                    <a:pt x="6" y="10"/>
                  </a:lnTo>
                  <a:close/>
                  <a:moveTo>
                    <a:pt x="16" y="4"/>
                  </a:moveTo>
                  <a:cubicBezTo>
                    <a:pt x="18" y="3"/>
                    <a:pt x="18" y="3"/>
                    <a:pt x="18" y="2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9" y="2"/>
                    <a:pt x="20" y="4"/>
                    <a:pt x="21" y="6"/>
                  </a:cubicBezTo>
                  <a:cubicBezTo>
                    <a:pt x="21" y="8"/>
                    <a:pt x="22" y="10"/>
                    <a:pt x="22" y="11"/>
                  </a:cubicBezTo>
                  <a:cubicBezTo>
                    <a:pt x="21" y="13"/>
                    <a:pt x="21" y="14"/>
                    <a:pt x="19" y="15"/>
                  </a:cubicBezTo>
                  <a:cubicBezTo>
                    <a:pt x="17" y="15"/>
                    <a:pt x="15" y="15"/>
                    <a:pt x="14" y="13"/>
                  </a:cubicBezTo>
                  <a:cubicBezTo>
                    <a:pt x="14" y="13"/>
                    <a:pt x="14" y="13"/>
                    <a:pt x="14" y="14"/>
                  </a:cubicBezTo>
                  <a:cubicBezTo>
                    <a:pt x="14" y="15"/>
                    <a:pt x="14" y="18"/>
                    <a:pt x="11" y="19"/>
                  </a:cubicBezTo>
                  <a:cubicBezTo>
                    <a:pt x="7" y="20"/>
                    <a:pt x="4" y="19"/>
                    <a:pt x="3" y="14"/>
                  </a:cubicBezTo>
                  <a:cubicBezTo>
                    <a:pt x="2" y="13"/>
                    <a:pt x="2" y="12"/>
                    <a:pt x="1" y="11"/>
                  </a:cubicBezTo>
                  <a:cubicBezTo>
                    <a:pt x="1" y="9"/>
                    <a:pt x="1" y="8"/>
                    <a:pt x="0" y="7"/>
                  </a:cubicBezTo>
                  <a:cubicBezTo>
                    <a:pt x="0" y="7"/>
                    <a:pt x="1" y="7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9"/>
                    <a:pt x="2" y="9"/>
                    <a:pt x="5" y="8"/>
                  </a:cubicBezTo>
                  <a:lnTo>
                    <a:pt x="16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068" name="Freeform 44"/>
            <p:cNvSpPr>
              <a:spLocks/>
            </p:cNvSpPr>
            <p:nvPr userDrawn="1"/>
          </p:nvSpPr>
          <p:spPr bwMode="auto">
            <a:xfrm>
              <a:off x="4983" y="3986"/>
              <a:ext cx="86" cy="87"/>
            </a:xfrm>
            <a:custGeom>
              <a:avLst/>
              <a:gdLst>
                <a:gd name="T0" fmla="*/ 13 w 23"/>
                <a:gd name="T1" fmla="*/ 4 h 23"/>
                <a:gd name="T2" fmla="*/ 15 w 23"/>
                <a:gd name="T3" fmla="*/ 1 h 23"/>
                <a:gd name="T4" fmla="*/ 15 w 23"/>
                <a:gd name="T5" fmla="*/ 0 h 23"/>
                <a:gd name="T6" fmla="*/ 16 w 23"/>
                <a:gd name="T7" fmla="*/ 0 h 23"/>
                <a:gd name="T8" fmla="*/ 18 w 23"/>
                <a:gd name="T9" fmla="*/ 3 h 23"/>
                <a:gd name="T10" fmla="*/ 21 w 23"/>
                <a:gd name="T11" fmla="*/ 7 h 23"/>
                <a:gd name="T12" fmla="*/ 23 w 23"/>
                <a:gd name="T13" fmla="*/ 10 h 23"/>
                <a:gd name="T14" fmla="*/ 21 w 23"/>
                <a:gd name="T15" fmla="*/ 13 h 23"/>
                <a:gd name="T16" fmla="*/ 20 w 23"/>
                <a:gd name="T17" fmla="*/ 12 h 23"/>
                <a:gd name="T18" fmla="*/ 21 w 23"/>
                <a:gd name="T19" fmla="*/ 9 h 23"/>
                <a:gd name="T20" fmla="*/ 19 w 23"/>
                <a:gd name="T21" fmla="*/ 7 h 23"/>
                <a:gd name="T22" fmla="*/ 18 w 23"/>
                <a:gd name="T23" fmla="*/ 5 h 23"/>
                <a:gd name="T24" fmla="*/ 17 w 23"/>
                <a:gd name="T25" fmla="*/ 5 h 23"/>
                <a:gd name="T26" fmla="*/ 12 w 23"/>
                <a:gd name="T27" fmla="*/ 8 h 23"/>
                <a:gd name="T28" fmla="*/ 12 w 23"/>
                <a:gd name="T29" fmla="*/ 10 h 23"/>
                <a:gd name="T30" fmla="*/ 13 w 23"/>
                <a:gd name="T31" fmla="*/ 11 h 23"/>
                <a:gd name="T32" fmla="*/ 15 w 23"/>
                <a:gd name="T33" fmla="*/ 13 h 23"/>
                <a:gd name="T34" fmla="*/ 16 w 23"/>
                <a:gd name="T35" fmla="*/ 13 h 23"/>
                <a:gd name="T36" fmla="*/ 17 w 23"/>
                <a:gd name="T37" fmla="*/ 12 h 23"/>
                <a:gd name="T38" fmla="*/ 17 w 23"/>
                <a:gd name="T39" fmla="*/ 13 h 23"/>
                <a:gd name="T40" fmla="*/ 15 w 23"/>
                <a:gd name="T41" fmla="*/ 15 h 23"/>
                <a:gd name="T42" fmla="*/ 13 w 23"/>
                <a:gd name="T43" fmla="*/ 16 h 23"/>
                <a:gd name="T44" fmla="*/ 12 w 23"/>
                <a:gd name="T45" fmla="*/ 16 h 23"/>
                <a:gd name="T46" fmla="*/ 13 w 23"/>
                <a:gd name="T47" fmla="*/ 15 h 23"/>
                <a:gd name="T48" fmla="*/ 13 w 23"/>
                <a:gd name="T49" fmla="*/ 14 h 23"/>
                <a:gd name="T50" fmla="*/ 12 w 23"/>
                <a:gd name="T51" fmla="*/ 12 h 23"/>
                <a:gd name="T52" fmla="*/ 11 w 23"/>
                <a:gd name="T53" fmla="*/ 10 h 23"/>
                <a:gd name="T54" fmla="*/ 10 w 23"/>
                <a:gd name="T55" fmla="*/ 10 h 23"/>
                <a:gd name="T56" fmla="*/ 7 w 23"/>
                <a:gd name="T57" fmla="*/ 12 h 23"/>
                <a:gd name="T58" fmla="*/ 4 w 23"/>
                <a:gd name="T59" fmla="*/ 15 h 23"/>
                <a:gd name="T60" fmla="*/ 6 w 23"/>
                <a:gd name="T61" fmla="*/ 18 h 23"/>
                <a:gd name="T62" fmla="*/ 9 w 23"/>
                <a:gd name="T63" fmla="*/ 21 h 23"/>
                <a:gd name="T64" fmla="*/ 12 w 23"/>
                <a:gd name="T65" fmla="*/ 21 h 23"/>
                <a:gd name="T66" fmla="*/ 13 w 23"/>
                <a:gd name="T67" fmla="*/ 21 h 23"/>
                <a:gd name="T68" fmla="*/ 8 w 23"/>
                <a:gd name="T69" fmla="*/ 23 h 23"/>
                <a:gd name="T70" fmla="*/ 4 w 23"/>
                <a:gd name="T71" fmla="*/ 16 h 23"/>
                <a:gd name="T72" fmla="*/ 2 w 23"/>
                <a:gd name="T73" fmla="*/ 14 h 23"/>
                <a:gd name="T74" fmla="*/ 0 w 23"/>
                <a:gd name="T75" fmla="*/ 11 h 23"/>
                <a:gd name="T76" fmla="*/ 0 w 23"/>
                <a:gd name="T77" fmla="*/ 11 h 23"/>
                <a:gd name="T78" fmla="*/ 1 w 23"/>
                <a:gd name="T79" fmla="*/ 11 h 23"/>
                <a:gd name="T80" fmla="*/ 5 w 23"/>
                <a:gd name="T81" fmla="*/ 11 h 23"/>
                <a:gd name="T82" fmla="*/ 13 w 23"/>
                <a:gd name="T83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" h="23">
                  <a:moveTo>
                    <a:pt x="13" y="4"/>
                  </a:moveTo>
                  <a:cubicBezTo>
                    <a:pt x="16" y="3"/>
                    <a:pt x="16" y="2"/>
                    <a:pt x="15" y="1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6" y="0"/>
                    <a:pt x="16" y="0"/>
                  </a:cubicBezTo>
                  <a:cubicBezTo>
                    <a:pt x="16" y="1"/>
                    <a:pt x="17" y="2"/>
                    <a:pt x="18" y="3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2" y="9"/>
                    <a:pt x="23" y="10"/>
                    <a:pt x="23" y="10"/>
                  </a:cubicBezTo>
                  <a:cubicBezTo>
                    <a:pt x="23" y="11"/>
                    <a:pt x="22" y="12"/>
                    <a:pt x="21" y="13"/>
                  </a:cubicBezTo>
                  <a:cubicBezTo>
                    <a:pt x="20" y="13"/>
                    <a:pt x="20" y="13"/>
                    <a:pt x="20" y="12"/>
                  </a:cubicBezTo>
                  <a:cubicBezTo>
                    <a:pt x="21" y="11"/>
                    <a:pt x="22" y="10"/>
                    <a:pt x="21" y="9"/>
                  </a:cubicBezTo>
                  <a:cubicBezTo>
                    <a:pt x="21" y="8"/>
                    <a:pt x="20" y="8"/>
                    <a:pt x="19" y="7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8" y="4"/>
                    <a:pt x="18" y="4"/>
                    <a:pt x="17" y="5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1" y="9"/>
                    <a:pt x="11" y="9"/>
                    <a:pt x="12" y="10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4" y="12"/>
                    <a:pt x="14" y="13"/>
                    <a:pt x="15" y="13"/>
                  </a:cubicBezTo>
                  <a:cubicBezTo>
                    <a:pt x="15" y="13"/>
                    <a:pt x="15" y="13"/>
                    <a:pt x="16" y="13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2"/>
                    <a:pt x="17" y="13"/>
                    <a:pt x="17" y="13"/>
                  </a:cubicBezTo>
                  <a:cubicBezTo>
                    <a:pt x="17" y="13"/>
                    <a:pt x="16" y="14"/>
                    <a:pt x="15" y="15"/>
                  </a:cubicBezTo>
                  <a:cubicBezTo>
                    <a:pt x="14" y="15"/>
                    <a:pt x="13" y="16"/>
                    <a:pt x="13" y="16"/>
                  </a:cubicBezTo>
                  <a:cubicBezTo>
                    <a:pt x="13" y="16"/>
                    <a:pt x="12" y="16"/>
                    <a:pt x="12" y="16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5"/>
                    <a:pt x="14" y="14"/>
                    <a:pt x="13" y="14"/>
                  </a:cubicBezTo>
                  <a:cubicBezTo>
                    <a:pt x="13" y="13"/>
                    <a:pt x="13" y="13"/>
                    <a:pt x="12" y="12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1" y="10"/>
                    <a:pt x="11" y="10"/>
                    <a:pt x="10" y="10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5" y="13"/>
                    <a:pt x="5" y="14"/>
                    <a:pt x="4" y="15"/>
                  </a:cubicBezTo>
                  <a:cubicBezTo>
                    <a:pt x="4" y="15"/>
                    <a:pt x="5" y="16"/>
                    <a:pt x="6" y="18"/>
                  </a:cubicBezTo>
                  <a:cubicBezTo>
                    <a:pt x="7" y="20"/>
                    <a:pt x="8" y="20"/>
                    <a:pt x="9" y="21"/>
                  </a:cubicBezTo>
                  <a:cubicBezTo>
                    <a:pt x="9" y="21"/>
                    <a:pt x="11" y="21"/>
                    <a:pt x="12" y="21"/>
                  </a:cubicBezTo>
                  <a:cubicBezTo>
                    <a:pt x="12" y="21"/>
                    <a:pt x="13" y="21"/>
                    <a:pt x="13" y="21"/>
                  </a:cubicBezTo>
                  <a:cubicBezTo>
                    <a:pt x="12" y="22"/>
                    <a:pt x="9" y="23"/>
                    <a:pt x="8" y="23"/>
                  </a:cubicBezTo>
                  <a:cubicBezTo>
                    <a:pt x="7" y="21"/>
                    <a:pt x="5" y="19"/>
                    <a:pt x="4" y="16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1" y="13"/>
                    <a:pt x="1" y="13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2" y="13"/>
                    <a:pt x="2" y="13"/>
                    <a:pt x="5" y="11"/>
                  </a:cubicBezTo>
                  <a:lnTo>
                    <a:pt x="13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069" name="Freeform 45"/>
            <p:cNvSpPr>
              <a:spLocks noEditPoints="1"/>
            </p:cNvSpPr>
            <p:nvPr userDrawn="1"/>
          </p:nvSpPr>
          <p:spPr bwMode="auto">
            <a:xfrm>
              <a:off x="5047" y="4046"/>
              <a:ext cx="79" cy="98"/>
            </a:xfrm>
            <a:custGeom>
              <a:avLst/>
              <a:gdLst>
                <a:gd name="T0" fmla="*/ 10 w 21"/>
                <a:gd name="T1" fmla="*/ 10 h 26"/>
                <a:gd name="T2" fmla="*/ 10 w 21"/>
                <a:gd name="T3" fmla="*/ 10 h 26"/>
                <a:gd name="T4" fmla="*/ 11 w 21"/>
                <a:gd name="T5" fmla="*/ 12 h 26"/>
                <a:gd name="T6" fmla="*/ 14 w 21"/>
                <a:gd name="T7" fmla="*/ 13 h 26"/>
                <a:gd name="T8" fmla="*/ 17 w 21"/>
                <a:gd name="T9" fmla="*/ 11 h 26"/>
                <a:gd name="T10" fmla="*/ 16 w 21"/>
                <a:gd name="T11" fmla="*/ 4 h 26"/>
                <a:gd name="T12" fmla="*/ 14 w 21"/>
                <a:gd name="T13" fmla="*/ 4 h 26"/>
                <a:gd name="T14" fmla="*/ 10 w 21"/>
                <a:gd name="T15" fmla="*/ 10 h 26"/>
                <a:gd name="T16" fmla="*/ 11 w 21"/>
                <a:gd name="T17" fmla="*/ 5 h 26"/>
                <a:gd name="T18" fmla="*/ 12 w 21"/>
                <a:gd name="T19" fmla="*/ 1 h 26"/>
                <a:gd name="T20" fmla="*/ 11 w 21"/>
                <a:gd name="T21" fmla="*/ 1 h 26"/>
                <a:gd name="T22" fmla="*/ 11 w 21"/>
                <a:gd name="T23" fmla="*/ 0 h 26"/>
                <a:gd name="T24" fmla="*/ 17 w 21"/>
                <a:gd name="T25" fmla="*/ 4 h 26"/>
                <a:gd name="T26" fmla="*/ 20 w 21"/>
                <a:gd name="T27" fmla="*/ 7 h 26"/>
                <a:gd name="T28" fmla="*/ 20 w 21"/>
                <a:gd name="T29" fmla="*/ 12 h 26"/>
                <a:gd name="T30" fmla="*/ 14 w 21"/>
                <a:gd name="T31" fmla="*/ 14 h 26"/>
                <a:gd name="T32" fmla="*/ 14 w 21"/>
                <a:gd name="T33" fmla="*/ 14 h 26"/>
                <a:gd name="T34" fmla="*/ 14 w 21"/>
                <a:gd name="T35" fmla="*/ 24 h 26"/>
                <a:gd name="T36" fmla="*/ 15 w 21"/>
                <a:gd name="T37" fmla="*/ 26 h 26"/>
                <a:gd name="T38" fmla="*/ 15 w 21"/>
                <a:gd name="T39" fmla="*/ 26 h 26"/>
                <a:gd name="T40" fmla="*/ 14 w 21"/>
                <a:gd name="T41" fmla="*/ 26 h 26"/>
                <a:gd name="T42" fmla="*/ 11 w 21"/>
                <a:gd name="T43" fmla="*/ 19 h 26"/>
                <a:gd name="T44" fmla="*/ 11 w 21"/>
                <a:gd name="T45" fmla="*/ 14 h 26"/>
                <a:gd name="T46" fmla="*/ 10 w 21"/>
                <a:gd name="T47" fmla="*/ 12 h 26"/>
                <a:gd name="T48" fmla="*/ 9 w 21"/>
                <a:gd name="T49" fmla="*/ 12 h 26"/>
                <a:gd name="T50" fmla="*/ 6 w 21"/>
                <a:gd name="T51" fmla="*/ 15 h 26"/>
                <a:gd name="T52" fmla="*/ 6 w 21"/>
                <a:gd name="T53" fmla="*/ 19 h 26"/>
                <a:gd name="T54" fmla="*/ 6 w 21"/>
                <a:gd name="T55" fmla="*/ 19 h 26"/>
                <a:gd name="T56" fmla="*/ 6 w 21"/>
                <a:gd name="T57" fmla="*/ 20 h 26"/>
                <a:gd name="T58" fmla="*/ 3 w 21"/>
                <a:gd name="T59" fmla="*/ 18 h 26"/>
                <a:gd name="T60" fmla="*/ 0 w 21"/>
                <a:gd name="T61" fmla="*/ 15 h 26"/>
                <a:gd name="T62" fmla="*/ 0 w 21"/>
                <a:gd name="T63" fmla="*/ 15 h 26"/>
                <a:gd name="T64" fmla="*/ 1 w 21"/>
                <a:gd name="T65" fmla="*/ 15 h 26"/>
                <a:gd name="T66" fmla="*/ 4 w 21"/>
                <a:gd name="T67" fmla="*/ 13 h 26"/>
                <a:gd name="T68" fmla="*/ 11 w 21"/>
                <a:gd name="T69" fmla="*/ 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1" h="26">
                  <a:moveTo>
                    <a:pt x="10" y="10"/>
                  </a:moveTo>
                  <a:cubicBezTo>
                    <a:pt x="10" y="10"/>
                    <a:pt x="10" y="10"/>
                    <a:pt x="10" y="10"/>
                  </a:cubicBezTo>
                  <a:cubicBezTo>
                    <a:pt x="10" y="10"/>
                    <a:pt x="10" y="11"/>
                    <a:pt x="11" y="12"/>
                  </a:cubicBezTo>
                  <a:cubicBezTo>
                    <a:pt x="12" y="12"/>
                    <a:pt x="13" y="13"/>
                    <a:pt x="14" y="13"/>
                  </a:cubicBezTo>
                  <a:cubicBezTo>
                    <a:pt x="15" y="13"/>
                    <a:pt x="16" y="12"/>
                    <a:pt x="17" y="11"/>
                  </a:cubicBezTo>
                  <a:cubicBezTo>
                    <a:pt x="19" y="9"/>
                    <a:pt x="19" y="6"/>
                    <a:pt x="16" y="4"/>
                  </a:cubicBezTo>
                  <a:cubicBezTo>
                    <a:pt x="15" y="3"/>
                    <a:pt x="15" y="3"/>
                    <a:pt x="14" y="4"/>
                  </a:cubicBezTo>
                  <a:lnTo>
                    <a:pt x="10" y="10"/>
                  </a:lnTo>
                  <a:close/>
                  <a:moveTo>
                    <a:pt x="11" y="5"/>
                  </a:moveTo>
                  <a:cubicBezTo>
                    <a:pt x="12" y="2"/>
                    <a:pt x="13" y="2"/>
                    <a:pt x="12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3" y="1"/>
                    <a:pt x="15" y="2"/>
                    <a:pt x="17" y="4"/>
                  </a:cubicBezTo>
                  <a:cubicBezTo>
                    <a:pt x="18" y="5"/>
                    <a:pt x="20" y="6"/>
                    <a:pt x="20" y="7"/>
                  </a:cubicBezTo>
                  <a:cubicBezTo>
                    <a:pt x="21" y="9"/>
                    <a:pt x="21" y="10"/>
                    <a:pt x="20" y="12"/>
                  </a:cubicBezTo>
                  <a:cubicBezTo>
                    <a:pt x="18" y="14"/>
                    <a:pt x="16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3" y="19"/>
                    <a:pt x="13" y="22"/>
                    <a:pt x="14" y="24"/>
                  </a:cubicBezTo>
                  <a:cubicBezTo>
                    <a:pt x="14" y="25"/>
                    <a:pt x="14" y="26"/>
                    <a:pt x="15" y="26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5" y="26"/>
                    <a:pt x="14" y="26"/>
                    <a:pt x="14" y="26"/>
                  </a:cubicBezTo>
                  <a:cubicBezTo>
                    <a:pt x="12" y="24"/>
                    <a:pt x="11" y="23"/>
                    <a:pt x="11" y="19"/>
                  </a:cubicBezTo>
                  <a:cubicBezTo>
                    <a:pt x="11" y="18"/>
                    <a:pt x="11" y="16"/>
                    <a:pt x="11" y="14"/>
                  </a:cubicBezTo>
                  <a:cubicBezTo>
                    <a:pt x="11" y="13"/>
                    <a:pt x="11" y="13"/>
                    <a:pt x="10" y="12"/>
                  </a:cubicBezTo>
                  <a:cubicBezTo>
                    <a:pt x="9" y="11"/>
                    <a:pt x="9" y="11"/>
                    <a:pt x="9" y="12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5" y="17"/>
                    <a:pt x="4" y="17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6" y="20"/>
                    <a:pt x="6" y="20"/>
                  </a:cubicBezTo>
                  <a:cubicBezTo>
                    <a:pt x="5" y="19"/>
                    <a:pt x="4" y="18"/>
                    <a:pt x="3" y="18"/>
                  </a:cubicBezTo>
                  <a:cubicBezTo>
                    <a:pt x="2" y="17"/>
                    <a:pt x="1" y="16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2" y="16"/>
                    <a:pt x="3" y="16"/>
                    <a:pt x="4" y="13"/>
                  </a:cubicBezTo>
                  <a:lnTo>
                    <a:pt x="11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070" name="Freeform 46"/>
            <p:cNvSpPr>
              <a:spLocks/>
            </p:cNvSpPr>
            <p:nvPr userDrawn="1"/>
          </p:nvSpPr>
          <p:spPr bwMode="auto">
            <a:xfrm>
              <a:off x="5141" y="4099"/>
              <a:ext cx="75" cy="79"/>
            </a:xfrm>
            <a:custGeom>
              <a:avLst/>
              <a:gdLst>
                <a:gd name="T0" fmla="*/ 16 w 20"/>
                <a:gd name="T1" fmla="*/ 19 h 21"/>
                <a:gd name="T2" fmla="*/ 16 w 20"/>
                <a:gd name="T3" fmla="*/ 21 h 21"/>
                <a:gd name="T4" fmla="*/ 15 w 20"/>
                <a:gd name="T5" fmla="*/ 21 h 21"/>
                <a:gd name="T6" fmla="*/ 14 w 20"/>
                <a:gd name="T7" fmla="*/ 21 h 21"/>
                <a:gd name="T8" fmla="*/ 9 w 20"/>
                <a:gd name="T9" fmla="*/ 20 h 21"/>
                <a:gd name="T10" fmla="*/ 1 w 20"/>
                <a:gd name="T11" fmla="*/ 14 h 21"/>
                <a:gd name="T12" fmla="*/ 1 w 20"/>
                <a:gd name="T13" fmla="*/ 7 h 21"/>
                <a:gd name="T14" fmla="*/ 5 w 20"/>
                <a:gd name="T15" fmla="*/ 1 h 21"/>
                <a:gd name="T16" fmla="*/ 15 w 20"/>
                <a:gd name="T17" fmla="*/ 1 h 21"/>
                <a:gd name="T18" fmla="*/ 19 w 20"/>
                <a:gd name="T19" fmla="*/ 3 h 21"/>
                <a:gd name="T20" fmla="*/ 20 w 20"/>
                <a:gd name="T21" fmla="*/ 3 h 21"/>
                <a:gd name="T22" fmla="*/ 19 w 20"/>
                <a:gd name="T23" fmla="*/ 8 h 21"/>
                <a:gd name="T24" fmla="*/ 19 w 20"/>
                <a:gd name="T25" fmla="*/ 7 h 21"/>
                <a:gd name="T26" fmla="*/ 14 w 20"/>
                <a:gd name="T27" fmla="*/ 2 h 21"/>
                <a:gd name="T28" fmla="*/ 4 w 20"/>
                <a:gd name="T29" fmla="*/ 7 h 21"/>
                <a:gd name="T30" fmla="*/ 9 w 20"/>
                <a:gd name="T31" fmla="*/ 19 h 21"/>
                <a:gd name="T32" fmla="*/ 12 w 20"/>
                <a:gd name="T33" fmla="*/ 20 h 21"/>
                <a:gd name="T34" fmla="*/ 13 w 20"/>
                <a:gd name="T35" fmla="*/ 18 h 21"/>
                <a:gd name="T36" fmla="*/ 14 w 20"/>
                <a:gd name="T37" fmla="*/ 17 h 21"/>
                <a:gd name="T38" fmla="*/ 13 w 20"/>
                <a:gd name="T39" fmla="*/ 14 h 21"/>
                <a:gd name="T40" fmla="*/ 11 w 20"/>
                <a:gd name="T41" fmla="*/ 13 h 21"/>
                <a:gd name="T42" fmla="*/ 12 w 20"/>
                <a:gd name="T43" fmla="*/ 12 h 21"/>
                <a:gd name="T44" fmla="*/ 16 w 20"/>
                <a:gd name="T45" fmla="*/ 14 h 21"/>
                <a:gd name="T46" fmla="*/ 19 w 20"/>
                <a:gd name="T47" fmla="*/ 15 h 21"/>
                <a:gd name="T48" fmla="*/ 18 w 20"/>
                <a:gd name="T49" fmla="*/ 15 h 21"/>
                <a:gd name="T50" fmla="*/ 18 w 20"/>
                <a:gd name="T51" fmla="*/ 15 h 21"/>
                <a:gd name="T52" fmla="*/ 16 w 20"/>
                <a:gd name="T53" fmla="*/ 17 h 21"/>
                <a:gd name="T54" fmla="*/ 16 w 20"/>
                <a:gd name="T55" fmla="*/ 19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0" h="21">
                  <a:moveTo>
                    <a:pt x="16" y="19"/>
                  </a:moveTo>
                  <a:cubicBezTo>
                    <a:pt x="15" y="20"/>
                    <a:pt x="15" y="21"/>
                    <a:pt x="16" y="21"/>
                  </a:cubicBezTo>
                  <a:cubicBezTo>
                    <a:pt x="16" y="21"/>
                    <a:pt x="16" y="21"/>
                    <a:pt x="15" y="21"/>
                  </a:cubicBezTo>
                  <a:cubicBezTo>
                    <a:pt x="15" y="21"/>
                    <a:pt x="15" y="21"/>
                    <a:pt x="14" y="21"/>
                  </a:cubicBezTo>
                  <a:cubicBezTo>
                    <a:pt x="12" y="21"/>
                    <a:pt x="10" y="21"/>
                    <a:pt x="9" y="20"/>
                  </a:cubicBezTo>
                  <a:cubicBezTo>
                    <a:pt x="5" y="19"/>
                    <a:pt x="3" y="17"/>
                    <a:pt x="1" y="14"/>
                  </a:cubicBezTo>
                  <a:cubicBezTo>
                    <a:pt x="0" y="12"/>
                    <a:pt x="0" y="10"/>
                    <a:pt x="1" y="7"/>
                  </a:cubicBezTo>
                  <a:cubicBezTo>
                    <a:pt x="2" y="5"/>
                    <a:pt x="3" y="3"/>
                    <a:pt x="5" y="1"/>
                  </a:cubicBezTo>
                  <a:cubicBezTo>
                    <a:pt x="8" y="0"/>
                    <a:pt x="11" y="0"/>
                    <a:pt x="15" y="1"/>
                  </a:cubicBezTo>
                  <a:cubicBezTo>
                    <a:pt x="17" y="2"/>
                    <a:pt x="18" y="2"/>
                    <a:pt x="19" y="3"/>
                  </a:cubicBezTo>
                  <a:cubicBezTo>
                    <a:pt x="19" y="3"/>
                    <a:pt x="20" y="3"/>
                    <a:pt x="20" y="3"/>
                  </a:cubicBezTo>
                  <a:cubicBezTo>
                    <a:pt x="20" y="4"/>
                    <a:pt x="20" y="6"/>
                    <a:pt x="19" y="8"/>
                  </a:cubicBezTo>
                  <a:cubicBezTo>
                    <a:pt x="19" y="8"/>
                    <a:pt x="19" y="8"/>
                    <a:pt x="19" y="7"/>
                  </a:cubicBezTo>
                  <a:cubicBezTo>
                    <a:pt x="19" y="4"/>
                    <a:pt x="17" y="3"/>
                    <a:pt x="14" y="2"/>
                  </a:cubicBezTo>
                  <a:cubicBezTo>
                    <a:pt x="9" y="0"/>
                    <a:pt x="5" y="3"/>
                    <a:pt x="4" y="7"/>
                  </a:cubicBezTo>
                  <a:cubicBezTo>
                    <a:pt x="2" y="13"/>
                    <a:pt x="3" y="18"/>
                    <a:pt x="9" y="19"/>
                  </a:cubicBezTo>
                  <a:cubicBezTo>
                    <a:pt x="11" y="20"/>
                    <a:pt x="12" y="20"/>
                    <a:pt x="12" y="20"/>
                  </a:cubicBezTo>
                  <a:cubicBezTo>
                    <a:pt x="13" y="19"/>
                    <a:pt x="13" y="19"/>
                    <a:pt x="13" y="18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5"/>
                    <a:pt x="14" y="14"/>
                    <a:pt x="13" y="14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2" y="12"/>
                    <a:pt x="12" y="12"/>
                  </a:cubicBezTo>
                  <a:cubicBezTo>
                    <a:pt x="13" y="13"/>
                    <a:pt x="14" y="13"/>
                    <a:pt x="16" y="14"/>
                  </a:cubicBezTo>
                  <a:cubicBezTo>
                    <a:pt x="17" y="14"/>
                    <a:pt x="18" y="15"/>
                    <a:pt x="19" y="15"/>
                  </a:cubicBezTo>
                  <a:cubicBezTo>
                    <a:pt x="19" y="15"/>
                    <a:pt x="19" y="15"/>
                    <a:pt x="18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7" y="15"/>
                    <a:pt x="17" y="16"/>
                    <a:pt x="16" y="17"/>
                  </a:cubicBezTo>
                  <a:lnTo>
                    <a:pt x="16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071" name="Freeform 47"/>
            <p:cNvSpPr>
              <a:spLocks/>
            </p:cNvSpPr>
            <p:nvPr userDrawn="1"/>
          </p:nvSpPr>
          <p:spPr bwMode="auto">
            <a:xfrm>
              <a:off x="5242" y="4114"/>
              <a:ext cx="64" cy="75"/>
            </a:xfrm>
            <a:custGeom>
              <a:avLst/>
              <a:gdLst>
                <a:gd name="T0" fmla="*/ 3 w 17"/>
                <a:gd name="T1" fmla="*/ 5 h 20"/>
                <a:gd name="T2" fmla="*/ 2 w 17"/>
                <a:gd name="T3" fmla="*/ 1 h 20"/>
                <a:gd name="T4" fmla="*/ 1 w 17"/>
                <a:gd name="T5" fmla="*/ 1 h 20"/>
                <a:gd name="T6" fmla="*/ 1 w 17"/>
                <a:gd name="T7" fmla="*/ 0 h 20"/>
                <a:gd name="T8" fmla="*/ 5 w 17"/>
                <a:gd name="T9" fmla="*/ 0 h 20"/>
                <a:gd name="T10" fmla="*/ 10 w 17"/>
                <a:gd name="T11" fmla="*/ 0 h 20"/>
                <a:gd name="T12" fmla="*/ 14 w 17"/>
                <a:gd name="T13" fmla="*/ 0 h 20"/>
                <a:gd name="T14" fmla="*/ 15 w 17"/>
                <a:gd name="T15" fmla="*/ 4 h 20"/>
                <a:gd name="T16" fmla="*/ 14 w 17"/>
                <a:gd name="T17" fmla="*/ 4 h 20"/>
                <a:gd name="T18" fmla="*/ 12 w 17"/>
                <a:gd name="T19" fmla="*/ 1 h 20"/>
                <a:gd name="T20" fmla="*/ 9 w 17"/>
                <a:gd name="T21" fmla="*/ 1 h 20"/>
                <a:gd name="T22" fmla="*/ 7 w 17"/>
                <a:gd name="T23" fmla="*/ 1 h 20"/>
                <a:gd name="T24" fmla="*/ 6 w 17"/>
                <a:gd name="T25" fmla="*/ 2 h 20"/>
                <a:gd name="T26" fmla="*/ 6 w 17"/>
                <a:gd name="T27" fmla="*/ 8 h 20"/>
                <a:gd name="T28" fmla="*/ 7 w 17"/>
                <a:gd name="T29" fmla="*/ 9 h 20"/>
                <a:gd name="T30" fmla="*/ 8 w 17"/>
                <a:gd name="T31" fmla="*/ 9 h 20"/>
                <a:gd name="T32" fmla="*/ 11 w 17"/>
                <a:gd name="T33" fmla="*/ 9 h 20"/>
                <a:gd name="T34" fmla="*/ 12 w 17"/>
                <a:gd name="T35" fmla="*/ 8 h 20"/>
                <a:gd name="T36" fmla="*/ 12 w 17"/>
                <a:gd name="T37" fmla="*/ 7 h 20"/>
                <a:gd name="T38" fmla="*/ 13 w 17"/>
                <a:gd name="T39" fmla="*/ 7 h 20"/>
                <a:gd name="T40" fmla="*/ 13 w 17"/>
                <a:gd name="T41" fmla="*/ 10 h 20"/>
                <a:gd name="T42" fmla="*/ 13 w 17"/>
                <a:gd name="T43" fmla="*/ 13 h 20"/>
                <a:gd name="T44" fmla="*/ 12 w 17"/>
                <a:gd name="T45" fmla="*/ 13 h 20"/>
                <a:gd name="T46" fmla="*/ 12 w 17"/>
                <a:gd name="T47" fmla="*/ 11 h 20"/>
                <a:gd name="T48" fmla="*/ 11 w 17"/>
                <a:gd name="T49" fmla="*/ 10 h 20"/>
                <a:gd name="T50" fmla="*/ 8 w 17"/>
                <a:gd name="T51" fmla="*/ 10 h 20"/>
                <a:gd name="T52" fmla="*/ 7 w 17"/>
                <a:gd name="T53" fmla="*/ 10 h 20"/>
                <a:gd name="T54" fmla="*/ 6 w 17"/>
                <a:gd name="T55" fmla="*/ 11 h 20"/>
                <a:gd name="T56" fmla="*/ 6 w 17"/>
                <a:gd name="T57" fmla="*/ 15 h 20"/>
                <a:gd name="T58" fmla="*/ 6 w 17"/>
                <a:gd name="T59" fmla="*/ 18 h 20"/>
                <a:gd name="T60" fmla="*/ 10 w 17"/>
                <a:gd name="T61" fmla="*/ 19 h 20"/>
                <a:gd name="T62" fmla="*/ 14 w 17"/>
                <a:gd name="T63" fmla="*/ 18 h 20"/>
                <a:gd name="T64" fmla="*/ 16 w 17"/>
                <a:gd name="T65" fmla="*/ 16 h 20"/>
                <a:gd name="T66" fmla="*/ 17 w 17"/>
                <a:gd name="T67" fmla="*/ 16 h 20"/>
                <a:gd name="T68" fmla="*/ 15 w 17"/>
                <a:gd name="T69" fmla="*/ 20 h 20"/>
                <a:gd name="T70" fmla="*/ 7 w 17"/>
                <a:gd name="T71" fmla="*/ 20 h 20"/>
                <a:gd name="T72" fmla="*/ 5 w 17"/>
                <a:gd name="T73" fmla="*/ 20 h 20"/>
                <a:gd name="T74" fmla="*/ 1 w 17"/>
                <a:gd name="T75" fmla="*/ 20 h 20"/>
                <a:gd name="T76" fmla="*/ 1 w 17"/>
                <a:gd name="T77" fmla="*/ 19 h 20"/>
                <a:gd name="T78" fmla="*/ 2 w 17"/>
                <a:gd name="T79" fmla="*/ 19 h 20"/>
                <a:gd name="T80" fmla="*/ 3 w 17"/>
                <a:gd name="T81" fmla="*/ 15 h 20"/>
                <a:gd name="T82" fmla="*/ 3 w 17"/>
                <a:gd name="T83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7" h="20">
                  <a:moveTo>
                    <a:pt x="3" y="5"/>
                  </a:moveTo>
                  <a:cubicBezTo>
                    <a:pt x="3" y="2"/>
                    <a:pt x="3" y="1"/>
                    <a:pt x="2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  <a:cubicBezTo>
                    <a:pt x="2" y="0"/>
                    <a:pt x="3" y="0"/>
                    <a:pt x="5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2" y="0"/>
                    <a:pt x="14" y="0"/>
                    <a:pt x="14" y="0"/>
                  </a:cubicBezTo>
                  <a:cubicBezTo>
                    <a:pt x="14" y="1"/>
                    <a:pt x="15" y="3"/>
                    <a:pt x="15" y="4"/>
                  </a:cubicBezTo>
                  <a:cubicBezTo>
                    <a:pt x="15" y="4"/>
                    <a:pt x="14" y="4"/>
                    <a:pt x="14" y="4"/>
                  </a:cubicBezTo>
                  <a:cubicBezTo>
                    <a:pt x="13" y="3"/>
                    <a:pt x="13" y="2"/>
                    <a:pt x="12" y="1"/>
                  </a:cubicBezTo>
                  <a:cubicBezTo>
                    <a:pt x="11" y="1"/>
                    <a:pt x="10" y="1"/>
                    <a:pt x="9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1"/>
                    <a:pt x="6" y="2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6" y="9"/>
                    <a:pt x="7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10" y="9"/>
                    <a:pt x="11" y="9"/>
                    <a:pt x="11" y="9"/>
                  </a:cubicBezTo>
                  <a:cubicBezTo>
                    <a:pt x="11" y="9"/>
                    <a:pt x="12" y="9"/>
                    <a:pt x="12" y="8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3" y="7"/>
                    <a:pt x="13" y="7"/>
                  </a:cubicBezTo>
                  <a:cubicBezTo>
                    <a:pt x="13" y="7"/>
                    <a:pt x="13" y="9"/>
                    <a:pt x="13" y="10"/>
                  </a:cubicBezTo>
                  <a:cubicBezTo>
                    <a:pt x="13" y="11"/>
                    <a:pt x="13" y="12"/>
                    <a:pt x="13" y="13"/>
                  </a:cubicBezTo>
                  <a:cubicBezTo>
                    <a:pt x="13" y="13"/>
                    <a:pt x="12" y="13"/>
                    <a:pt x="12" y="13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1" y="10"/>
                    <a:pt x="11" y="10"/>
                  </a:cubicBezTo>
                  <a:cubicBezTo>
                    <a:pt x="10" y="10"/>
                    <a:pt x="10" y="10"/>
                    <a:pt x="8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6" y="10"/>
                    <a:pt x="6" y="10"/>
                    <a:pt x="6" y="11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7"/>
                    <a:pt x="6" y="18"/>
                    <a:pt x="6" y="18"/>
                  </a:cubicBezTo>
                  <a:cubicBezTo>
                    <a:pt x="7" y="19"/>
                    <a:pt x="7" y="19"/>
                    <a:pt x="10" y="19"/>
                  </a:cubicBezTo>
                  <a:cubicBezTo>
                    <a:pt x="12" y="19"/>
                    <a:pt x="13" y="19"/>
                    <a:pt x="14" y="18"/>
                  </a:cubicBezTo>
                  <a:cubicBezTo>
                    <a:pt x="14" y="18"/>
                    <a:pt x="15" y="17"/>
                    <a:pt x="16" y="16"/>
                  </a:cubicBezTo>
                  <a:cubicBezTo>
                    <a:pt x="16" y="15"/>
                    <a:pt x="16" y="16"/>
                    <a:pt x="17" y="16"/>
                  </a:cubicBezTo>
                  <a:cubicBezTo>
                    <a:pt x="16" y="17"/>
                    <a:pt x="16" y="19"/>
                    <a:pt x="15" y="20"/>
                  </a:cubicBezTo>
                  <a:cubicBezTo>
                    <a:pt x="13" y="20"/>
                    <a:pt x="10" y="20"/>
                    <a:pt x="7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3" y="20"/>
                    <a:pt x="2" y="20"/>
                    <a:pt x="1" y="20"/>
                  </a:cubicBezTo>
                  <a:cubicBezTo>
                    <a:pt x="0" y="20"/>
                    <a:pt x="0" y="19"/>
                    <a:pt x="1" y="19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3" y="19"/>
                    <a:pt x="3" y="18"/>
                    <a:pt x="3" y="15"/>
                  </a:cubicBezTo>
                  <a:lnTo>
                    <a:pt x="3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072" name="Freeform 48"/>
            <p:cNvSpPr>
              <a:spLocks/>
            </p:cNvSpPr>
            <p:nvPr userDrawn="1"/>
          </p:nvSpPr>
          <p:spPr bwMode="auto">
            <a:xfrm>
              <a:off x="5329" y="4084"/>
              <a:ext cx="93" cy="98"/>
            </a:xfrm>
            <a:custGeom>
              <a:avLst/>
              <a:gdLst>
                <a:gd name="T0" fmla="*/ 21 w 25"/>
                <a:gd name="T1" fmla="*/ 8 h 26"/>
                <a:gd name="T2" fmla="*/ 19 w 25"/>
                <a:gd name="T3" fmla="*/ 2 h 26"/>
                <a:gd name="T4" fmla="*/ 20 w 25"/>
                <a:gd name="T5" fmla="*/ 1 h 26"/>
                <a:gd name="T6" fmla="*/ 21 w 25"/>
                <a:gd name="T7" fmla="*/ 1 h 26"/>
                <a:gd name="T8" fmla="*/ 20 w 25"/>
                <a:gd name="T9" fmla="*/ 0 h 26"/>
                <a:gd name="T10" fmla="*/ 17 w 25"/>
                <a:gd name="T11" fmla="*/ 1 h 26"/>
                <a:gd name="T12" fmla="*/ 14 w 25"/>
                <a:gd name="T13" fmla="*/ 2 h 26"/>
                <a:gd name="T14" fmla="*/ 14 w 25"/>
                <a:gd name="T15" fmla="*/ 3 h 26"/>
                <a:gd name="T16" fmla="*/ 15 w 25"/>
                <a:gd name="T17" fmla="*/ 3 h 26"/>
                <a:gd name="T18" fmla="*/ 17 w 25"/>
                <a:gd name="T19" fmla="*/ 3 h 26"/>
                <a:gd name="T20" fmla="*/ 19 w 25"/>
                <a:gd name="T21" fmla="*/ 8 h 26"/>
                <a:gd name="T22" fmla="*/ 22 w 25"/>
                <a:gd name="T23" fmla="*/ 14 h 26"/>
                <a:gd name="T24" fmla="*/ 22 w 25"/>
                <a:gd name="T25" fmla="*/ 15 h 26"/>
                <a:gd name="T26" fmla="*/ 22 w 25"/>
                <a:gd name="T27" fmla="*/ 15 h 26"/>
                <a:gd name="T28" fmla="*/ 16 w 25"/>
                <a:gd name="T29" fmla="*/ 12 h 26"/>
                <a:gd name="T30" fmla="*/ 12 w 25"/>
                <a:gd name="T31" fmla="*/ 10 h 26"/>
                <a:gd name="T32" fmla="*/ 5 w 25"/>
                <a:gd name="T33" fmla="*/ 6 h 26"/>
                <a:gd name="T34" fmla="*/ 4 w 25"/>
                <a:gd name="T35" fmla="*/ 6 h 26"/>
                <a:gd name="T36" fmla="*/ 0 w 25"/>
                <a:gd name="T37" fmla="*/ 8 h 26"/>
                <a:gd name="T38" fmla="*/ 1 w 25"/>
                <a:gd name="T39" fmla="*/ 8 h 26"/>
                <a:gd name="T40" fmla="*/ 1 w 25"/>
                <a:gd name="T41" fmla="*/ 8 h 26"/>
                <a:gd name="T42" fmla="*/ 3 w 25"/>
                <a:gd name="T43" fmla="*/ 8 h 26"/>
                <a:gd name="T44" fmla="*/ 4 w 25"/>
                <a:gd name="T45" fmla="*/ 10 h 26"/>
                <a:gd name="T46" fmla="*/ 7 w 25"/>
                <a:gd name="T47" fmla="*/ 18 h 26"/>
                <a:gd name="T48" fmla="*/ 9 w 25"/>
                <a:gd name="T49" fmla="*/ 24 h 26"/>
                <a:gd name="T50" fmla="*/ 8 w 25"/>
                <a:gd name="T51" fmla="*/ 25 h 26"/>
                <a:gd name="T52" fmla="*/ 7 w 25"/>
                <a:gd name="T53" fmla="*/ 25 h 26"/>
                <a:gd name="T54" fmla="*/ 8 w 25"/>
                <a:gd name="T55" fmla="*/ 26 h 26"/>
                <a:gd name="T56" fmla="*/ 11 w 25"/>
                <a:gd name="T57" fmla="*/ 25 h 26"/>
                <a:gd name="T58" fmla="*/ 14 w 25"/>
                <a:gd name="T59" fmla="*/ 23 h 26"/>
                <a:gd name="T60" fmla="*/ 14 w 25"/>
                <a:gd name="T61" fmla="*/ 23 h 26"/>
                <a:gd name="T62" fmla="*/ 13 w 25"/>
                <a:gd name="T63" fmla="*/ 23 h 26"/>
                <a:gd name="T64" fmla="*/ 11 w 25"/>
                <a:gd name="T65" fmla="*/ 23 h 26"/>
                <a:gd name="T66" fmla="*/ 8 w 25"/>
                <a:gd name="T67" fmla="*/ 17 h 26"/>
                <a:gd name="T68" fmla="*/ 6 w 25"/>
                <a:gd name="T69" fmla="*/ 11 h 26"/>
                <a:gd name="T70" fmla="*/ 6 w 25"/>
                <a:gd name="T71" fmla="*/ 10 h 26"/>
                <a:gd name="T72" fmla="*/ 6 w 25"/>
                <a:gd name="T73" fmla="*/ 10 h 26"/>
                <a:gd name="T74" fmla="*/ 10 w 25"/>
                <a:gd name="T75" fmla="*/ 12 h 26"/>
                <a:gd name="T76" fmla="*/ 19 w 25"/>
                <a:gd name="T77" fmla="*/ 17 h 26"/>
                <a:gd name="T78" fmla="*/ 25 w 25"/>
                <a:gd name="T79" fmla="*/ 20 h 26"/>
                <a:gd name="T80" fmla="*/ 25 w 25"/>
                <a:gd name="T81" fmla="*/ 19 h 26"/>
                <a:gd name="T82" fmla="*/ 23 w 25"/>
                <a:gd name="T83" fmla="*/ 15 h 26"/>
                <a:gd name="T84" fmla="*/ 21 w 25"/>
                <a:gd name="T85" fmla="*/ 8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5" h="26">
                  <a:moveTo>
                    <a:pt x="21" y="8"/>
                  </a:moveTo>
                  <a:cubicBezTo>
                    <a:pt x="20" y="7"/>
                    <a:pt x="19" y="3"/>
                    <a:pt x="19" y="2"/>
                  </a:cubicBezTo>
                  <a:cubicBezTo>
                    <a:pt x="19" y="2"/>
                    <a:pt x="19" y="1"/>
                    <a:pt x="20" y="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1"/>
                    <a:pt x="21" y="0"/>
                    <a:pt x="20" y="0"/>
                  </a:cubicBezTo>
                  <a:cubicBezTo>
                    <a:pt x="19" y="0"/>
                    <a:pt x="19" y="1"/>
                    <a:pt x="17" y="1"/>
                  </a:cubicBezTo>
                  <a:cubicBezTo>
                    <a:pt x="16" y="2"/>
                    <a:pt x="16" y="2"/>
                    <a:pt x="14" y="2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18" y="3"/>
                    <a:pt x="19" y="7"/>
                    <a:pt x="19" y="8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0" y="15"/>
                    <a:pt x="18" y="14"/>
                    <a:pt x="16" y="12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0" y="9"/>
                    <a:pt x="6" y="7"/>
                    <a:pt x="5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3" y="7"/>
                    <a:pt x="2" y="7"/>
                    <a:pt x="0" y="8"/>
                  </a:cubicBezTo>
                  <a:cubicBezTo>
                    <a:pt x="0" y="8"/>
                    <a:pt x="0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4" y="9"/>
                    <a:pt x="4" y="9"/>
                    <a:pt x="4" y="10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8" y="19"/>
                    <a:pt x="9" y="23"/>
                    <a:pt x="9" y="24"/>
                  </a:cubicBezTo>
                  <a:cubicBezTo>
                    <a:pt x="9" y="24"/>
                    <a:pt x="9" y="24"/>
                    <a:pt x="8" y="25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7" y="25"/>
                    <a:pt x="7" y="26"/>
                    <a:pt x="8" y="26"/>
                  </a:cubicBezTo>
                  <a:cubicBezTo>
                    <a:pt x="9" y="25"/>
                    <a:pt x="9" y="25"/>
                    <a:pt x="11" y="25"/>
                  </a:cubicBezTo>
                  <a:cubicBezTo>
                    <a:pt x="12" y="24"/>
                    <a:pt x="13" y="24"/>
                    <a:pt x="14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2" y="23"/>
                    <a:pt x="11" y="23"/>
                    <a:pt x="11" y="23"/>
                  </a:cubicBezTo>
                  <a:cubicBezTo>
                    <a:pt x="10" y="22"/>
                    <a:pt x="9" y="19"/>
                    <a:pt x="8" y="17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1"/>
                    <a:pt x="6" y="10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7" y="10"/>
                    <a:pt x="9" y="11"/>
                    <a:pt x="10" y="12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23" y="19"/>
                    <a:pt x="24" y="19"/>
                    <a:pt x="25" y="20"/>
                  </a:cubicBezTo>
                  <a:cubicBezTo>
                    <a:pt x="25" y="20"/>
                    <a:pt x="25" y="20"/>
                    <a:pt x="25" y="19"/>
                  </a:cubicBezTo>
                  <a:cubicBezTo>
                    <a:pt x="25" y="19"/>
                    <a:pt x="23" y="15"/>
                    <a:pt x="23" y="15"/>
                  </a:cubicBezTo>
                  <a:lnTo>
                    <a:pt x="21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073" name="Freeform 49"/>
            <p:cNvSpPr>
              <a:spLocks/>
            </p:cNvSpPr>
            <p:nvPr userDrawn="1"/>
          </p:nvSpPr>
          <p:spPr bwMode="auto">
            <a:xfrm>
              <a:off x="5437" y="4043"/>
              <a:ext cx="68" cy="75"/>
            </a:xfrm>
            <a:custGeom>
              <a:avLst/>
              <a:gdLst>
                <a:gd name="T0" fmla="*/ 15 w 18"/>
                <a:gd name="T1" fmla="*/ 18 h 20"/>
                <a:gd name="T2" fmla="*/ 11 w 18"/>
                <a:gd name="T3" fmla="*/ 20 h 20"/>
                <a:gd name="T4" fmla="*/ 7 w 18"/>
                <a:gd name="T5" fmla="*/ 18 h 20"/>
                <a:gd name="T6" fmla="*/ 8 w 18"/>
                <a:gd name="T7" fmla="*/ 17 h 20"/>
                <a:gd name="T8" fmla="*/ 14 w 18"/>
                <a:gd name="T9" fmla="*/ 17 h 20"/>
                <a:gd name="T10" fmla="*/ 15 w 18"/>
                <a:gd name="T11" fmla="*/ 12 h 20"/>
                <a:gd name="T12" fmla="*/ 11 w 18"/>
                <a:gd name="T13" fmla="*/ 11 h 20"/>
                <a:gd name="T14" fmla="*/ 7 w 18"/>
                <a:gd name="T15" fmla="*/ 11 h 20"/>
                <a:gd name="T16" fmla="*/ 2 w 18"/>
                <a:gd name="T17" fmla="*/ 9 h 20"/>
                <a:gd name="T18" fmla="*/ 3 w 18"/>
                <a:gd name="T19" fmla="*/ 2 h 20"/>
                <a:gd name="T20" fmla="*/ 5 w 18"/>
                <a:gd name="T21" fmla="*/ 0 h 20"/>
                <a:gd name="T22" fmla="*/ 6 w 18"/>
                <a:gd name="T23" fmla="*/ 0 h 20"/>
                <a:gd name="T24" fmla="*/ 9 w 18"/>
                <a:gd name="T25" fmla="*/ 2 h 20"/>
                <a:gd name="T26" fmla="*/ 8 w 18"/>
                <a:gd name="T27" fmla="*/ 3 h 20"/>
                <a:gd name="T28" fmla="*/ 3 w 18"/>
                <a:gd name="T29" fmla="*/ 3 h 20"/>
                <a:gd name="T30" fmla="*/ 3 w 18"/>
                <a:gd name="T31" fmla="*/ 7 h 20"/>
                <a:gd name="T32" fmla="*/ 7 w 18"/>
                <a:gd name="T33" fmla="*/ 9 h 20"/>
                <a:gd name="T34" fmla="*/ 10 w 18"/>
                <a:gd name="T35" fmla="*/ 8 h 20"/>
                <a:gd name="T36" fmla="*/ 16 w 18"/>
                <a:gd name="T37" fmla="*/ 10 h 20"/>
                <a:gd name="T38" fmla="*/ 15 w 18"/>
                <a:gd name="T39" fmla="*/ 18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" h="20">
                  <a:moveTo>
                    <a:pt x="15" y="18"/>
                  </a:moveTo>
                  <a:cubicBezTo>
                    <a:pt x="13" y="20"/>
                    <a:pt x="11" y="20"/>
                    <a:pt x="11" y="20"/>
                  </a:cubicBezTo>
                  <a:cubicBezTo>
                    <a:pt x="10" y="20"/>
                    <a:pt x="8" y="19"/>
                    <a:pt x="7" y="18"/>
                  </a:cubicBezTo>
                  <a:cubicBezTo>
                    <a:pt x="7" y="17"/>
                    <a:pt x="8" y="17"/>
                    <a:pt x="8" y="17"/>
                  </a:cubicBezTo>
                  <a:cubicBezTo>
                    <a:pt x="9" y="18"/>
                    <a:pt x="12" y="20"/>
                    <a:pt x="14" y="17"/>
                  </a:cubicBezTo>
                  <a:cubicBezTo>
                    <a:pt x="16" y="16"/>
                    <a:pt x="16" y="14"/>
                    <a:pt x="15" y="12"/>
                  </a:cubicBezTo>
                  <a:cubicBezTo>
                    <a:pt x="14" y="11"/>
                    <a:pt x="13" y="10"/>
                    <a:pt x="11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6" y="11"/>
                    <a:pt x="3" y="11"/>
                    <a:pt x="2" y="9"/>
                  </a:cubicBezTo>
                  <a:cubicBezTo>
                    <a:pt x="0" y="7"/>
                    <a:pt x="0" y="4"/>
                    <a:pt x="3" y="2"/>
                  </a:cubicBezTo>
                  <a:cubicBezTo>
                    <a:pt x="4" y="1"/>
                    <a:pt x="5" y="0"/>
                    <a:pt x="5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7" y="0"/>
                    <a:pt x="8" y="1"/>
                    <a:pt x="9" y="2"/>
                  </a:cubicBezTo>
                  <a:cubicBezTo>
                    <a:pt x="9" y="2"/>
                    <a:pt x="9" y="3"/>
                    <a:pt x="8" y="3"/>
                  </a:cubicBezTo>
                  <a:cubicBezTo>
                    <a:pt x="7" y="2"/>
                    <a:pt x="5" y="1"/>
                    <a:pt x="3" y="3"/>
                  </a:cubicBezTo>
                  <a:cubicBezTo>
                    <a:pt x="1" y="4"/>
                    <a:pt x="2" y="6"/>
                    <a:pt x="3" y="7"/>
                  </a:cubicBezTo>
                  <a:cubicBezTo>
                    <a:pt x="4" y="9"/>
                    <a:pt x="6" y="9"/>
                    <a:pt x="7" y="9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2" y="8"/>
                    <a:pt x="14" y="8"/>
                    <a:pt x="16" y="10"/>
                  </a:cubicBezTo>
                  <a:cubicBezTo>
                    <a:pt x="18" y="13"/>
                    <a:pt x="18" y="16"/>
                    <a:pt x="15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074" name="Freeform 50"/>
            <p:cNvSpPr>
              <a:spLocks/>
            </p:cNvSpPr>
            <p:nvPr userDrawn="1"/>
          </p:nvSpPr>
          <p:spPr bwMode="auto">
            <a:xfrm>
              <a:off x="5486" y="3990"/>
              <a:ext cx="75" cy="64"/>
            </a:xfrm>
            <a:custGeom>
              <a:avLst/>
              <a:gdLst>
                <a:gd name="T0" fmla="*/ 5 w 20"/>
                <a:gd name="T1" fmla="*/ 7 h 17"/>
                <a:gd name="T2" fmla="*/ 1 w 20"/>
                <a:gd name="T3" fmla="*/ 6 h 17"/>
                <a:gd name="T4" fmla="*/ 0 w 20"/>
                <a:gd name="T5" fmla="*/ 6 h 17"/>
                <a:gd name="T6" fmla="*/ 0 w 20"/>
                <a:gd name="T7" fmla="*/ 6 h 17"/>
                <a:gd name="T8" fmla="*/ 2 w 20"/>
                <a:gd name="T9" fmla="*/ 3 h 17"/>
                <a:gd name="T10" fmla="*/ 4 w 20"/>
                <a:gd name="T11" fmla="*/ 0 h 17"/>
                <a:gd name="T12" fmla="*/ 5 w 20"/>
                <a:gd name="T13" fmla="*/ 0 h 17"/>
                <a:gd name="T14" fmla="*/ 4 w 20"/>
                <a:gd name="T15" fmla="*/ 1 h 17"/>
                <a:gd name="T16" fmla="*/ 6 w 20"/>
                <a:gd name="T17" fmla="*/ 5 h 17"/>
                <a:gd name="T18" fmla="*/ 15 w 20"/>
                <a:gd name="T19" fmla="*/ 11 h 17"/>
                <a:gd name="T20" fmla="*/ 19 w 20"/>
                <a:gd name="T21" fmla="*/ 11 h 17"/>
                <a:gd name="T22" fmla="*/ 19 w 20"/>
                <a:gd name="T23" fmla="*/ 11 h 17"/>
                <a:gd name="T24" fmla="*/ 20 w 20"/>
                <a:gd name="T25" fmla="*/ 11 h 17"/>
                <a:gd name="T26" fmla="*/ 18 w 20"/>
                <a:gd name="T27" fmla="*/ 14 h 17"/>
                <a:gd name="T28" fmla="*/ 16 w 20"/>
                <a:gd name="T29" fmla="*/ 17 h 17"/>
                <a:gd name="T30" fmla="*/ 15 w 20"/>
                <a:gd name="T31" fmla="*/ 17 h 17"/>
                <a:gd name="T32" fmla="*/ 15 w 20"/>
                <a:gd name="T33" fmla="*/ 16 h 17"/>
                <a:gd name="T34" fmla="*/ 13 w 20"/>
                <a:gd name="T35" fmla="*/ 13 h 17"/>
                <a:gd name="T36" fmla="*/ 5 w 20"/>
                <a:gd name="T37" fmla="*/ 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" h="17">
                  <a:moveTo>
                    <a:pt x="5" y="7"/>
                  </a:moveTo>
                  <a:cubicBezTo>
                    <a:pt x="2" y="5"/>
                    <a:pt x="2" y="5"/>
                    <a:pt x="1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6"/>
                    <a:pt x="0" y="6"/>
                  </a:cubicBezTo>
                  <a:cubicBezTo>
                    <a:pt x="1" y="5"/>
                    <a:pt x="1" y="4"/>
                    <a:pt x="2" y="3"/>
                  </a:cubicBezTo>
                  <a:cubicBezTo>
                    <a:pt x="3" y="2"/>
                    <a:pt x="3" y="1"/>
                    <a:pt x="4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3"/>
                    <a:pt x="4" y="3"/>
                    <a:pt x="6" y="5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7" y="13"/>
                    <a:pt x="18" y="13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19" y="13"/>
                    <a:pt x="19" y="13"/>
                    <a:pt x="18" y="14"/>
                  </a:cubicBezTo>
                  <a:cubicBezTo>
                    <a:pt x="17" y="15"/>
                    <a:pt x="17" y="16"/>
                    <a:pt x="16" y="17"/>
                  </a:cubicBezTo>
                  <a:cubicBezTo>
                    <a:pt x="16" y="17"/>
                    <a:pt x="15" y="17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6" y="15"/>
                    <a:pt x="16" y="15"/>
                    <a:pt x="13" y="13"/>
                  </a:cubicBezTo>
                  <a:lnTo>
                    <a:pt x="5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075" name="Freeform 51"/>
            <p:cNvSpPr>
              <a:spLocks/>
            </p:cNvSpPr>
            <p:nvPr userDrawn="1"/>
          </p:nvSpPr>
          <p:spPr bwMode="auto">
            <a:xfrm>
              <a:off x="5520" y="3922"/>
              <a:ext cx="79" cy="61"/>
            </a:xfrm>
            <a:custGeom>
              <a:avLst/>
              <a:gdLst>
                <a:gd name="T0" fmla="*/ 20 w 21"/>
                <a:gd name="T1" fmla="*/ 12 h 16"/>
                <a:gd name="T2" fmla="*/ 17 w 21"/>
                <a:gd name="T3" fmla="*/ 16 h 16"/>
                <a:gd name="T4" fmla="*/ 13 w 21"/>
                <a:gd name="T5" fmla="*/ 15 h 16"/>
                <a:gd name="T6" fmla="*/ 14 w 21"/>
                <a:gd name="T7" fmla="*/ 15 h 16"/>
                <a:gd name="T8" fmla="*/ 19 w 21"/>
                <a:gd name="T9" fmla="*/ 12 h 16"/>
                <a:gd name="T10" fmla="*/ 18 w 21"/>
                <a:gd name="T11" fmla="*/ 7 h 16"/>
                <a:gd name="T12" fmla="*/ 13 w 21"/>
                <a:gd name="T13" fmla="*/ 8 h 16"/>
                <a:gd name="T14" fmla="*/ 10 w 21"/>
                <a:gd name="T15" fmla="*/ 10 h 16"/>
                <a:gd name="T16" fmla="*/ 4 w 21"/>
                <a:gd name="T17" fmla="*/ 11 h 16"/>
                <a:gd name="T18" fmla="*/ 2 w 21"/>
                <a:gd name="T19" fmla="*/ 4 h 16"/>
                <a:gd name="T20" fmla="*/ 3 w 21"/>
                <a:gd name="T21" fmla="*/ 1 h 16"/>
                <a:gd name="T22" fmla="*/ 4 w 21"/>
                <a:gd name="T23" fmla="*/ 0 h 16"/>
                <a:gd name="T24" fmla="*/ 7 w 21"/>
                <a:gd name="T25" fmla="*/ 1 h 16"/>
                <a:gd name="T26" fmla="*/ 7 w 21"/>
                <a:gd name="T27" fmla="*/ 2 h 16"/>
                <a:gd name="T28" fmla="*/ 2 w 21"/>
                <a:gd name="T29" fmla="*/ 4 h 16"/>
                <a:gd name="T30" fmla="*/ 4 w 21"/>
                <a:gd name="T31" fmla="*/ 9 h 16"/>
                <a:gd name="T32" fmla="*/ 8 w 21"/>
                <a:gd name="T33" fmla="*/ 8 h 16"/>
                <a:gd name="T34" fmla="*/ 11 w 21"/>
                <a:gd name="T35" fmla="*/ 6 h 16"/>
                <a:gd name="T36" fmla="*/ 17 w 21"/>
                <a:gd name="T37" fmla="*/ 4 h 16"/>
                <a:gd name="T38" fmla="*/ 20 w 21"/>
                <a:gd name="T39" fmla="*/ 1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" h="16">
                  <a:moveTo>
                    <a:pt x="20" y="12"/>
                  </a:moveTo>
                  <a:cubicBezTo>
                    <a:pt x="19" y="15"/>
                    <a:pt x="18" y="16"/>
                    <a:pt x="17" y="16"/>
                  </a:cubicBezTo>
                  <a:cubicBezTo>
                    <a:pt x="17" y="16"/>
                    <a:pt x="15" y="16"/>
                    <a:pt x="13" y="15"/>
                  </a:cubicBezTo>
                  <a:cubicBezTo>
                    <a:pt x="13" y="15"/>
                    <a:pt x="13" y="15"/>
                    <a:pt x="14" y="15"/>
                  </a:cubicBezTo>
                  <a:cubicBezTo>
                    <a:pt x="15" y="15"/>
                    <a:pt x="18" y="15"/>
                    <a:pt x="19" y="12"/>
                  </a:cubicBezTo>
                  <a:cubicBezTo>
                    <a:pt x="20" y="9"/>
                    <a:pt x="19" y="8"/>
                    <a:pt x="18" y="7"/>
                  </a:cubicBezTo>
                  <a:cubicBezTo>
                    <a:pt x="16" y="6"/>
                    <a:pt x="15" y="6"/>
                    <a:pt x="13" y="8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9" y="11"/>
                    <a:pt x="7" y="12"/>
                    <a:pt x="4" y="11"/>
                  </a:cubicBezTo>
                  <a:cubicBezTo>
                    <a:pt x="2" y="10"/>
                    <a:pt x="0" y="7"/>
                    <a:pt x="2" y="4"/>
                  </a:cubicBezTo>
                  <a:cubicBezTo>
                    <a:pt x="2" y="3"/>
                    <a:pt x="3" y="2"/>
                    <a:pt x="3" y="1"/>
                  </a:cubicBezTo>
                  <a:cubicBezTo>
                    <a:pt x="3" y="1"/>
                    <a:pt x="3" y="0"/>
                    <a:pt x="4" y="0"/>
                  </a:cubicBezTo>
                  <a:cubicBezTo>
                    <a:pt x="4" y="0"/>
                    <a:pt x="6" y="1"/>
                    <a:pt x="7" y="1"/>
                  </a:cubicBezTo>
                  <a:cubicBezTo>
                    <a:pt x="7" y="1"/>
                    <a:pt x="7" y="2"/>
                    <a:pt x="7" y="2"/>
                  </a:cubicBezTo>
                  <a:cubicBezTo>
                    <a:pt x="5" y="2"/>
                    <a:pt x="3" y="2"/>
                    <a:pt x="2" y="4"/>
                  </a:cubicBezTo>
                  <a:cubicBezTo>
                    <a:pt x="1" y="7"/>
                    <a:pt x="3" y="8"/>
                    <a:pt x="4" y="9"/>
                  </a:cubicBezTo>
                  <a:cubicBezTo>
                    <a:pt x="6" y="9"/>
                    <a:pt x="7" y="8"/>
                    <a:pt x="8" y="8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2" y="5"/>
                    <a:pt x="15" y="3"/>
                    <a:pt x="17" y="4"/>
                  </a:cubicBezTo>
                  <a:cubicBezTo>
                    <a:pt x="20" y="6"/>
                    <a:pt x="21" y="9"/>
                    <a:pt x="20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076" name="Freeform 52"/>
            <p:cNvSpPr>
              <a:spLocks noEditPoints="1"/>
            </p:cNvSpPr>
            <p:nvPr userDrawn="1"/>
          </p:nvSpPr>
          <p:spPr bwMode="auto">
            <a:xfrm>
              <a:off x="4900" y="3472"/>
              <a:ext cx="748" cy="747"/>
            </a:xfrm>
            <a:custGeom>
              <a:avLst/>
              <a:gdLst>
                <a:gd name="T0" fmla="*/ 99 w 199"/>
                <a:gd name="T1" fmla="*/ 196 h 199"/>
                <a:gd name="T2" fmla="*/ 3 w 199"/>
                <a:gd name="T3" fmla="*/ 99 h 199"/>
                <a:gd name="T4" fmla="*/ 99 w 199"/>
                <a:gd name="T5" fmla="*/ 3 h 199"/>
                <a:gd name="T6" fmla="*/ 196 w 199"/>
                <a:gd name="T7" fmla="*/ 99 h 199"/>
                <a:gd name="T8" fmla="*/ 99 w 199"/>
                <a:gd name="T9" fmla="*/ 196 h 199"/>
                <a:gd name="T10" fmla="*/ 99 w 199"/>
                <a:gd name="T11" fmla="*/ 0 h 199"/>
                <a:gd name="T12" fmla="*/ 0 w 199"/>
                <a:gd name="T13" fmla="*/ 99 h 199"/>
                <a:gd name="T14" fmla="*/ 99 w 199"/>
                <a:gd name="T15" fmla="*/ 199 h 199"/>
                <a:gd name="T16" fmla="*/ 199 w 199"/>
                <a:gd name="T17" fmla="*/ 99 h 199"/>
                <a:gd name="T18" fmla="*/ 99 w 199"/>
                <a:gd name="T19" fmla="*/ 0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9" h="199">
                  <a:moveTo>
                    <a:pt x="99" y="196"/>
                  </a:moveTo>
                  <a:cubicBezTo>
                    <a:pt x="46" y="196"/>
                    <a:pt x="3" y="153"/>
                    <a:pt x="3" y="99"/>
                  </a:cubicBezTo>
                  <a:cubicBezTo>
                    <a:pt x="3" y="46"/>
                    <a:pt x="46" y="3"/>
                    <a:pt x="99" y="3"/>
                  </a:cubicBezTo>
                  <a:cubicBezTo>
                    <a:pt x="153" y="3"/>
                    <a:pt x="196" y="46"/>
                    <a:pt x="196" y="99"/>
                  </a:cubicBezTo>
                  <a:cubicBezTo>
                    <a:pt x="196" y="153"/>
                    <a:pt x="153" y="196"/>
                    <a:pt x="99" y="196"/>
                  </a:cubicBezTo>
                  <a:close/>
                  <a:moveTo>
                    <a:pt x="99" y="0"/>
                  </a:moveTo>
                  <a:cubicBezTo>
                    <a:pt x="45" y="0"/>
                    <a:pt x="0" y="45"/>
                    <a:pt x="0" y="99"/>
                  </a:cubicBezTo>
                  <a:cubicBezTo>
                    <a:pt x="0" y="154"/>
                    <a:pt x="45" y="199"/>
                    <a:pt x="99" y="199"/>
                  </a:cubicBezTo>
                  <a:cubicBezTo>
                    <a:pt x="154" y="199"/>
                    <a:pt x="199" y="154"/>
                    <a:pt x="199" y="99"/>
                  </a:cubicBezTo>
                  <a:cubicBezTo>
                    <a:pt x="199" y="45"/>
                    <a:pt x="154" y="0"/>
                    <a:pt x="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077" name="Freeform 53"/>
            <p:cNvSpPr>
              <a:spLocks/>
            </p:cNvSpPr>
            <p:nvPr userDrawn="1"/>
          </p:nvSpPr>
          <p:spPr bwMode="auto">
            <a:xfrm>
              <a:off x="5347" y="4016"/>
              <a:ext cx="79" cy="49"/>
            </a:xfrm>
            <a:custGeom>
              <a:avLst/>
              <a:gdLst>
                <a:gd name="T0" fmla="*/ 4 w 21"/>
                <a:gd name="T1" fmla="*/ 3 h 13"/>
                <a:gd name="T2" fmla="*/ 0 w 21"/>
                <a:gd name="T3" fmla="*/ 8 h 13"/>
                <a:gd name="T4" fmla="*/ 13 w 21"/>
                <a:gd name="T5" fmla="*/ 13 h 13"/>
                <a:gd name="T6" fmla="*/ 21 w 21"/>
                <a:gd name="T7" fmla="*/ 7 h 13"/>
                <a:gd name="T8" fmla="*/ 15 w 21"/>
                <a:gd name="T9" fmla="*/ 4 h 13"/>
                <a:gd name="T10" fmla="*/ 4 w 21"/>
                <a:gd name="T11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13">
                  <a:moveTo>
                    <a:pt x="4" y="3"/>
                  </a:moveTo>
                  <a:cubicBezTo>
                    <a:pt x="2" y="4"/>
                    <a:pt x="0" y="6"/>
                    <a:pt x="0" y="8"/>
                  </a:cubicBezTo>
                  <a:cubicBezTo>
                    <a:pt x="1" y="10"/>
                    <a:pt x="6" y="12"/>
                    <a:pt x="13" y="13"/>
                  </a:cubicBezTo>
                  <a:cubicBezTo>
                    <a:pt x="16" y="11"/>
                    <a:pt x="19" y="9"/>
                    <a:pt x="21" y="7"/>
                  </a:cubicBezTo>
                  <a:cubicBezTo>
                    <a:pt x="19" y="7"/>
                    <a:pt x="16" y="5"/>
                    <a:pt x="15" y="4"/>
                  </a:cubicBezTo>
                  <a:cubicBezTo>
                    <a:pt x="12" y="2"/>
                    <a:pt x="8" y="0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078" name="Freeform 54"/>
            <p:cNvSpPr>
              <a:spLocks/>
            </p:cNvSpPr>
            <p:nvPr userDrawn="1"/>
          </p:nvSpPr>
          <p:spPr bwMode="auto">
            <a:xfrm>
              <a:off x="5099" y="3975"/>
              <a:ext cx="132" cy="79"/>
            </a:xfrm>
            <a:custGeom>
              <a:avLst/>
              <a:gdLst>
                <a:gd name="T0" fmla="*/ 23 w 35"/>
                <a:gd name="T1" fmla="*/ 0 h 21"/>
                <a:gd name="T2" fmla="*/ 16 w 35"/>
                <a:gd name="T3" fmla="*/ 1 h 21"/>
                <a:gd name="T4" fmla="*/ 0 w 35"/>
                <a:gd name="T5" fmla="*/ 14 h 21"/>
                <a:gd name="T6" fmla="*/ 10 w 35"/>
                <a:gd name="T7" fmla="*/ 21 h 21"/>
                <a:gd name="T8" fmla="*/ 26 w 35"/>
                <a:gd name="T9" fmla="*/ 10 h 21"/>
                <a:gd name="T10" fmla="*/ 35 w 35"/>
                <a:gd name="T11" fmla="*/ 13 h 21"/>
                <a:gd name="T12" fmla="*/ 35 w 35"/>
                <a:gd name="T13" fmla="*/ 12 h 21"/>
                <a:gd name="T14" fmla="*/ 23 w 35"/>
                <a:gd name="T1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" h="21">
                  <a:moveTo>
                    <a:pt x="23" y="0"/>
                  </a:moveTo>
                  <a:cubicBezTo>
                    <a:pt x="21" y="0"/>
                    <a:pt x="20" y="0"/>
                    <a:pt x="16" y="1"/>
                  </a:cubicBezTo>
                  <a:cubicBezTo>
                    <a:pt x="10" y="3"/>
                    <a:pt x="0" y="14"/>
                    <a:pt x="0" y="14"/>
                  </a:cubicBezTo>
                  <a:cubicBezTo>
                    <a:pt x="3" y="17"/>
                    <a:pt x="6" y="19"/>
                    <a:pt x="10" y="21"/>
                  </a:cubicBezTo>
                  <a:cubicBezTo>
                    <a:pt x="12" y="18"/>
                    <a:pt x="19" y="10"/>
                    <a:pt x="26" y="10"/>
                  </a:cubicBezTo>
                  <a:cubicBezTo>
                    <a:pt x="30" y="10"/>
                    <a:pt x="32" y="11"/>
                    <a:pt x="35" y="13"/>
                  </a:cubicBezTo>
                  <a:cubicBezTo>
                    <a:pt x="35" y="13"/>
                    <a:pt x="35" y="12"/>
                    <a:pt x="35" y="12"/>
                  </a:cubicBezTo>
                  <a:cubicBezTo>
                    <a:pt x="30" y="9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079" name="Freeform 55"/>
            <p:cNvSpPr>
              <a:spLocks/>
            </p:cNvSpPr>
            <p:nvPr userDrawn="1"/>
          </p:nvSpPr>
          <p:spPr bwMode="auto">
            <a:xfrm>
              <a:off x="5242" y="4009"/>
              <a:ext cx="147" cy="71"/>
            </a:xfrm>
            <a:custGeom>
              <a:avLst/>
              <a:gdLst>
                <a:gd name="T0" fmla="*/ 7 w 39"/>
                <a:gd name="T1" fmla="*/ 1 h 19"/>
                <a:gd name="T2" fmla="*/ 0 w 39"/>
                <a:gd name="T3" fmla="*/ 6 h 19"/>
                <a:gd name="T4" fmla="*/ 18 w 39"/>
                <a:gd name="T5" fmla="*/ 17 h 19"/>
                <a:gd name="T6" fmla="*/ 32 w 39"/>
                <a:gd name="T7" fmla="*/ 19 h 19"/>
                <a:gd name="T8" fmla="*/ 39 w 39"/>
                <a:gd name="T9" fmla="*/ 16 h 19"/>
                <a:gd name="T10" fmla="*/ 27 w 39"/>
                <a:gd name="T11" fmla="*/ 12 h 19"/>
                <a:gd name="T12" fmla="*/ 7 w 39"/>
                <a:gd name="T13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19">
                  <a:moveTo>
                    <a:pt x="7" y="1"/>
                  </a:moveTo>
                  <a:cubicBezTo>
                    <a:pt x="4" y="1"/>
                    <a:pt x="1" y="4"/>
                    <a:pt x="0" y="6"/>
                  </a:cubicBezTo>
                  <a:cubicBezTo>
                    <a:pt x="6" y="10"/>
                    <a:pt x="11" y="15"/>
                    <a:pt x="18" y="17"/>
                  </a:cubicBezTo>
                  <a:cubicBezTo>
                    <a:pt x="24" y="18"/>
                    <a:pt x="26" y="19"/>
                    <a:pt x="32" y="19"/>
                  </a:cubicBezTo>
                  <a:cubicBezTo>
                    <a:pt x="34" y="18"/>
                    <a:pt x="37" y="17"/>
                    <a:pt x="39" y="16"/>
                  </a:cubicBezTo>
                  <a:cubicBezTo>
                    <a:pt x="35" y="15"/>
                    <a:pt x="31" y="14"/>
                    <a:pt x="27" y="12"/>
                  </a:cubicBezTo>
                  <a:cubicBezTo>
                    <a:pt x="20" y="9"/>
                    <a:pt x="13" y="0"/>
                    <a:pt x="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080" name="Freeform 56"/>
            <p:cNvSpPr>
              <a:spLocks/>
            </p:cNvSpPr>
            <p:nvPr userDrawn="1"/>
          </p:nvSpPr>
          <p:spPr bwMode="auto">
            <a:xfrm>
              <a:off x="5148" y="4024"/>
              <a:ext cx="196" cy="71"/>
            </a:xfrm>
            <a:custGeom>
              <a:avLst/>
              <a:gdLst>
                <a:gd name="T0" fmla="*/ 14 w 52"/>
                <a:gd name="T1" fmla="*/ 0 h 19"/>
                <a:gd name="T2" fmla="*/ 0 w 52"/>
                <a:gd name="T3" fmla="*/ 10 h 19"/>
                <a:gd name="T4" fmla="*/ 33 w 52"/>
                <a:gd name="T5" fmla="*/ 19 h 19"/>
                <a:gd name="T6" fmla="*/ 52 w 52"/>
                <a:gd name="T7" fmla="*/ 17 h 19"/>
                <a:gd name="T8" fmla="*/ 39 w 52"/>
                <a:gd name="T9" fmla="*/ 14 h 19"/>
                <a:gd name="T10" fmla="*/ 14 w 52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2" h="19">
                  <a:moveTo>
                    <a:pt x="14" y="0"/>
                  </a:moveTo>
                  <a:cubicBezTo>
                    <a:pt x="6" y="0"/>
                    <a:pt x="3" y="7"/>
                    <a:pt x="0" y="10"/>
                  </a:cubicBezTo>
                  <a:cubicBezTo>
                    <a:pt x="10" y="16"/>
                    <a:pt x="21" y="19"/>
                    <a:pt x="33" y="19"/>
                  </a:cubicBezTo>
                  <a:cubicBezTo>
                    <a:pt x="40" y="19"/>
                    <a:pt x="46" y="18"/>
                    <a:pt x="52" y="17"/>
                  </a:cubicBezTo>
                  <a:cubicBezTo>
                    <a:pt x="48" y="17"/>
                    <a:pt x="43" y="16"/>
                    <a:pt x="39" y="14"/>
                  </a:cubicBezTo>
                  <a:cubicBezTo>
                    <a:pt x="30" y="10"/>
                    <a:pt x="20" y="0"/>
                    <a:pt x="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081" name="Freeform 57"/>
            <p:cNvSpPr>
              <a:spLocks/>
            </p:cNvSpPr>
            <p:nvPr userDrawn="1"/>
          </p:nvSpPr>
          <p:spPr bwMode="auto">
            <a:xfrm>
              <a:off x="5332" y="3971"/>
              <a:ext cx="121" cy="68"/>
            </a:xfrm>
            <a:custGeom>
              <a:avLst/>
              <a:gdLst>
                <a:gd name="T0" fmla="*/ 25 w 32"/>
                <a:gd name="T1" fmla="*/ 9 h 18"/>
                <a:gd name="T2" fmla="*/ 13 w 32"/>
                <a:gd name="T3" fmla="*/ 1 h 18"/>
                <a:gd name="T4" fmla="*/ 9 w 32"/>
                <a:gd name="T5" fmla="*/ 6 h 18"/>
                <a:gd name="T6" fmla="*/ 0 w 32"/>
                <a:gd name="T7" fmla="*/ 13 h 18"/>
                <a:gd name="T8" fmla="*/ 2 w 32"/>
                <a:gd name="T9" fmla="*/ 15 h 18"/>
                <a:gd name="T10" fmla="*/ 12 w 32"/>
                <a:gd name="T11" fmla="*/ 10 h 18"/>
                <a:gd name="T12" fmla="*/ 27 w 32"/>
                <a:gd name="T13" fmla="*/ 18 h 18"/>
                <a:gd name="T14" fmla="*/ 32 w 32"/>
                <a:gd name="T15" fmla="*/ 14 h 18"/>
                <a:gd name="T16" fmla="*/ 25 w 32"/>
                <a:gd name="T17" fmla="*/ 9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18">
                  <a:moveTo>
                    <a:pt x="25" y="9"/>
                  </a:moveTo>
                  <a:cubicBezTo>
                    <a:pt x="19" y="2"/>
                    <a:pt x="15" y="0"/>
                    <a:pt x="13" y="1"/>
                  </a:cubicBezTo>
                  <a:cubicBezTo>
                    <a:pt x="11" y="1"/>
                    <a:pt x="11" y="3"/>
                    <a:pt x="9" y="6"/>
                  </a:cubicBezTo>
                  <a:cubicBezTo>
                    <a:pt x="6" y="9"/>
                    <a:pt x="1" y="12"/>
                    <a:pt x="0" y="13"/>
                  </a:cubicBezTo>
                  <a:cubicBezTo>
                    <a:pt x="1" y="13"/>
                    <a:pt x="2" y="15"/>
                    <a:pt x="2" y="15"/>
                  </a:cubicBezTo>
                  <a:cubicBezTo>
                    <a:pt x="5" y="13"/>
                    <a:pt x="8" y="10"/>
                    <a:pt x="12" y="10"/>
                  </a:cubicBezTo>
                  <a:cubicBezTo>
                    <a:pt x="18" y="10"/>
                    <a:pt x="19" y="15"/>
                    <a:pt x="27" y="18"/>
                  </a:cubicBezTo>
                  <a:cubicBezTo>
                    <a:pt x="29" y="16"/>
                    <a:pt x="30" y="15"/>
                    <a:pt x="32" y="14"/>
                  </a:cubicBezTo>
                  <a:cubicBezTo>
                    <a:pt x="32" y="14"/>
                    <a:pt x="28" y="13"/>
                    <a:pt x="25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082" name="Freeform 58"/>
            <p:cNvSpPr>
              <a:spLocks noEditPoints="1"/>
            </p:cNvSpPr>
            <p:nvPr userDrawn="1"/>
          </p:nvSpPr>
          <p:spPr bwMode="auto">
            <a:xfrm>
              <a:off x="5167" y="3611"/>
              <a:ext cx="218" cy="428"/>
            </a:xfrm>
            <a:custGeom>
              <a:avLst/>
              <a:gdLst>
                <a:gd name="T0" fmla="*/ 53 w 58"/>
                <a:gd name="T1" fmla="*/ 51 h 114"/>
                <a:gd name="T2" fmla="*/ 50 w 58"/>
                <a:gd name="T3" fmla="*/ 62 h 114"/>
                <a:gd name="T4" fmla="*/ 3 w 58"/>
                <a:gd name="T5" fmla="*/ 54 h 114"/>
                <a:gd name="T6" fmla="*/ 2 w 58"/>
                <a:gd name="T7" fmla="*/ 44 h 114"/>
                <a:gd name="T8" fmla="*/ 5 w 58"/>
                <a:gd name="T9" fmla="*/ 39 h 114"/>
                <a:gd name="T10" fmla="*/ 16 w 58"/>
                <a:gd name="T11" fmla="*/ 11 h 114"/>
                <a:gd name="T12" fmla="*/ 6 w 58"/>
                <a:gd name="T13" fmla="*/ 4 h 114"/>
                <a:gd name="T14" fmla="*/ 28 w 58"/>
                <a:gd name="T15" fmla="*/ 5 h 114"/>
                <a:gd name="T16" fmla="*/ 26 w 58"/>
                <a:gd name="T17" fmla="*/ 10 h 114"/>
                <a:gd name="T18" fmla="*/ 31 w 58"/>
                <a:gd name="T19" fmla="*/ 8 h 114"/>
                <a:gd name="T20" fmla="*/ 34 w 58"/>
                <a:gd name="T21" fmla="*/ 4 h 114"/>
                <a:gd name="T22" fmla="*/ 30 w 58"/>
                <a:gd name="T23" fmla="*/ 11 h 114"/>
                <a:gd name="T24" fmla="*/ 41 w 58"/>
                <a:gd name="T25" fmla="*/ 13 h 114"/>
                <a:gd name="T26" fmla="*/ 36 w 58"/>
                <a:gd name="T27" fmla="*/ 14 h 114"/>
                <a:gd name="T28" fmla="*/ 48 w 58"/>
                <a:gd name="T29" fmla="*/ 19 h 114"/>
                <a:gd name="T30" fmla="*/ 43 w 58"/>
                <a:gd name="T31" fmla="*/ 16 h 114"/>
                <a:gd name="T32" fmla="*/ 50 w 58"/>
                <a:gd name="T33" fmla="*/ 26 h 114"/>
                <a:gd name="T34" fmla="*/ 50 w 58"/>
                <a:gd name="T35" fmla="*/ 31 h 114"/>
                <a:gd name="T36" fmla="*/ 41 w 58"/>
                <a:gd name="T37" fmla="*/ 59 h 114"/>
                <a:gd name="T38" fmla="*/ 46 w 58"/>
                <a:gd name="T39" fmla="*/ 98 h 114"/>
                <a:gd name="T40" fmla="*/ 13 w 58"/>
                <a:gd name="T41" fmla="*/ 97 h 114"/>
                <a:gd name="T42" fmla="*/ 14 w 58"/>
                <a:gd name="T43" fmla="*/ 87 h 114"/>
                <a:gd name="T44" fmla="*/ 12 w 58"/>
                <a:gd name="T45" fmla="*/ 53 h 114"/>
                <a:gd name="T46" fmla="*/ 19 w 58"/>
                <a:gd name="T47" fmla="*/ 11 h 114"/>
                <a:gd name="T48" fmla="*/ 24 w 58"/>
                <a:gd name="T49" fmla="*/ 11 h 114"/>
                <a:gd name="T50" fmla="*/ 26 w 58"/>
                <a:gd name="T51" fmla="*/ 19 h 114"/>
                <a:gd name="T52" fmla="*/ 31 w 58"/>
                <a:gd name="T53" fmla="*/ 39 h 114"/>
                <a:gd name="T54" fmla="*/ 41 w 58"/>
                <a:gd name="T55" fmla="*/ 42 h 114"/>
                <a:gd name="T56" fmla="*/ 38 w 58"/>
                <a:gd name="T57" fmla="*/ 70 h 114"/>
                <a:gd name="T58" fmla="*/ 30 w 58"/>
                <a:gd name="T59" fmla="*/ 83 h 114"/>
                <a:gd name="T60" fmla="*/ 29 w 58"/>
                <a:gd name="T61" fmla="*/ 74 h 114"/>
                <a:gd name="T62" fmla="*/ 20 w 58"/>
                <a:gd name="T63" fmla="*/ 92 h 114"/>
                <a:gd name="T64" fmla="*/ 18 w 58"/>
                <a:gd name="T65" fmla="*/ 72 h 114"/>
                <a:gd name="T66" fmla="*/ 13 w 58"/>
                <a:gd name="T67" fmla="*/ 59 h 114"/>
                <a:gd name="T68" fmla="*/ 22 w 58"/>
                <a:gd name="T69" fmla="*/ 51 h 114"/>
                <a:gd name="T70" fmla="*/ 23 w 58"/>
                <a:gd name="T71" fmla="*/ 63 h 114"/>
                <a:gd name="T72" fmla="*/ 36 w 58"/>
                <a:gd name="T73" fmla="*/ 67 h 114"/>
                <a:gd name="T74" fmla="*/ 32 w 58"/>
                <a:gd name="T75" fmla="*/ 53 h 114"/>
                <a:gd name="T76" fmla="*/ 30 w 58"/>
                <a:gd name="T77" fmla="*/ 67 h 114"/>
                <a:gd name="T78" fmla="*/ 21 w 58"/>
                <a:gd name="T79" fmla="*/ 45 h 114"/>
                <a:gd name="T80" fmla="*/ 14 w 58"/>
                <a:gd name="T81" fmla="*/ 38 h 114"/>
                <a:gd name="T82" fmla="*/ 21 w 58"/>
                <a:gd name="T83" fmla="*/ 91 h 114"/>
                <a:gd name="T84" fmla="*/ 38 w 58"/>
                <a:gd name="T85" fmla="*/ 96 h 114"/>
                <a:gd name="T86" fmla="*/ 39 w 58"/>
                <a:gd name="T87" fmla="*/ 95 h 114"/>
                <a:gd name="T88" fmla="*/ 43 w 58"/>
                <a:gd name="T89" fmla="*/ 56 h 114"/>
                <a:gd name="T90" fmla="*/ 51 w 58"/>
                <a:gd name="T91" fmla="*/ 40 h 114"/>
                <a:gd name="T92" fmla="*/ 36 w 58"/>
                <a:gd name="T93" fmla="*/ 28 h 114"/>
                <a:gd name="T94" fmla="*/ 48 w 58"/>
                <a:gd name="T95" fmla="*/ 28 h 114"/>
                <a:gd name="T96" fmla="*/ 33 w 58"/>
                <a:gd name="T97" fmla="*/ 32 h 114"/>
                <a:gd name="T98" fmla="*/ 31 w 58"/>
                <a:gd name="T99" fmla="*/ 24 h 114"/>
                <a:gd name="T100" fmla="*/ 7 w 58"/>
                <a:gd name="T101" fmla="*/ 16 h 114"/>
                <a:gd name="T102" fmla="*/ 13 w 58"/>
                <a:gd name="T103" fmla="*/ 13 h 114"/>
                <a:gd name="T104" fmla="*/ 9 w 58"/>
                <a:gd name="T105" fmla="*/ 23 h 114"/>
                <a:gd name="T106" fmla="*/ 17 w 58"/>
                <a:gd name="T107" fmla="*/ 31 h 114"/>
                <a:gd name="T108" fmla="*/ 24 w 58"/>
                <a:gd name="T109" fmla="*/ 33 h 114"/>
                <a:gd name="T110" fmla="*/ 11 w 58"/>
                <a:gd name="T111" fmla="*/ 32 h 114"/>
                <a:gd name="T112" fmla="*/ 53 w 58"/>
                <a:gd name="T113" fmla="*/ 37 h 114"/>
                <a:gd name="T114" fmla="*/ 38 w 58"/>
                <a:gd name="T115" fmla="*/ 3 h 114"/>
                <a:gd name="T116" fmla="*/ 0 w 58"/>
                <a:gd name="T117" fmla="*/ 52 h 114"/>
                <a:gd name="T118" fmla="*/ 30 w 58"/>
                <a:gd name="T119" fmla="*/ 96 h 114"/>
                <a:gd name="T120" fmla="*/ 56 w 58"/>
                <a:gd name="T121" fmla="*/ 47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8" h="114">
                  <a:moveTo>
                    <a:pt x="55" y="51"/>
                  </a:moveTo>
                  <a:cubicBezTo>
                    <a:pt x="54" y="50"/>
                    <a:pt x="53" y="49"/>
                    <a:pt x="52" y="47"/>
                  </a:cubicBezTo>
                  <a:cubicBezTo>
                    <a:pt x="51" y="47"/>
                    <a:pt x="51" y="46"/>
                    <a:pt x="51" y="46"/>
                  </a:cubicBezTo>
                  <a:cubicBezTo>
                    <a:pt x="51" y="46"/>
                    <a:pt x="52" y="45"/>
                    <a:pt x="52" y="46"/>
                  </a:cubicBezTo>
                  <a:cubicBezTo>
                    <a:pt x="53" y="46"/>
                    <a:pt x="53" y="46"/>
                    <a:pt x="53" y="46"/>
                  </a:cubicBezTo>
                  <a:cubicBezTo>
                    <a:pt x="54" y="47"/>
                    <a:pt x="54" y="47"/>
                    <a:pt x="54" y="47"/>
                  </a:cubicBezTo>
                  <a:cubicBezTo>
                    <a:pt x="55" y="48"/>
                    <a:pt x="55" y="48"/>
                    <a:pt x="56" y="49"/>
                  </a:cubicBezTo>
                  <a:cubicBezTo>
                    <a:pt x="56" y="49"/>
                    <a:pt x="56" y="50"/>
                    <a:pt x="56" y="50"/>
                  </a:cubicBezTo>
                  <a:cubicBezTo>
                    <a:pt x="56" y="50"/>
                    <a:pt x="56" y="51"/>
                    <a:pt x="55" y="51"/>
                  </a:cubicBezTo>
                  <a:close/>
                  <a:moveTo>
                    <a:pt x="54" y="52"/>
                  </a:moveTo>
                  <a:cubicBezTo>
                    <a:pt x="53" y="54"/>
                    <a:pt x="54" y="55"/>
                    <a:pt x="54" y="57"/>
                  </a:cubicBezTo>
                  <a:cubicBezTo>
                    <a:pt x="54" y="58"/>
                    <a:pt x="53" y="60"/>
                    <a:pt x="53" y="61"/>
                  </a:cubicBezTo>
                  <a:cubicBezTo>
                    <a:pt x="53" y="63"/>
                    <a:pt x="52" y="65"/>
                    <a:pt x="52" y="67"/>
                  </a:cubicBezTo>
                  <a:cubicBezTo>
                    <a:pt x="52" y="70"/>
                    <a:pt x="51" y="72"/>
                    <a:pt x="51" y="74"/>
                  </a:cubicBezTo>
                  <a:cubicBezTo>
                    <a:pt x="50" y="76"/>
                    <a:pt x="50" y="79"/>
                    <a:pt x="49" y="81"/>
                  </a:cubicBezTo>
                  <a:cubicBezTo>
                    <a:pt x="48" y="81"/>
                    <a:pt x="48" y="81"/>
                    <a:pt x="48" y="81"/>
                  </a:cubicBezTo>
                  <a:cubicBezTo>
                    <a:pt x="49" y="79"/>
                    <a:pt x="49" y="77"/>
                    <a:pt x="49" y="74"/>
                  </a:cubicBezTo>
                  <a:cubicBezTo>
                    <a:pt x="50" y="71"/>
                    <a:pt x="50" y="68"/>
                    <a:pt x="51" y="65"/>
                  </a:cubicBezTo>
                  <a:cubicBezTo>
                    <a:pt x="51" y="63"/>
                    <a:pt x="51" y="61"/>
                    <a:pt x="52" y="59"/>
                  </a:cubicBezTo>
                  <a:cubicBezTo>
                    <a:pt x="52" y="56"/>
                    <a:pt x="52" y="53"/>
                    <a:pt x="53" y="51"/>
                  </a:cubicBezTo>
                  <a:cubicBezTo>
                    <a:pt x="53" y="50"/>
                    <a:pt x="53" y="51"/>
                    <a:pt x="54" y="51"/>
                  </a:cubicBezTo>
                  <a:cubicBezTo>
                    <a:pt x="54" y="51"/>
                    <a:pt x="54" y="52"/>
                    <a:pt x="54" y="52"/>
                  </a:cubicBezTo>
                  <a:close/>
                  <a:moveTo>
                    <a:pt x="48" y="79"/>
                  </a:moveTo>
                  <a:cubicBezTo>
                    <a:pt x="47" y="81"/>
                    <a:pt x="47" y="84"/>
                    <a:pt x="46" y="86"/>
                  </a:cubicBezTo>
                  <a:cubicBezTo>
                    <a:pt x="46" y="87"/>
                    <a:pt x="46" y="88"/>
                    <a:pt x="46" y="88"/>
                  </a:cubicBezTo>
                  <a:cubicBezTo>
                    <a:pt x="45" y="88"/>
                    <a:pt x="45" y="88"/>
                    <a:pt x="45" y="88"/>
                  </a:cubicBezTo>
                  <a:cubicBezTo>
                    <a:pt x="45" y="86"/>
                    <a:pt x="46" y="85"/>
                    <a:pt x="46" y="83"/>
                  </a:cubicBezTo>
                  <a:cubicBezTo>
                    <a:pt x="46" y="82"/>
                    <a:pt x="46" y="80"/>
                    <a:pt x="47" y="79"/>
                  </a:cubicBezTo>
                  <a:cubicBezTo>
                    <a:pt x="47" y="77"/>
                    <a:pt x="47" y="75"/>
                    <a:pt x="47" y="73"/>
                  </a:cubicBezTo>
                  <a:cubicBezTo>
                    <a:pt x="47" y="73"/>
                    <a:pt x="47" y="72"/>
                    <a:pt x="47" y="71"/>
                  </a:cubicBezTo>
                  <a:cubicBezTo>
                    <a:pt x="47" y="70"/>
                    <a:pt x="48" y="68"/>
                    <a:pt x="48" y="67"/>
                  </a:cubicBezTo>
                  <a:cubicBezTo>
                    <a:pt x="48" y="66"/>
                    <a:pt x="48" y="64"/>
                    <a:pt x="48" y="62"/>
                  </a:cubicBezTo>
                  <a:cubicBezTo>
                    <a:pt x="48" y="60"/>
                    <a:pt x="49" y="57"/>
                    <a:pt x="49" y="54"/>
                  </a:cubicBezTo>
                  <a:cubicBezTo>
                    <a:pt x="49" y="54"/>
                    <a:pt x="49" y="53"/>
                    <a:pt x="49" y="52"/>
                  </a:cubicBezTo>
                  <a:cubicBezTo>
                    <a:pt x="49" y="51"/>
                    <a:pt x="49" y="50"/>
                    <a:pt x="49" y="49"/>
                  </a:cubicBezTo>
                  <a:cubicBezTo>
                    <a:pt x="49" y="49"/>
                    <a:pt x="49" y="47"/>
                    <a:pt x="50" y="47"/>
                  </a:cubicBezTo>
                  <a:cubicBezTo>
                    <a:pt x="50" y="48"/>
                    <a:pt x="51" y="48"/>
                    <a:pt x="51" y="48"/>
                  </a:cubicBezTo>
                  <a:cubicBezTo>
                    <a:pt x="51" y="49"/>
                    <a:pt x="51" y="50"/>
                    <a:pt x="51" y="51"/>
                  </a:cubicBezTo>
                  <a:cubicBezTo>
                    <a:pt x="51" y="52"/>
                    <a:pt x="50" y="54"/>
                    <a:pt x="50" y="55"/>
                  </a:cubicBezTo>
                  <a:cubicBezTo>
                    <a:pt x="50" y="57"/>
                    <a:pt x="50" y="59"/>
                    <a:pt x="50" y="62"/>
                  </a:cubicBezTo>
                  <a:cubicBezTo>
                    <a:pt x="50" y="64"/>
                    <a:pt x="50" y="66"/>
                    <a:pt x="49" y="69"/>
                  </a:cubicBezTo>
                  <a:cubicBezTo>
                    <a:pt x="49" y="72"/>
                    <a:pt x="48" y="75"/>
                    <a:pt x="48" y="79"/>
                  </a:cubicBezTo>
                  <a:close/>
                  <a:moveTo>
                    <a:pt x="8" y="78"/>
                  </a:moveTo>
                  <a:cubicBezTo>
                    <a:pt x="8" y="76"/>
                    <a:pt x="8" y="74"/>
                    <a:pt x="8" y="72"/>
                  </a:cubicBezTo>
                  <a:cubicBezTo>
                    <a:pt x="7" y="69"/>
                    <a:pt x="7" y="65"/>
                    <a:pt x="7" y="62"/>
                  </a:cubicBezTo>
                  <a:cubicBezTo>
                    <a:pt x="7" y="61"/>
                    <a:pt x="7" y="60"/>
                    <a:pt x="7" y="59"/>
                  </a:cubicBezTo>
                  <a:cubicBezTo>
                    <a:pt x="6" y="57"/>
                    <a:pt x="6" y="54"/>
                    <a:pt x="6" y="52"/>
                  </a:cubicBezTo>
                  <a:cubicBezTo>
                    <a:pt x="6" y="51"/>
                    <a:pt x="6" y="50"/>
                    <a:pt x="7" y="49"/>
                  </a:cubicBezTo>
                  <a:cubicBezTo>
                    <a:pt x="7" y="49"/>
                    <a:pt x="7" y="48"/>
                    <a:pt x="8" y="48"/>
                  </a:cubicBezTo>
                  <a:cubicBezTo>
                    <a:pt x="8" y="51"/>
                    <a:pt x="8" y="53"/>
                    <a:pt x="8" y="55"/>
                  </a:cubicBezTo>
                  <a:cubicBezTo>
                    <a:pt x="8" y="56"/>
                    <a:pt x="8" y="57"/>
                    <a:pt x="8" y="58"/>
                  </a:cubicBezTo>
                  <a:cubicBezTo>
                    <a:pt x="8" y="62"/>
                    <a:pt x="8" y="65"/>
                    <a:pt x="9" y="68"/>
                  </a:cubicBezTo>
                  <a:cubicBezTo>
                    <a:pt x="9" y="73"/>
                    <a:pt x="10" y="78"/>
                    <a:pt x="10" y="83"/>
                  </a:cubicBezTo>
                  <a:cubicBezTo>
                    <a:pt x="11" y="85"/>
                    <a:pt x="11" y="86"/>
                    <a:pt x="11" y="88"/>
                  </a:cubicBezTo>
                  <a:cubicBezTo>
                    <a:pt x="11" y="88"/>
                    <a:pt x="11" y="88"/>
                    <a:pt x="11" y="88"/>
                  </a:cubicBezTo>
                  <a:cubicBezTo>
                    <a:pt x="10" y="85"/>
                    <a:pt x="9" y="81"/>
                    <a:pt x="8" y="78"/>
                  </a:cubicBezTo>
                  <a:close/>
                  <a:moveTo>
                    <a:pt x="7" y="80"/>
                  </a:moveTo>
                  <a:cubicBezTo>
                    <a:pt x="6" y="77"/>
                    <a:pt x="5" y="73"/>
                    <a:pt x="5" y="69"/>
                  </a:cubicBezTo>
                  <a:cubicBezTo>
                    <a:pt x="4" y="66"/>
                    <a:pt x="4" y="62"/>
                    <a:pt x="3" y="59"/>
                  </a:cubicBezTo>
                  <a:cubicBezTo>
                    <a:pt x="3" y="57"/>
                    <a:pt x="3" y="56"/>
                    <a:pt x="3" y="54"/>
                  </a:cubicBezTo>
                  <a:cubicBezTo>
                    <a:pt x="3" y="54"/>
                    <a:pt x="4" y="54"/>
                    <a:pt x="4" y="53"/>
                  </a:cubicBezTo>
                  <a:cubicBezTo>
                    <a:pt x="4" y="53"/>
                    <a:pt x="5" y="53"/>
                    <a:pt x="5" y="53"/>
                  </a:cubicBezTo>
                  <a:cubicBezTo>
                    <a:pt x="5" y="56"/>
                    <a:pt x="5" y="58"/>
                    <a:pt x="5" y="61"/>
                  </a:cubicBezTo>
                  <a:cubicBezTo>
                    <a:pt x="5" y="63"/>
                    <a:pt x="6" y="65"/>
                    <a:pt x="6" y="67"/>
                  </a:cubicBezTo>
                  <a:cubicBezTo>
                    <a:pt x="6" y="68"/>
                    <a:pt x="6" y="70"/>
                    <a:pt x="6" y="72"/>
                  </a:cubicBezTo>
                  <a:cubicBezTo>
                    <a:pt x="6" y="74"/>
                    <a:pt x="7" y="76"/>
                    <a:pt x="7" y="79"/>
                  </a:cubicBezTo>
                  <a:cubicBezTo>
                    <a:pt x="7" y="79"/>
                    <a:pt x="7" y="80"/>
                    <a:pt x="7" y="80"/>
                  </a:cubicBezTo>
                  <a:close/>
                  <a:moveTo>
                    <a:pt x="2" y="54"/>
                  </a:moveTo>
                  <a:cubicBezTo>
                    <a:pt x="2" y="54"/>
                    <a:pt x="2" y="54"/>
                    <a:pt x="2" y="54"/>
                  </a:cubicBezTo>
                  <a:cubicBezTo>
                    <a:pt x="1" y="53"/>
                    <a:pt x="1" y="53"/>
                    <a:pt x="1" y="52"/>
                  </a:cubicBezTo>
                  <a:cubicBezTo>
                    <a:pt x="1" y="52"/>
                    <a:pt x="2" y="52"/>
                    <a:pt x="3" y="51"/>
                  </a:cubicBezTo>
                  <a:cubicBezTo>
                    <a:pt x="4" y="51"/>
                    <a:pt x="4" y="49"/>
                    <a:pt x="5" y="49"/>
                  </a:cubicBezTo>
                  <a:cubicBezTo>
                    <a:pt x="5" y="49"/>
                    <a:pt x="6" y="48"/>
                    <a:pt x="6" y="49"/>
                  </a:cubicBezTo>
                  <a:cubicBezTo>
                    <a:pt x="5" y="51"/>
                    <a:pt x="4" y="52"/>
                    <a:pt x="2" y="54"/>
                  </a:cubicBezTo>
                  <a:close/>
                  <a:moveTo>
                    <a:pt x="2" y="43"/>
                  </a:moveTo>
                  <a:cubicBezTo>
                    <a:pt x="2" y="42"/>
                    <a:pt x="2" y="42"/>
                    <a:pt x="3" y="41"/>
                  </a:cubicBezTo>
                  <a:cubicBezTo>
                    <a:pt x="3" y="41"/>
                    <a:pt x="4" y="41"/>
                    <a:pt x="4" y="41"/>
                  </a:cubicBezTo>
                  <a:cubicBezTo>
                    <a:pt x="4" y="42"/>
                    <a:pt x="4" y="42"/>
                    <a:pt x="4" y="42"/>
                  </a:cubicBezTo>
                  <a:cubicBezTo>
                    <a:pt x="5" y="43"/>
                    <a:pt x="3" y="43"/>
                    <a:pt x="3" y="44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2" y="44"/>
                    <a:pt x="2" y="43"/>
                    <a:pt x="2" y="43"/>
                  </a:cubicBezTo>
                  <a:close/>
                  <a:moveTo>
                    <a:pt x="8" y="44"/>
                  </a:moveTo>
                  <a:cubicBezTo>
                    <a:pt x="8" y="43"/>
                    <a:pt x="9" y="42"/>
                    <a:pt x="10" y="41"/>
                  </a:cubicBezTo>
                  <a:cubicBezTo>
                    <a:pt x="10" y="41"/>
                    <a:pt x="10" y="40"/>
                    <a:pt x="10" y="41"/>
                  </a:cubicBezTo>
                  <a:cubicBezTo>
                    <a:pt x="10" y="43"/>
                    <a:pt x="9" y="45"/>
                    <a:pt x="8" y="47"/>
                  </a:cubicBezTo>
                  <a:cubicBezTo>
                    <a:pt x="7" y="48"/>
                    <a:pt x="6" y="48"/>
                    <a:pt x="5" y="48"/>
                  </a:cubicBezTo>
                  <a:cubicBezTo>
                    <a:pt x="5" y="48"/>
                    <a:pt x="5" y="48"/>
                    <a:pt x="5" y="48"/>
                  </a:cubicBezTo>
                  <a:cubicBezTo>
                    <a:pt x="4" y="48"/>
                    <a:pt x="4" y="47"/>
                    <a:pt x="4" y="47"/>
                  </a:cubicBezTo>
                  <a:cubicBezTo>
                    <a:pt x="6" y="46"/>
                    <a:pt x="7" y="45"/>
                    <a:pt x="8" y="44"/>
                  </a:cubicBezTo>
                  <a:close/>
                  <a:moveTo>
                    <a:pt x="6" y="45"/>
                  </a:moveTo>
                  <a:cubicBezTo>
                    <a:pt x="6" y="45"/>
                    <a:pt x="6" y="45"/>
                    <a:pt x="5" y="45"/>
                  </a:cubicBezTo>
                  <a:cubicBezTo>
                    <a:pt x="5" y="44"/>
                    <a:pt x="5" y="43"/>
                    <a:pt x="6" y="43"/>
                  </a:cubicBezTo>
                  <a:cubicBezTo>
                    <a:pt x="6" y="43"/>
                    <a:pt x="7" y="42"/>
                    <a:pt x="7" y="43"/>
                  </a:cubicBezTo>
                  <a:cubicBezTo>
                    <a:pt x="7" y="43"/>
                    <a:pt x="7" y="44"/>
                    <a:pt x="6" y="45"/>
                  </a:cubicBezTo>
                  <a:close/>
                  <a:moveTo>
                    <a:pt x="10" y="34"/>
                  </a:moveTo>
                  <a:cubicBezTo>
                    <a:pt x="10" y="34"/>
                    <a:pt x="10" y="34"/>
                    <a:pt x="10" y="34"/>
                  </a:cubicBezTo>
                  <a:cubicBezTo>
                    <a:pt x="10" y="35"/>
                    <a:pt x="10" y="36"/>
                    <a:pt x="10" y="36"/>
                  </a:cubicBezTo>
                  <a:cubicBezTo>
                    <a:pt x="9" y="38"/>
                    <a:pt x="9" y="39"/>
                    <a:pt x="8" y="40"/>
                  </a:cubicBezTo>
                  <a:cubicBezTo>
                    <a:pt x="7" y="41"/>
                    <a:pt x="7" y="41"/>
                    <a:pt x="6" y="41"/>
                  </a:cubicBezTo>
                  <a:cubicBezTo>
                    <a:pt x="5" y="41"/>
                    <a:pt x="5" y="40"/>
                    <a:pt x="5" y="39"/>
                  </a:cubicBezTo>
                  <a:cubicBezTo>
                    <a:pt x="7" y="38"/>
                    <a:pt x="9" y="36"/>
                    <a:pt x="10" y="34"/>
                  </a:cubicBezTo>
                  <a:close/>
                  <a:moveTo>
                    <a:pt x="5" y="36"/>
                  </a:moveTo>
                  <a:cubicBezTo>
                    <a:pt x="5" y="35"/>
                    <a:pt x="5" y="33"/>
                    <a:pt x="6" y="33"/>
                  </a:cubicBezTo>
                  <a:cubicBezTo>
                    <a:pt x="6" y="33"/>
                    <a:pt x="6" y="33"/>
                    <a:pt x="6" y="34"/>
                  </a:cubicBezTo>
                  <a:cubicBezTo>
                    <a:pt x="6" y="35"/>
                    <a:pt x="6" y="36"/>
                    <a:pt x="7" y="37"/>
                  </a:cubicBezTo>
                  <a:cubicBezTo>
                    <a:pt x="6" y="37"/>
                    <a:pt x="6" y="37"/>
                    <a:pt x="5" y="37"/>
                  </a:cubicBezTo>
                  <a:cubicBezTo>
                    <a:pt x="5" y="37"/>
                    <a:pt x="5" y="36"/>
                    <a:pt x="5" y="36"/>
                  </a:cubicBezTo>
                  <a:close/>
                  <a:moveTo>
                    <a:pt x="6" y="4"/>
                  </a:moveTo>
                  <a:cubicBezTo>
                    <a:pt x="5" y="4"/>
                    <a:pt x="6" y="3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2"/>
                    <a:pt x="7" y="2"/>
                    <a:pt x="7" y="3"/>
                  </a:cubicBezTo>
                  <a:cubicBezTo>
                    <a:pt x="7" y="4"/>
                    <a:pt x="8" y="4"/>
                    <a:pt x="9" y="5"/>
                  </a:cubicBezTo>
                  <a:cubicBezTo>
                    <a:pt x="10" y="5"/>
                    <a:pt x="12" y="4"/>
                    <a:pt x="14" y="5"/>
                  </a:cubicBezTo>
                  <a:cubicBezTo>
                    <a:pt x="15" y="5"/>
                    <a:pt x="16" y="6"/>
                    <a:pt x="17" y="7"/>
                  </a:cubicBezTo>
                  <a:cubicBezTo>
                    <a:pt x="17" y="7"/>
                    <a:pt x="17" y="7"/>
                    <a:pt x="18" y="7"/>
                  </a:cubicBezTo>
                  <a:cubicBezTo>
                    <a:pt x="18" y="7"/>
                    <a:pt x="19" y="7"/>
                    <a:pt x="19" y="8"/>
                  </a:cubicBezTo>
                  <a:cubicBezTo>
                    <a:pt x="19" y="8"/>
                    <a:pt x="20" y="9"/>
                    <a:pt x="20" y="10"/>
                  </a:cubicBezTo>
                  <a:cubicBezTo>
                    <a:pt x="20" y="10"/>
                    <a:pt x="22" y="11"/>
                    <a:pt x="20" y="11"/>
                  </a:cubicBezTo>
                  <a:cubicBezTo>
                    <a:pt x="19" y="10"/>
                    <a:pt x="18" y="11"/>
                    <a:pt x="17" y="11"/>
                  </a:cubicBezTo>
                  <a:cubicBezTo>
                    <a:pt x="17" y="11"/>
                    <a:pt x="16" y="11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7" y="10"/>
                    <a:pt x="18" y="10"/>
                    <a:pt x="19" y="10"/>
                  </a:cubicBezTo>
                  <a:cubicBezTo>
                    <a:pt x="19" y="10"/>
                    <a:pt x="19" y="9"/>
                    <a:pt x="19" y="10"/>
                  </a:cubicBezTo>
                  <a:cubicBezTo>
                    <a:pt x="19" y="10"/>
                    <a:pt x="19" y="10"/>
                    <a:pt x="20" y="10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19" y="10"/>
                    <a:pt x="19" y="9"/>
                    <a:pt x="18" y="9"/>
                  </a:cubicBezTo>
                  <a:cubicBezTo>
                    <a:pt x="18" y="9"/>
                    <a:pt x="18" y="9"/>
                    <a:pt x="17" y="8"/>
                  </a:cubicBezTo>
                  <a:cubicBezTo>
                    <a:pt x="17" y="8"/>
                    <a:pt x="16" y="7"/>
                    <a:pt x="16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7"/>
                    <a:pt x="14" y="7"/>
                    <a:pt x="15" y="7"/>
                  </a:cubicBezTo>
                  <a:cubicBezTo>
                    <a:pt x="15" y="8"/>
                    <a:pt x="16" y="9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5" y="9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5" y="10"/>
                    <a:pt x="15" y="10"/>
                    <a:pt x="15" y="11"/>
                  </a:cubicBezTo>
                  <a:cubicBezTo>
                    <a:pt x="14" y="11"/>
                    <a:pt x="14" y="10"/>
                    <a:pt x="14" y="10"/>
                  </a:cubicBezTo>
                  <a:cubicBezTo>
                    <a:pt x="14" y="9"/>
                    <a:pt x="13" y="9"/>
                    <a:pt x="12" y="9"/>
                  </a:cubicBezTo>
                  <a:cubicBezTo>
                    <a:pt x="12" y="9"/>
                    <a:pt x="11" y="9"/>
                    <a:pt x="10" y="9"/>
                  </a:cubicBezTo>
                  <a:cubicBezTo>
                    <a:pt x="10" y="9"/>
                    <a:pt x="9" y="9"/>
                    <a:pt x="9" y="9"/>
                  </a:cubicBezTo>
                  <a:cubicBezTo>
                    <a:pt x="7" y="8"/>
                    <a:pt x="6" y="6"/>
                    <a:pt x="6" y="4"/>
                  </a:cubicBezTo>
                  <a:close/>
                  <a:moveTo>
                    <a:pt x="20" y="4"/>
                  </a:moveTo>
                  <a:cubicBezTo>
                    <a:pt x="20" y="4"/>
                    <a:pt x="21" y="4"/>
                    <a:pt x="22" y="5"/>
                  </a:cubicBezTo>
                  <a:cubicBezTo>
                    <a:pt x="22" y="5"/>
                    <a:pt x="22" y="5"/>
                    <a:pt x="22" y="6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1" y="6"/>
                    <a:pt x="20" y="5"/>
                    <a:pt x="20" y="6"/>
                  </a:cubicBezTo>
                  <a:cubicBezTo>
                    <a:pt x="20" y="7"/>
                    <a:pt x="20" y="7"/>
                    <a:pt x="19" y="7"/>
                  </a:cubicBezTo>
                  <a:cubicBezTo>
                    <a:pt x="19" y="7"/>
                    <a:pt x="19" y="6"/>
                    <a:pt x="19" y="6"/>
                  </a:cubicBezTo>
                  <a:cubicBezTo>
                    <a:pt x="19" y="5"/>
                    <a:pt x="19" y="5"/>
                    <a:pt x="20" y="4"/>
                  </a:cubicBezTo>
                  <a:close/>
                  <a:moveTo>
                    <a:pt x="24" y="8"/>
                  </a:moveTo>
                  <a:cubicBezTo>
                    <a:pt x="24" y="8"/>
                    <a:pt x="24" y="8"/>
                    <a:pt x="24" y="9"/>
                  </a:cubicBezTo>
                  <a:cubicBezTo>
                    <a:pt x="23" y="8"/>
                    <a:pt x="22" y="9"/>
                    <a:pt x="22" y="9"/>
                  </a:cubicBezTo>
                  <a:cubicBezTo>
                    <a:pt x="22" y="10"/>
                    <a:pt x="22" y="10"/>
                    <a:pt x="21" y="10"/>
                  </a:cubicBezTo>
                  <a:cubicBezTo>
                    <a:pt x="21" y="10"/>
                    <a:pt x="21" y="10"/>
                    <a:pt x="21" y="9"/>
                  </a:cubicBezTo>
                  <a:cubicBezTo>
                    <a:pt x="21" y="9"/>
                    <a:pt x="21" y="8"/>
                    <a:pt x="22" y="7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2" y="7"/>
                    <a:pt x="23" y="8"/>
                    <a:pt x="24" y="8"/>
                  </a:cubicBezTo>
                  <a:close/>
                  <a:moveTo>
                    <a:pt x="26" y="3"/>
                  </a:moveTo>
                  <a:cubicBezTo>
                    <a:pt x="26" y="3"/>
                    <a:pt x="27" y="3"/>
                    <a:pt x="27" y="3"/>
                  </a:cubicBezTo>
                  <a:cubicBezTo>
                    <a:pt x="27" y="4"/>
                    <a:pt x="27" y="4"/>
                    <a:pt x="28" y="5"/>
                  </a:cubicBezTo>
                  <a:cubicBezTo>
                    <a:pt x="28" y="5"/>
                    <a:pt x="28" y="5"/>
                    <a:pt x="27" y="5"/>
                  </a:cubicBezTo>
                  <a:cubicBezTo>
                    <a:pt x="26" y="6"/>
                    <a:pt x="26" y="4"/>
                    <a:pt x="25" y="4"/>
                  </a:cubicBezTo>
                  <a:cubicBezTo>
                    <a:pt x="25" y="5"/>
                    <a:pt x="24" y="5"/>
                    <a:pt x="24" y="6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3" y="6"/>
                    <a:pt x="23" y="6"/>
                    <a:pt x="23" y="5"/>
                  </a:cubicBezTo>
                  <a:cubicBezTo>
                    <a:pt x="24" y="4"/>
                    <a:pt x="25" y="3"/>
                    <a:pt x="26" y="3"/>
                  </a:cubicBezTo>
                  <a:close/>
                  <a:moveTo>
                    <a:pt x="26" y="8"/>
                  </a:moveTo>
                  <a:cubicBezTo>
                    <a:pt x="26" y="8"/>
                    <a:pt x="25" y="8"/>
                    <a:pt x="25" y="8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4" y="8"/>
                    <a:pt x="25" y="8"/>
                    <a:pt x="25" y="7"/>
                  </a:cubicBezTo>
                  <a:cubicBezTo>
                    <a:pt x="25" y="7"/>
                    <a:pt x="25" y="6"/>
                    <a:pt x="26" y="6"/>
                  </a:cubicBezTo>
                  <a:cubicBezTo>
                    <a:pt x="26" y="6"/>
                    <a:pt x="27" y="6"/>
                    <a:pt x="27" y="6"/>
                  </a:cubicBezTo>
                  <a:cubicBezTo>
                    <a:pt x="28" y="7"/>
                    <a:pt x="28" y="7"/>
                    <a:pt x="28" y="7"/>
                  </a:cubicBezTo>
                  <a:cubicBezTo>
                    <a:pt x="27" y="8"/>
                    <a:pt x="26" y="7"/>
                    <a:pt x="26" y="8"/>
                  </a:cubicBezTo>
                  <a:close/>
                  <a:moveTo>
                    <a:pt x="28" y="11"/>
                  </a:moveTo>
                  <a:cubicBezTo>
                    <a:pt x="27" y="11"/>
                    <a:pt x="28" y="11"/>
                    <a:pt x="27" y="11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7" y="10"/>
                    <a:pt x="27" y="11"/>
                    <a:pt x="27" y="11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26" y="11"/>
                    <a:pt x="26" y="10"/>
                    <a:pt x="26" y="10"/>
                  </a:cubicBezTo>
                  <a:cubicBezTo>
                    <a:pt x="26" y="9"/>
                    <a:pt x="26" y="9"/>
                    <a:pt x="27" y="9"/>
                  </a:cubicBezTo>
                  <a:cubicBezTo>
                    <a:pt x="27" y="9"/>
                    <a:pt x="27" y="9"/>
                    <a:pt x="28" y="9"/>
                  </a:cubicBezTo>
                  <a:cubicBezTo>
                    <a:pt x="28" y="10"/>
                    <a:pt x="28" y="10"/>
                    <a:pt x="28" y="11"/>
                  </a:cubicBezTo>
                  <a:close/>
                  <a:moveTo>
                    <a:pt x="28" y="17"/>
                  </a:moveTo>
                  <a:cubicBezTo>
                    <a:pt x="29" y="16"/>
                    <a:pt x="30" y="17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7"/>
                    <a:pt x="31" y="18"/>
                    <a:pt x="30" y="18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30" y="19"/>
                    <a:pt x="30" y="18"/>
                    <a:pt x="29" y="18"/>
                  </a:cubicBezTo>
                  <a:cubicBezTo>
                    <a:pt x="29" y="18"/>
                    <a:pt x="29" y="20"/>
                    <a:pt x="28" y="19"/>
                  </a:cubicBezTo>
                  <a:cubicBezTo>
                    <a:pt x="28" y="18"/>
                    <a:pt x="29" y="18"/>
                    <a:pt x="28" y="18"/>
                  </a:cubicBezTo>
                  <a:cubicBezTo>
                    <a:pt x="28" y="18"/>
                    <a:pt x="28" y="18"/>
                    <a:pt x="27" y="19"/>
                  </a:cubicBezTo>
                  <a:cubicBezTo>
                    <a:pt x="27" y="19"/>
                    <a:pt x="27" y="19"/>
                    <a:pt x="27" y="18"/>
                  </a:cubicBezTo>
                  <a:cubicBezTo>
                    <a:pt x="28" y="18"/>
                    <a:pt x="27" y="17"/>
                    <a:pt x="28" y="17"/>
                  </a:cubicBezTo>
                  <a:cubicBezTo>
                    <a:pt x="28" y="16"/>
                    <a:pt x="28" y="17"/>
                    <a:pt x="28" y="17"/>
                  </a:cubicBezTo>
                  <a:close/>
                  <a:moveTo>
                    <a:pt x="30" y="6"/>
                  </a:moveTo>
                  <a:cubicBezTo>
                    <a:pt x="31" y="5"/>
                    <a:pt x="31" y="6"/>
                    <a:pt x="31" y="7"/>
                  </a:cubicBezTo>
                  <a:cubicBezTo>
                    <a:pt x="31" y="7"/>
                    <a:pt x="32" y="7"/>
                    <a:pt x="32" y="8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1" y="8"/>
                    <a:pt x="30" y="7"/>
                    <a:pt x="30" y="7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8" y="8"/>
                    <a:pt x="29" y="7"/>
                    <a:pt x="29" y="7"/>
                  </a:cubicBezTo>
                  <a:cubicBezTo>
                    <a:pt x="29" y="6"/>
                    <a:pt x="29" y="6"/>
                    <a:pt x="30" y="6"/>
                  </a:cubicBezTo>
                  <a:close/>
                  <a:moveTo>
                    <a:pt x="29" y="4"/>
                  </a:moveTo>
                  <a:cubicBezTo>
                    <a:pt x="29" y="3"/>
                    <a:pt x="30" y="3"/>
                    <a:pt x="31" y="3"/>
                  </a:cubicBezTo>
                  <a:cubicBezTo>
                    <a:pt x="32" y="4"/>
                    <a:pt x="32" y="4"/>
                    <a:pt x="32" y="5"/>
                  </a:cubicBezTo>
                  <a:cubicBezTo>
                    <a:pt x="33" y="5"/>
                    <a:pt x="32" y="5"/>
                    <a:pt x="32" y="6"/>
                  </a:cubicBezTo>
                  <a:cubicBezTo>
                    <a:pt x="32" y="6"/>
                    <a:pt x="32" y="5"/>
                    <a:pt x="31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9" y="5"/>
                    <a:pt x="29" y="5"/>
                    <a:pt x="29" y="4"/>
                  </a:cubicBezTo>
                  <a:close/>
                  <a:moveTo>
                    <a:pt x="35" y="6"/>
                  </a:moveTo>
                  <a:cubicBezTo>
                    <a:pt x="35" y="6"/>
                    <a:pt x="35" y="6"/>
                    <a:pt x="35" y="6"/>
                  </a:cubicBezTo>
                  <a:cubicBezTo>
                    <a:pt x="35" y="7"/>
                    <a:pt x="36" y="8"/>
                    <a:pt x="35" y="9"/>
                  </a:cubicBezTo>
                  <a:cubicBezTo>
                    <a:pt x="35" y="9"/>
                    <a:pt x="35" y="8"/>
                    <a:pt x="34" y="8"/>
                  </a:cubicBezTo>
                  <a:cubicBezTo>
                    <a:pt x="34" y="7"/>
                    <a:pt x="33" y="8"/>
                    <a:pt x="33" y="8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33" y="6"/>
                    <a:pt x="34" y="6"/>
                    <a:pt x="35" y="6"/>
                  </a:cubicBezTo>
                  <a:close/>
                  <a:moveTo>
                    <a:pt x="34" y="4"/>
                  </a:moveTo>
                  <a:cubicBezTo>
                    <a:pt x="34" y="4"/>
                    <a:pt x="35" y="4"/>
                    <a:pt x="35" y="4"/>
                  </a:cubicBezTo>
                  <a:cubicBezTo>
                    <a:pt x="36" y="3"/>
                    <a:pt x="37" y="4"/>
                    <a:pt x="37" y="4"/>
                  </a:cubicBezTo>
                  <a:cubicBezTo>
                    <a:pt x="38" y="5"/>
                    <a:pt x="38" y="5"/>
                    <a:pt x="38" y="5"/>
                  </a:cubicBezTo>
                  <a:cubicBezTo>
                    <a:pt x="37" y="6"/>
                    <a:pt x="37" y="6"/>
                    <a:pt x="37" y="7"/>
                  </a:cubicBezTo>
                  <a:cubicBezTo>
                    <a:pt x="36" y="7"/>
                    <a:pt x="36" y="6"/>
                    <a:pt x="36" y="5"/>
                  </a:cubicBezTo>
                  <a:cubicBezTo>
                    <a:pt x="35" y="4"/>
                    <a:pt x="34" y="5"/>
                    <a:pt x="33" y="6"/>
                  </a:cubicBezTo>
                  <a:cubicBezTo>
                    <a:pt x="33" y="5"/>
                    <a:pt x="34" y="5"/>
                    <a:pt x="34" y="4"/>
                  </a:cubicBezTo>
                  <a:close/>
                  <a:moveTo>
                    <a:pt x="33" y="11"/>
                  </a:moveTo>
                  <a:cubicBezTo>
                    <a:pt x="33" y="11"/>
                    <a:pt x="32" y="11"/>
                    <a:pt x="32" y="11"/>
                  </a:cubicBezTo>
                  <a:cubicBezTo>
                    <a:pt x="32" y="11"/>
                    <a:pt x="32" y="12"/>
                    <a:pt x="31" y="12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31" y="11"/>
                    <a:pt x="31" y="10"/>
                    <a:pt x="32" y="10"/>
                  </a:cubicBezTo>
                  <a:cubicBezTo>
                    <a:pt x="32" y="9"/>
                    <a:pt x="33" y="9"/>
                    <a:pt x="33" y="9"/>
                  </a:cubicBezTo>
                  <a:cubicBezTo>
                    <a:pt x="33" y="9"/>
                    <a:pt x="34" y="8"/>
                    <a:pt x="34" y="9"/>
                  </a:cubicBezTo>
                  <a:cubicBezTo>
                    <a:pt x="34" y="10"/>
                    <a:pt x="34" y="10"/>
                    <a:pt x="35" y="11"/>
                  </a:cubicBezTo>
                  <a:cubicBezTo>
                    <a:pt x="34" y="11"/>
                    <a:pt x="34" y="12"/>
                    <a:pt x="34" y="12"/>
                  </a:cubicBezTo>
                  <a:cubicBezTo>
                    <a:pt x="34" y="12"/>
                    <a:pt x="34" y="13"/>
                    <a:pt x="33" y="13"/>
                  </a:cubicBezTo>
                  <a:cubicBezTo>
                    <a:pt x="34" y="12"/>
                    <a:pt x="33" y="11"/>
                    <a:pt x="33" y="11"/>
                  </a:cubicBezTo>
                  <a:close/>
                  <a:moveTo>
                    <a:pt x="30" y="12"/>
                  </a:moveTo>
                  <a:cubicBezTo>
                    <a:pt x="30" y="12"/>
                    <a:pt x="30" y="11"/>
                    <a:pt x="30" y="11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9" y="11"/>
                    <a:pt x="29" y="11"/>
                    <a:pt x="29" y="12"/>
                  </a:cubicBezTo>
                  <a:cubicBezTo>
                    <a:pt x="29" y="12"/>
                    <a:pt x="29" y="12"/>
                    <a:pt x="29" y="12"/>
                  </a:cubicBezTo>
                  <a:cubicBezTo>
                    <a:pt x="28" y="11"/>
                    <a:pt x="29" y="10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30" y="9"/>
                    <a:pt x="30" y="10"/>
                    <a:pt x="31" y="10"/>
                  </a:cubicBezTo>
                  <a:cubicBezTo>
                    <a:pt x="31" y="11"/>
                    <a:pt x="31" y="11"/>
                    <a:pt x="30" y="12"/>
                  </a:cubicBezTo>
                  <a:close/>
                  <a:moveTo>
                    <a:pt x="39" y="7"/>
                  </a:moveTo>
                  <a:cubicBezTo>
                    <a:pt x="40" y="6"/>
                    <a:pt x="41" y="6"/>
                    <a:pt x="42" y="6"/>
                  </a:cubicBezTo>
                  <a:cubicBezTo>
                    <a:pt x="44" y="5"/>
                    <a:pt x="46" y="6"/>
                    <a:pt x="47" y="5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50" y="3"/>
                    <a:pt x="51" y="2"/>
                    <a:pt x="51" y="2"/>
                  </a:cubicBezTo>
                  <a:cubicBezTo>
                    <a:pt x="51" y="2"/>
                    <a:pt x="52" y="2"/>
                    <a:pt x="52" y="2"/>
                  </a:cubicBezTo>
                  <a:cubicBezTo>
                    <a:pt x="51" y="3"/>
                    <a:pt x="51" y="4"/>
                    <a:pt x="51" y="5"/>
                  </a:cubicBezTo>
                  <a:cubicBezTo>
                    <a:pt x="51" y="7"/>
                    <a:pt x="49" y="7"/>
                    <a:pt x="48" y="8"/>
                  </a:cubicBezTo>
                  <a:cubicBezTo>
                    <a:pt x="48" y="8"/>
                    <a:pt x="47" y="8"/>
                    <a:pt x="46" y="8"/>
                  </a:cubicBezTo>
                  <a:cubicBezTo>
                    <a:pt x="44" y="8"/>
                    <a:pt x="43" y="9"/>
                    <a:pt x="42" y="11"/>
                  </a:cubicBezTo>
                  <a:cubicBezTo>
                    <a:pt x="42" y="11"/>
                    <a:pt x="42" y="11"/>
                    <a:pt x="42" y="12"/>
                  </a:cubicBezTo>
                  <a:cubicBezTo>
                    <a:pt x="41" y="12"/>
                    <a:pt x="41" y="12"/>
                    <a:pt x="40" y="12"/>
                  </a:cubicBezTo>
                  <a:cubicBezTo>
                    <a:pt x="40" y="12"/>
                    <a:pt x="41" y="12"/>
                    <a:pt x="41" y="13"/>
                  </a:cubicBezTo>
                  <a:cubicBezTo>
                    <a:pt x="40" y="13"/>
                    <a:pt x="39" y="13"/>
                    <a:pt x="38" y="13"/>
                  </a:cubicBezTo>
                  <a:cubicBezTo>
                    <a:pt x="37" y="14"/>
                    <a:pt x="37" y="14"/>
                    <a:pt x="37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7" y="15"/>
                    <a:pt x="36" y="15"/>
                    <a:pt x="36" y="15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5"/>
                    <a:pt x="37" y="15"/>
                    <a:pt x="37" y="15"/>
                  </a:cubicBezTo>
                  <a:cubicBezTo>
                    <a:pt x="37" y="15"/>
                    <a:pt x="36" y="15"/>
                    <a:pt x="36" y="16"/>
                  </a:cubicBezTo>
                  <a:cubicBezTo>
                    <a:pt x="36" y="16"/>
                    <a:pt x="35" y="16"/>
                    <a:pt x="34" y="16"/>
                  </a:cubicBezTo>
                  <a:cubicBezTo>
                    <a:pt x="34" y="16"/>
                    <a:pt x="35" y="16"/>
                    <a:pt x="35" y="17"/>
                  </a:cubicBezTo>
                  <a:cubicBezTo>
                    <a:pt x="34" y="17"/>
                    <a:pt x="33" y="17"/>
                    <a:pt x="32" y="18"/>
                  </a:cubicBezTo>
                  <a:cubicBezTo>
                    <a:pt x="32" y="18"/>
                    <a:pt x="33" y="20"/>
                    <a:pt x="31" y="19"/>
                  </a:cubicBezTo>
                  <a:cubicBezTo>
                    <a:pt x="31" y="19"/>
                    <a:pt x="31" y="18"/>
                    <a:pt x="30" y="17"/>
                  </a:cubicBezTo>
                  <a:cubicBezTo>
                    <a:pt x="31" y="17"/>
                    <a:pt x="30" y="16"/>
                    <a:pt x="31" y="16"/>
                  </a:cubicBezTo>
                  <a:cubicBezTo>
                    <a:pt x="31" y="17"/>
                    <a:pt x="31" y="17"/>
                    <a:pt x="32" y="17"/>
                  </a:cubicBezTo>
                  <a:cubicBezTo>
                    <a:pt x="32" y="17"/>
                    <a:pt x="32" y="17"/>
                    <a:pt x="32" y="17"/>
                  </a:cubicBezTo>
                  <a:cubicBezTo>
                    <a:pt x="32" y="16"/>
                    <a:pt x="33" y="16"/>
                    <a:pt x="34" y="15"/>
                  </a:cubicBezTo>
                  <a:cubicBezTo>
                    <a:pt x="33" y="15"/>
                    <a:pt x="34" y="15"/>
                    <a:pt x="35" y="14"/>
                  </a:cubicBezTo>
                  <a:cubicBezTo>
                    <a:pt x="35" y="14"/>
                    <a:pt x="36" y="14"/>
                    <a:pt x="37" y="14"/>
                  </a:cubicBezTo>
                  <a:cubicBezTo>
                    <a:pt x="37" y="14"/>
                    <a:pt x="37" y="14"/>
                    <a:pt x="37" y="14"/>
                  </a:cubicBezTo>
                  <a:cubicBezTo>
                    <a:pt x="37" y="14"/>
                    <a:pt x="36" y="14"/>
                    <a:pt x="36" y="14"/>
                  </a:cubicBezTo>
                  <a:cubicBezTo>
                    <a:pt x="36" y="14"/>
                    <a:pt x="36" y="14"/>
                    <a:pt x="36" y="13"/>
                  </a:cubicBezTo>
                  <a:cubicBezTo>
                    <a:pt x="37" y="12"/>
                    <a:pt x="38" y="13"/>
                    <a:pt x="40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40" y="11"/>
                    <a:pt x="41" y="11"/>
                    <a:pt x="42" y="10"/>
                  </a:cubicBezTo>
                  <a:cubicBezTo>
                    <a:pt x="42" y="10"/>
                    <a:pt x="42" y="10"/>
                    <a:pt x="42" y="9"/>
                  </a:cubicBezTo>
                  <a:cubicBezTo>
                    <a:pt x="41" y="10"/>
                    <a:pt x="41" y="10"/>
                    <a:pt x="40" y="11"/>
                  </a:cubicBezTo>
                  <a:cubicBezTo>
                    <a:pt x="40" y="11"/>
                    <a:pt x="39" y="11"/>
                    <a:pt x="39" y="12"/>
                  </a:cubicBezTo>
                  <a:cubicBezTo>
                    <a:pt x="39" y="11"/>
                    <a:pt x="39" y="11"/>
                    <a:pt x="39" y="11"/>
                  </a:cubicBezTo>
                  <a:cubicBezTo>
                    <a:pt x="40" y="10"/>
                    <a:pt x="41" y="9"/>
                    <a:pt x="41" y="7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40" y="8"/>
                    <a:pt x="39" y="9"/>
                    <a:pt x="38" y="10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37" y="9"/>
                    <a:pt x="37" y="9"/>
                    <a:pt x="38" y="9"/>
                  </a:cubicBezTo>
                  <a:cubicBezTo>
                    <a:pt x="38" y="8"/>
                    <a:pt x="39" y="7"/>
                    <a:pt x="39" y="7"/>
                  </a:cubicBezTo>
                  <a:close/>
                  <a:moveTo>
                    <a:pt x="49" y="15"/>
                  </a:moveTo>
                  <a:cubicBezTo>
                    <a:pt x="49" y="15"/>
                    <a:pt x="49" y="16"/>
                    <a:pt x="49" y="16"/>
                  </a:cubicBezTo>
                  <a:cubicBezTo>
                    <a:pt x="49" y="16"/>
                    <a:pt x="50" y="17"/>
                    <a:pt x="50" y="17"/>
                  </a:cubicBezTo>
                  <a:cubicBezTo>
                    <a:pt x="50" y="17"/>
                    <a:pt x="50" y="18"/>
                    <a:pt x="50" y="18"/>
                  </a:cubicBezTo>
                  <a:cubicBezTo>
                    <a:pt x="49" y="18"/>
                    <a:pt x="48" y="18"/>
                    <a:pt x="47" y="19"/>
                  </a:cubicBezTo>
                  <a:cubicBezTo>
                    <a:pt x="47" y="19"/>
                    <a:pt x="47" y="19"/>
                    <a:pt x="48" y="19"/>
                  </a:cubicBezTo>
                  <a:cubicBezTo>
                    <a:pt x="48" y="19"/>
                    <a:pt x="48" y="18"/>
                    <a:pt x="49" y="18"/>
                  </a:cubicBezTo>
                  <a:cubicBezTo>
                    <a:pt x="49" y="18"/>
                    <a:pt x="50" y="18"/>
                    <a:pt x="50" y="18"/>
                  </a:cubicBezTo>
                  <a:cubicBezTo>
                    <a:pt x="50" y="19"/>
                    <a:pt x="51" y="19"/>
                    <a:pt x="51" y="20"/>
                  </a:cubicBezTo>
                  <a:cubicBezTo>
                    <a:pt x="51" y="20"/>
                    <a:pt x="51" y="22"/>
                    <a:pt x="50" y="22"/>
                  </a:cubicBezTo>
                  <a:cubicBezTo>
                    <a:pt x="49" y="22"/>
                    <a:pt x="48" y="21"/>
                    <a:pt x="47" y="22"/>
                  </a:cubicBezTo>
                  <a:cubicBezTo>
                    <a:pt x="47" y="22"/>
                    <a:pt x="46" y="22"/>
                    <a:pt x="45" y="22"/>
                  </a:cubicBezTo>
                  <a:cubicBezTo>
                    <a:pt x="45" y="21"/>
                    <a:pt x="45" y="21"/>
                    <a:pt x="45" y="20"/>
                  </a:cubicBezTo>
                  <a:cubicBezTo>
                    <a:pt x="45" y="19"/>
                    <a:pt x="45" y="19"/>
                    <a:pt x="46" y="19"/>
                  </a:cubicBezTo>
                  <a:cubicBezTo>
                    <a:pt x="46" y="19"/>
                    <a:pt x="46" y="19"/>
                    <a:pt x="47" y="19"/>
                  </a:cubicBezTo>
                  <a:cubicBezTo>
                    <a:pt x="47" y="19"/>
                    <a:pt x="46" y="19"/>
                    <a:pt x="46" y="19"/>
                  </a:cubicBezTo>
                  <a:cubicBezTo>
                    <a:pt x="45" y="19"/>
                    <a:pt x="45" y="19"/>
                    <a:pt x="45" y="19"/>
                  </a:cubicBezTo>
                  <a:cubicBezTo>
                    <a:pt x="44" y="19"/>
                    <a:pt x="44" y="18"/>
                    <a:pt x="44" y="18"/>
                  </a:cubicBezTo>
                  <a:cubicBezTo>
                    <a:pt x="45" y="17"/>
                    <a:pt x="46" y="17"/>
                    <a:pt x="47" y="16"/>
                  </a:cubicBezTo>
                  <a:cubicBezTo>
                    <a:pt x="47" y="16"/>
                    <a:pt x="47" y="16"/>
                    <a:pt x="47" y="16"/>
                  </a:cubicBezTo>
                  <a:cubicBezTo>
                    <a:pt x="46" y="15"/>
                    <a:pt x="45" y="16"/>
                    <a:pt x="44" y="17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44" y="16"/>
                    <a:pt x="44" y="15"/>
                    <a:pt x="45" y="15"/>
                  </a:cubicBezTo>
                  <a:cubicBezTo>
                    <a:pt x="45" y="15"/>
                    <a:pt x="45" y="15"/>
                    <a:pt x="45" y="14"/>
                  </a:cubicBezTo>
                  <a:cubicBezTo>
                    <a:pt x="45" y="14"/>
                    <a:pt x="45" y="15"/>
                    <a:pt x="44" y="15"/>
                  </a:cubicBezTo>
                  <a:cubicBezTo>
                    <a:pt x="44" y="15"/>
                    <a:pt x="43" y="15"/>
                    <a:pt x="43" y="16"/>
                  </a:cubicBezTo>
                  <a:cubicBezTo>
                    <a:pt x="43" y="15"/>
                    <a:pt x="44" y="14"/>
                    <a:pt x="44" y="14"/>
                  </a:cubicBezTo>
                  <a:cubicBezTo>
                    <a:pt x="44" y="14"/>
                    <a:pt x="44" y="14"/>
                    <a:pt x="44" y="13"/>
                  </a:cubicBezTo>
                  <a:cubicBezTo>
                    <a:pt x="43" y="14"/>
                    <a:pt x="42" y="15"/>
                    <a:pt x="41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40" y="15"/>
                    <a:pt x="41" y="15"/>
                    <a:pt x="41" y="15"/>
                  </a:cubicBezTo>
                  <a:cubicBezTo>
                    <a:pt x="41" y="14"/>
                    <a:pt x="42" y="13"/>
                    <a:pt x="42" y="12"/>
                  </a:cubicBezTo>
                  <a:cubicBezTo>
                    <a:pt x="43" y="11"/>
                    <a:pt x="45" y="11"/>
                    <a:pt x="46" y="10"/>
                  </a:cubicBezTo>
                  <a:cubicBezTo>
                    <a:pt x="46" y="10"/>
                    <a:pt x="47" y="10"/>
                    <a:pt x="47" y="10"/>
                  </a:cubicBezTo>
                  <a:cubicBezTo>
                    <a:pt x="47" y="10"/>
                    <a:pt x="47" y="10"/>
                    <a:pt x="46" y="10"/>
                  </a:cubicBezTo>
                  <a:cubicBezTo>
                    <a:pt x="46" y="11"/>
                    <a:pt x="45" y="11"/>
                    <a:pt x="44" y="12"/>
                  </a:cubicBezTo>
                  <a:cubicBezTo>
                    <a:pt x="45" y="13"/>
                    <a:pt x="45" y="12"/>
                    <a:pt x="45" y="12"/>
                  </a:cubicBezTo>
                  <a:cubicBezTo>
                    <a:pt x="46" y="12"/>
                    <a:pt x="46" y="11"/>
                    <a:pt x="46" y="11"/>
                  </a:cubicBezTo>
                  <a:cubicBezTo>
                    <a:pt x="47" y="12"/>
                    <a:pt x="47" y="11"/>
                    <a:pt x="48" y="12"/>
                  </a:cubicBezTo>
                  <a:cubicBezTo>
                    <a:pt x="47" y="12"/>
                    <a:pt x="47" y="12"/>
                    <a:pt x="46" y="12"/>
                  </a:cubicBezTo>
                  <a:cubicBezTo>
                    <a:pt x="46" y="13"/>
                    <a:pt x="46" y="13"/>
                    <a:pt x="45" y="14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7" y="13"/>
                    <a:pt x="47" y="13"/>
                    <a:pt x="48" y="13"/>
                  </a:cubicBezTo>
                  <a:cubicBezTo>
                    <a:pt x="49" y="13"/>
                    <a:pt x="49" y="14"/>
                    <a:pt x="49" y="15"/>
                  </a:cubicBezTo>
                  <a:close/>
                  <a:moveTo>
                    <a:pt x="51" y="25"/>
                  </a:moveTo>
                  <a:cubicBezTo>
                    <a:pt x="50" y="26"/>
                    <a:pt x="50" y="26"/>
                    <a:pt x="50" y="26"/>
                  </a:cubicBezTo>
                  <a:cubicBezTo>
                    <a:pt x="50" y="25"/>
                    <a:pt x="49" y="25"/>
                    <a:pt x="49" y="24"/>
                  </a:cubicBezTo>
                  <a:cubicBezTo>
                    <a:pt x="49" y="24"/>
                    <a:pt x="48" y="24"/>
                    <a:pt x="48" y="24"/>
                  </a:cubicBezTo>
                  <a:cubicBezTo>
                    <a:pt x="48" y="24"/>
                    <a:pt x="48" y="24"/>
                    <a:pt x="48" y="24"/>
                  </a:cubicBezTo>
                  <a:cubicBezTo>
                    <a:pt x="49" y="25"/>
                    <a:pt x="49" y="26"/>
                    <a:pt x="50" y="27"/>
                  </a:cubicBezTo>
                  <a:cubicBezTo>
                    <a:pt x="50" y="28"/>
                    <a:pt x="49" y="29"/>
                    <a:pt x="49" y="29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48" y="29"/>
                    <a:pt x="48" y="28"/>
                    <a:pt x="48" y="28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8" y="25"/>
                    <a:pt x="47" y="25"/>
                    <a:pt x="46" y="24"/>
                  </a:cubicBezTo>
                  <a:cubicBezTo>
                    <a:pt x="46" y="24"/>
                    <a:pt x="45" y="24"/>
                    <a:pt x="45" y="23"/>
                  </a:cubicBezTo>
                  <a:cubicBezTo>
                    <a:pt x="45" y="23"/>
                    <a:pt x="45" y="22"/>
                    <a:pt x="45" y="22"/>
                  </a:cubicBezTo>
                  <a:cubicBezTo>
                    <a:pt x="46" y="22"/>
                    <a:pt x="46" y="22"/>
                    <a:pt x="47" y="22"/>
                  </a:cubicBezTo>
                  <a:cubicBezTo>
                    <a:pt x="48" y="22"/>
                    <a:pt x="48" y="22"/>
                    <a:pt x="49" y="22"/>
                  </a:cubicBezTo>
                  <a:cubicBezTo>
                    <a:pt x="49" y="22"/>
                    <a:pt x="50" y="23"/>
                    <a:pt x="50" y="23"/>
                  </a:cubicBezTo>
                  <a:cubicBezTo>
                    <a:pt x="51" y="23"/>
                    <a:pt x="51" y="24"/>
                    <a:pt x="51" y="24"/>
                  </a:cubicBezTo>
                  <a:cubicBezTo>
                    <a:pt x="51" y="25"/>
                    <a:pt x="51" y="25"/>
                    <a:pt x="51" y="25"/>
                  </a:cubicBezTo>
                  <a:close/>
                  <a:moveTo>
                    <a:pt x="52" y="36"/>
                  </a:moveTo>
                  <a:cubicBezTo>
                    <a:pt x="51" y="36"/>
                    <a:pt x="51" y="36"/>
                    <a:pt x="51" y="36"/>
                  </a:cubicBezTo>
                  <a:cubicBezTo>
                    <a:pt x="49" y="36"/>
                    <a:pt x="50" y="34"/>
                    <a:pt x="50" y="33"/>
                  </a:cubicBezTo>
                  <a:cubicBezTo>
                    <a:pt x="50" y="33"/>
                    <a:pt x="49" y="32"/>
                    <a:pt x="50" y="31"/>
                  </a:cubicBezTo>
                  <a:cubicBezTo>
                    <a:pt x="50" y="31"/>
                    <a:pt x="50" y="31"/>
                    <a:pt x="50" y="31"/>
                  </a:cubicBezTo>
                  <a:cubicBezTo>
                    <a:pt x="51" y="33"/>
                    <a:pt x="52" y="34"/>
                    <a:pt x="52" y="36"/>
                  </a:cubicBezTo>
                  <a:close/>
                  <a:moveTo>
                    <a:pt x="45" y="39"/>
                  </a:moveTo>
                  <a:cubicBezTo>
                    <a:pt x="45" y="39"/>
                    <a:pt x="46" y="39"/>
                    <a:pt x="46" y="39"/>
                  </a:cubicBezTo>
                  <a:cubicBezTo>
                    <a:pt x="46" y="39"/>
                    <a:pt x="46" y="40"/>
                    <a:pt x="47" y="40"/>
                  </a:cubicBezTo>
                  <a:cubicBezTo>
                    <a:pt x="48" y="41"/>
                    <a:pt x="49" y="42"/>
                    <a:pt x="50" y="43"/>
                  </a:cubicBezTo>
                  <a:cubicBezTo>
                    <a:pt x="51" y="43"/>
                    <a:pt x="51" y="43"/>
                    <a:pt x="52" y="44"/>
                  </a:cubicBezTo>
                  <a:cubicBezTo>
                    <a:pt x="52" y="44"/>
                    <a:pt x="51" y="45"/>
                    <a:pt x="51" y="45"/>
                  </a:cubicBezTo>
                  <a:cubicBezTo>
                    <a:pt x="49" y="45"/>
                    <a:pt x="48" y="44"/>
                    <a:pt x="47" y="43"/>
                  </a:cubicBezTo>
                  <a:cubicBezTo>
                    <a:pt x="46" y="42"/>
                    <a:pt x="46" y="40"/>
                    <a:pt x="45" y="39"/>
                  </a:cubicBezTo>
                  <a:close/>
                  <a:moveTo>
                    <a:pt x="44" y="66"/>
                  </a:moveTo>
                  <a:cubicBezTo>
                    <a:pt x="43" y="67"/>
                    <a:pt x="41" y="66"/>
                    <a:pt x="40" y="65"/>
                  </a:cubicBezTo>
                  <a:cubicBezTo>
                    <a:pt x="39" y="64"/>
                    <a:pt x="39" y="63"/>
                    <a:pt x="39" y="62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40" y="62"/>
                    <a:pt x="41" y="63"/>
                    <a:pt x="42" y="64"/>
                  </a:cubicBezTo>
                  <a:cubicBezTo>
                    <a:pt x="42" y="63"/>
                    <a:pt x="42" y="63"/>
                    <a:pt x="42" y="63"/>
                  </a:cubicBezTo>
                  <a:cubicBezTo>
                    <a:pt x="42" y="64"/>
                    <a:pt x="42" y="64"/>
                    <a:pt x="43" y="64"/>
                  </a:cubicBezTo>
                  <a:cubicBezTo>
                    <a:pt x="43" y="64"/>
                    <a:pt x="43" y="64"/>
                    <a:pt x="43" y="63"/>
                  </a:cubicBezTo>
                  <a:cubicBezTo>
                    <a:pt x="41" y="62"/>
                    <a:pt x="41" y="61"/>
                    <a:pt x="40" y="59"/>
                  </a:cubicBezTo>
                  <a:cubicBezTo>
                    <a:pt x="40" y="59"/>
                    <a:pt x="40" y="59"/>
                    <a:pt x="41" y="59"/>
                  </a:cubicBezTo>
                  <a:cubicBezTo>
                    <a:pt x="42" y="60"/>
                    <a:pt x="44" y="61"/>
                    <a:pt x="45" y="62"/>
                  </a:cubicBezTo>
                  <a:cubicBezTo>
                    <a:pt x="45" y="63"/>
                    <a:pt x="46" y="64"/>
                    <a:pt x="46" y="65"/>
                  </a:cubicBezTo>
                  <a:cubicBezTo>
                    <a:pt x="45" y="65"/>
                    <a:pt x="45" y="66"/>
                    <a:pt x="44" y="66"/>
                  </a:cubicBezTo>
                  <a:close/>
                  <a:moveTo>
                    <a:pt x="47" y="95"/>
                  </a:moveTo>
                  <a:cubicBezTo>
                    <a:pt x="47" y="95"/>
                    <a:pt x="47" y="95"/>
                    <a:pt x="47" y="95"/>
                  </a:cubicBezTo>
                  <a:cubicBezTo>
                    <a:pt x="46" y="94"/>
                    <a:pt x="45" y="95"/>
                    <a:pt x="45" y="95"/>
                  </a:cubicBezTo>
                  <a:cubicBezTo>
                    <a:pt x="44" y="94"/>
                    <a:pt x="44" y="94"/>
                    <a:pt x="44" y="93"/>
                  </a:cubicBezTo>
                  <a:cubicBezTo>
                    <a:pt x="45" y="93"/>
                    <a:pt x="45" y="92"/>
                    <a:pt x="46" y="92"/>
                  </a:cubicBezTo>
                  <a:cubicBezTo>
                    <a:pt x="46" y="92"/>
                    <a:pt x="46" y="91"/>
                    <a:pt x="45" y="91"/>
                  </a:cubicBezTo>
                  <a:cubicBezTo>
                    <a:pt x="45" y="91"/>
                    <a:pt x="44" y="92"/>
                    <a:pt x="44" y="92"/>
                  </a:cubicBezTo>
                  <a:cubicBezTo>
                    <a:pt x="43" y="91"/>
                    <a:pt x="43" y="90"/>
                    <a:pt x="43" y="89"/>
                  </a:cubicBezTo>
                  <a:cubicBezTo>
                    <a:pt x="43" y="89"/>
                    <a:pt x="44" y="89"/>
                    <a:pt x="44" y="90"/>
                  </a:cubicBezTo>
                  <a:cubicBezTo>
                    <a:pt x="45" y="90"/>
                    <a:pt x="45" y="90"/>
                    <a:pt x="45" y="90"/>
                  </a:cubicBezTo>
                  <a:cubicBezTo>
                    <a:pt x="47" y="90"/>
                    <a:pt x="47" y="92"/>
                    <a:pt x="47" y="93"/>
                  </a:cubicBezTo>
                  <a:cubicBezTo>
                    <a:pt x="47" y="93"/>
                    <a:pt x="48" y="94"/>
                    <a:pt x="47" y="95"/>
                  </a:cubicBezTo>
                  <a:close/>
                  <a:moveTo>
                    <a:pt x="45" y="97"/>
                  </a:moveTo>
                  <a:cubicBezTo>
                    <a:pt x="45" y="96"/>
                    <a:pt x="45" y="96"/>
                    <a:pt x="45" y="96"/>
                  </a:cubicBezTo>
                  <a:cubicBezTo>
                    <a:pt x="45" y="95"/>
                    <a:pt x="46" y="96"/>
                    <a:pt x="47" y="96"/>
                  </a:cubicBezTo>
                  <a:cubicBezTo>
                    <a:pt x="47" y="96"/>
                    <a:pt x="47" y="96"/>
                    <a:pt x="47" y="96"/>
                  </a:cubicBezTo>
                  <a:cubicBezTo>
                    <a:pt x="47" y="97"/>
                    <a:pt x="46" y="97"/>
                    <a:pt x="46" y="98"/>
                  </a:cubicBezTo>
                  <a:cubicBezTo>
                    <a:pt x="46" y="98"/>
                    <a:pt x="46" y="98"/>
                    <a:pt x="46" y="99"/>
                  </a:cubicBezTo>
                  <a:cubicBezTo>
                    <a:pt x="45" y="99"/>
                    <a:pt x="45" y="100"/>
                    <a:pt x="44" y="100"/>
                  </a:cubicBezTo>
                  <a:cubicBezTo>
                    <a:pt x="44" y="100"/>
                    <a:pt x="44" y="100"/>
                    <a:pt x="44" y="100"/>
                  </a:cubicBezTo>
                  <a:cubicBezTo>
                    <a:pt x="44" y="99"/>
                    <a:pt x="45" y="98"/>
                    <a:pt x="45" y="97"/>
                  </a:cubicBezTo>
                  <a:close/>
                  <a:moveTo>
                    <a:pt x="18" y="97"/>
                  </a:moveTo>
                  <a:cubicBezTo>
                    <a:pt x="19" y="97"/>
                    <a:pt x="20" y="97"/>
                    <a:pt x="20" y="98"/>
                  </a:cubicBezTo>
                  <a:cubicBezTo>
                    <a:pt x="20" y="98"/>
                    <a:pt x="20" y="99"/>
                    <a:pt x="20" y="100"/>
                  </a:cubicBezTo>
                  <a:cubicBezTo>
                    <a:pt x="20" y="100"/>
                    <a:pt x="20" y="101"/>
                    <a:pt x="20" y="102"/>
                  </a:cubicBezTo>
                  <a:cubicBezTo>
                    <a:pt x="20" y="102"/>
                    <a:pt x="20" y="102"/>
                    <a:pt x="20" y="102"/>
                  </a:cubicBezTo>
                  <a:cubicBezTo>
                    <a:pt x="20" y="102"/>
                    <a:pt x="19" y="102"/>
                    <a:pt x="19" y="101"/>
                  </a:cubicBezTo>
                  <a:cubicBezTo>
                    <a:pt x="18" y="100"/>
                    <a:pt x="17" y="100"/>
                    <a:pt x="17" y="98"/>
                  </a:cubicBezTo>
                  <a:cubicBezTo>
                    <a:pt x="17" y="98"/>
                    <a:pt x="18" y="97"/>
                    <a:pt x="18" y="97"/>
                  </a:cubicBezTo>
                  <a:close/>
                  <a:moveTo>
                    <a:pt x="13" y="97"/>
                  </a:moveTo>
                  <a:cubicBezTo>
                    <a:pt x="13" y="96"/>
                    <a:pt x="14" y="96"/>
                    <a:pt x="15" y="97"/>
                  </a:cubicBezTo>
                  <a:cubicBezTo>
                    <a:pt x="15" y="97"/>
                    <a:pt x="14" y="98"/>
                    <a:pt x="14" y="99"/>
                  </a:cubicBezTo>
                  <a:cubicBezTo>
                    <a:pt x="15" y="99"/>
                    <a:pt x="15" y="100"/>
                    <a:pt x="16" y="101"/>
                  </a:cubicBezTo>
                  <a:cubicBezTo>
                    <a:pt x="16" y="101"/>
                    <a:pt x="16" y="101"/>
                    <a:pt x="16" y="101"/>
                  </a:cubicBezTo>
                  <a:cubicBezTo>
                    <a:pt x="15" y="101"/>
                    <a:pt x="15" y="100"/>
                    <a:pt x="14" y="100"/>
                  </a:cubicBezTo>
                  <a:cubicBezTo>
                    <a:pt x="13" y="100"/>
                    <a:pt x="13" y="99"/>
                    <a:pt x="13" y="98"/>
                  </a:cubicBezTo>
                  <a:cubicBezTo>
                    <a:pt x="13" y="98"/>
                    <a:pt x="12" y="97"/>
                    <a:pt x="13" y="97"/>
                  </a:cubicBezTo>
                  <a:close/>
                  <a:moveTo>
                    <a:pt x="11" y="94"/>
                  </a:moveTo>
                  <a:cubicBezTo>
                    <a:pt x="12" y="93"/>
                    <a:pt x="12" y="92"/>
                    <a:pt x="12" y="91"/>
                  </a:cubicBezTo>
                  <a:cubicBezTo>
                    <a:pt x="12" y="90"/>
                    <a:pt x="13" y="90"/>
                    <a:pt x="13" y="90"/>
                  </a:cubicBezTo>
                  <a:cubicBezTo>
                    <a:pt x="14" y="90"/>
                    <a:pt x="15" y="89"/>
                    <a:pt x="15" y="90"/>
                  </a:cubicBezTo>
                  <a:cubicBezTo>
                    <a:pt x="15" y="90"/>
                    <a:pt x="16" y="90"/>
                    <a:pt x="15" y="91"/>
                  </a:cubicBezTo>
                  <a:cubicBezTo>
                    <a:pt x="15" y="91"/>
                    <a:pt x="15" y="92"/>
                    <a:pt x="14" y="92"/>
                  </a:cubicBezTo>
                  <a:cubicBezTo>
                    <a:pt x="14" y="92"/>
                    <a:pt x="13" y="92"/>
                    <a:pt x="13" y="93"/>
                  </a:cubicBezTo>
                  <a:cubicBezTo>
                    <a:pt x="13" y="93"/>
                    <a:pt x="14" y="93"/>
                    <a:pt x="15" y="93"/>
                  </a:cubicBezTo>
                  <a:cubicBezTo>
                    <a:pt x="15" y="94"/>
                    <a:pt x="15" y="95"/>
                    <a:pt x="15" y="95"/>
                  </a:cubicBezTo>
                  <a:cubicBezTo>
                    <a:pt x="14" y="96"/>
                    <a:pt x="13" y="96"/>
                    <a:pt x="13" y="96"/>
                  </a:cubicBezTo>
                  <a:cubicBezTo>
                    <a:pt x="12" y="96"/>
                    <a:pt x="12" y="96"/>
                    <a:pt x="12" y="96"/>
                  </a:cubicBezTo>
                  <a:cubicBezTo>
                    <a:pt x="11" y="96"/>
                    <a:pt x="11" y="95"/>
                    <a:pt x="11" y="94"/>
                  </a:cubicBezTo>
                  <a:close/>
                  <a:moveTo>
                    <a:pt x="12" y="70"/>
                  </a:moveTo>
                  <a:cubicBezTo>
                    <a:pt x="13" y="70"/>
                    <a:pt x="13" y="70"/>
                    <a:pt x="13" y="70"/>
                  </a:cubicBezTo>
                  <a:cubicBezTo>
                    <a:pt x="13" y="70"/>
                    <a:pt x="13" y="70"/>
                    <a:pt x="13" y="70"/>
                  </a:cubicBezTo>
                  <a:cubicBezTo>
                    <a:pt x="14" y="72"/>
                    <a:pt x="14" y="75"/>
                    <a:pt x="14" y="77"/>
                  </a:cubicBezTo>
                  <a:cubicBezTo>
                    <a:pt x="14" y="79"/>
                    <a:pt x="14" y="81"/>
                    <a:pt x="15" y="83"/>
                  </a:cubicBezTo>
                  <a:cubicBezTo>
                    <a:pt x="15" y="84"/>
                    <a:pt x="15" y="85"/>
                    <a:pt x="15" y="86"/>
                  </a:cubicBezTo>
                  <a:cubicBezTo>
                    <a:pt x="16" y="87"/>
                    <a:pt x="15" y="88"/>
                    <a:pt x="15" y="89"/>
                  </a:cubicBezTo>
                  <a:cubicBezTo>
                    <a:pt x="14" y="89"/>
                    <a:pt x="14" y="88"/>
                    <a:pt x="14" y="87"/>
                  </a:cubicBezTo>
                  <a:cubicBezTo>
                    <a:pt x="13" y="84"/>
                    <a:pt x="12" y="81"/>
                    <a:pt x="12" y="77"/>
                  </a:cubicBezTo>
                  <a:cubicBezTo>
                    <a:pt x="12" y="76"/>
                    <a:pt x="12" y="74"/>
                    <a:pt x="12" y="72"/>
                  </a:cubicBezTo>
                  <a:cubicBezTo>
                    <a:pt x="11" y="72"/>
                    <a:pt x="11" y="71"/>
                    <a:pt x="11" y="70"/>
                  </a:cubicBezTo>
                  <a:cubicBezTo>
                    <a:pt x="12" y="69"/>
                    <a:pt x="12" y="70"/>
                    <a:pt x="12" y="70"/>
                  </a:cubicBezTo>
                  <a:close/>
                  <a:moveTo>
                    <a:pt x="13" y="63"/>
                  </a:moveTo>
                  <a:cubicBezTo>
                    <a:pt x="13" y="63"/>
                    <a:pt x="13" y="63"/>
                    <a:pt x="13" y="63"/>
                  </a:cubicBezTo>
                  <a:cubicBezTo>
                    <a:pt x="14" y="62"/>
                    <a:pt x="15" y="62"/>
                    <a:pt x="16" y="61"/>
                  </a:cubicBezTo>
                  <a:cubicBezTo>
                    <a:pt x="16" y="61"/>
                    <a:pt x="16" y="61"/>
                    <a:pt x="16" y="61"/>
                  </a:cubicBezTo>
                  <a:cubicBezTo>
                    <a:pt x="16" y="63"/>
                    <a:pt x="15" y="64"/>
                    <a:pt x="14" y="65"/>
                  </a:cubicBezTo>
                  <a:cubicBezTo>
                    <a:pt x="14" y="65"/>
                    <a:pt x="14" y="66"/>
                    <a:pt x="14" y="66"/>
                  </a:cubicBezTo>
                  <a:cubicBezTo>
                    <a:pt x="15" y="65"/>
                    <a:pt x="16" y="64"/>
                    <a:pt x="16" y="64"/>
                  </a:cubicBezTo>
                  <a:cubicBezTo>
                    <a:pt x="17" y="63"/>
                    <a:pt x="17" y="62"/>
                    <a:pt x="18" y="62"/>
                  </a:cubicBezTo>
                  <a:cubicBezTo>
                    <a:pt x="18" y="62"/>
                    <a:pt x="18" y="63"/>
                    <a:pt x="18" y="63"/>
                  </a:cubicBezTo>
                  <a:cubicBezTo>
                    <a:pt x="18" y="66"/>
                    <a:pt x="16" y="68"/>
                    <a:pt x="14" y="69"/>
                  </a:cubicBezTo>
                  <a:cubicBezTo>
                    <a:pt x="14" y="69"/>
                    <a:pt x="13" y="69"/>
                    <a:pt x="13" y="69"/>
                  </a:cubicBezTo>
                  <a:cubicBezTo>
                    <a:pt x="12" y="69"/>
                    <a:pt x="11" y="68"/>
                    <a:pt x="11" y="68"/>
                  </a:cubicBezTo>
                  <a:cubicBezTo>
                    <a:pt x="11" y="66"/>
                    <a:pt x="12" y="65"/>
                    <a:pt x="13" y="63"/>
                  </a:cubicBezTo>
                  <a:close/>
                  <a:moveTo>
                    <a:pt x="12" y="43"/>
                  </a:moveTo>
                  <a:cubicBezTo>
                    <a:pt x="12" y="43"/>
                    <a:pt x="12" y="44"/>
                    <a:pt x="12" y="44"/>
                  </a:cubicBezTo>
                  <a:cubicBezTo>
                    <a:pt x="12" y="47"/>
                    <a:pt x="12" y="50"/>
                    <a:pt x="12" y="53"/>
                  </a:cubicBezTo>
                  <a:cubicBezTo>
                    <a:pt x="12" y="56"/>
                    <a:pt x="13" y="60"/>
                    <a:pt x="13" y="63"/>
                  </a:cubicBezTo>
                  <a:cubicBezTo>
                    <a:pt x="13" y="63"/>
                    <a:pt x="12" y="63"/>
                    <a:pt x="12" y="64"/>
                  </a:cubicBezTo>
                  <a:cubicBezTo>
                    <a:pt x="12" y="64"/>
                    <a:pt x="11" y="65"/>
                    <a:pt x="11" y="65"/>
                  </a:cubicBezTo>
                  <a:cubicBezTo>
                    <a:pt x="10" y="64"/>
                    <a:pt x="11" y="63"/>
                    <a:pt x="10" y="62"/>
                  </a:cubicBezTo>
                  <a:cubicBezTo>
                    <a:pt x="10" y="57"/>
                    <a:pt x="10" y="52"/>
                    <a:pt x="10" y="47"/>
                  </a:cubicBezTo>
                  <a:cubicBezTo>
                    <a:pt x="10" y="46"/>
                    <a:pt x="10" y="46"/>
                    <a:pt x="11" y="45"/>
                  </a:cubicBezTo>
                  <a:cubicBezTo>
                    <a:pt x="11" y="44"/>
                    <a:pt x="11" y="44"/>
                    <a:pt x="12" y="43"/>
                  </a:cubicBezTo>
                  <a:close/>
                  <a:moveTo>
                    <a:pt x="17" y="16"/>
                  </a:moveTo>
                  <a:cubicBezTo>
                    <a:pt x="19" y="16"/>
                    <a:pt x="20" y="16"/>
                    <a:pt x="22" y="17"/>
                  </a:cubicBezTo>
                  <a:cubicBezTo>
                    <a:pt x="23" y="19"/>
                    <a:pt x="23" y="21"/>
                    <a:pt x="22" y="23"/>
                  </a:cubicBezTo>
                  <a:cubicBezTo>
                    <a:pt x="22" y="24"/>
                    <a:pt x="21" y="25"/>
                    <a:pt x="19" y="25"/>
                  </a:cubicBezTo>
                  <a:cubicBezTo>
                    <a:pt x="18" y="26"/>
                    <a:pt x="16" y="25"/>
                    <a:pt x="15" y="24"/>
                  </a:cubicBezTo>
                  <a:cubicBezTo>
                    <a:pt x="14" y="23"/>
                    <a:pt x="13" y="22"/>
                    <a:pt x="14" y="20"/>
                  </a:cubicBezTo>
                  <a:cubicBezTo>
                    <a:pt x="14" y="18"/>
                    <a:pt x="15" y="17"/>
                    <a:pt x="17" y="16"/>
                  </a:cubicBezTo>
                  <a:close/>
                  <a:moveTo>
                    <a:pt x="21" y="12"/>
                  </a:moveTo>
                  <a:cubicBezTo>
                    <a:pt x="19" y="12"/>
                    <a:pt x="18" y="13"/>
                    <a:pt x="17" y="13"/>
                  </a:cubicBezTo>
                  <a:cubicBezTo>
                    <a:pt x="17" y="13"/>
                    <a:pt x="17" y="13"/>
                    <a:pt x="16" y="13"/>
                  </a:cubicBezTo>
                  <a:cubicBezTo>
                    <a:pt x="16" y="12"/>
                    <a:pt x="17" y="12"/>
                    <a:pt x="17" y="12"/>
                  </a:cubicBezTo>
                  <a:cubicBezTo>
                    <a:pt x="17" y="12"/>
                    <a:pt x="18" y="12"/>
                    <a:pt x="18" y="12"/>
                  </a:cubicBezTo>
                  <a:cubicBezTo>
                    <a:pt x="19" y="12"/>
                    <a:pt x="19" y="12"/>
                    <a:pt x="19" y="11"/>
                  </a:cubicBezTo>
                  <a:cubicBezTo>
                    <a:pt x="20" y="11"/>
                    <a:pt x="21" y="12"/>
                    <a:pt x="22" y="12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21" y="13"/>
                    <a:pt x="21" y="12"/>
                    <a:pt x="21" y="12"/>
                  </a:cubicBezTo>
                  <a:close/>
                  <a:moveTo>
                    <a:pt x="23" y="14"/>
                  </a:moveTo>
                  <a:cubicBezTo>
                    <a:pt x="23" y="14"/>
                    <a:pt x="24" y="14"/>
                    <a:pt x="24" y="15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4" y="15"/>
                    <a:pt x="24" y="15"/>
                    <a:pt x="23" y="15"/>
                  </a:cubicBezTo>
                  <a:cubicBezTo>
                    <a:pt x="23" y="15"/>
                    <a:pt x="22" y="15"/>
                    <a:pt x="21" y="15"/>
                  </a:cubicBezTo>
                  <a:cubicBezTo>
                    <a:pt x="21" y="15"/>
                    <a:pt x="20" y="15"/>
                    <a:pt x="20" y="15"/>
                  </a:cubicBezTo>
                  <a:cubicBezTo>
                    <a:pt x="20" y="15"/>
                    <a:pt x="21" y="15"/>
                    <a:pt x="21" y="15"/>
                  </a:cubicBezTo>
                  <a:cubicBezTo>
                    <a:pt x="22" y="15"/>
                    <a:pt x="22" y="14"/>
                    <a:pt x="22" y="14"/>
                  </a:cubicBezTo>
                  <a:cubicBezTo>
                    <a:pt x="21" y="14"/>
                    <a:pt x="20" y="14"/>
                    <a:pt x="19" y="14"/>
                  </a:cubicBezTo>
                  <a:cubicBezTo>
                    <a:pt x="19" y="14"/>
                    <a:pt x="18" y="14"/>
                    <a:pt x="18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9" y="14"/>
                    <a:pt x="19" y="13"/>
                    <a:pt x="20" y="13"/>
                  </a:cubicBezTo>
                  <a:cubicBezTo>
                    <a:pt x="21" y="13"/>
                    <a:pt x="21" y="13"/>
                    <a:pt x="22" y="13"/>
                  </a:cubicBezTo>
                  <a:cubicBezTo>
                    <a:pt x="22" y="13"/>
                    <a:pt x="23" y="13"/>
                    <a:pt x="23" y="14"/>
                  </a:cubicBezTo>
                  <a:close/>
                  <a:moveTo>
                    <a:pt x="25" y="12"/>
                  </a:moveTo>
                  <a:cubicBezTo>
                    <a:pt x="25" y="12"/>
                    <a:pt x="25" y="11"/>
                    <a:pt x="25" y="11"/>
                  </a:cubicBezTo>
                  <a:cubicBezTo>
                    <a:pt x="25" y="11"/>
                    <a:pt x="24" y="11"/>
                    <a:pt x="24" y="11"/>
                  </a:cubicBezTo>
                  <a:cubicBezTo>
                    <a:pt x="24" y="11"/>
                    <a:pt x="24" y="12"/>
                    <a:pt x="23" y="12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3" y="13"/>
                    <a:pt x="23" y="12"/>
                    <a:pt x="22" y="12"/>
                  </a:cubicBezTo>
                  <a:cubicBezTo>
                    <a:pt x="22" y="11"/>
                    <a:pt x="23" y="10"/>
                    <a:pt x="23" y="10"/>
                  </a:cubicBezTo>
                  <a:cubicBezTo>
                    <a:pt x="24" y="10"/>
                    <a:pt x="25" y="10"/>
                    <a:pt x="25" y="10"/>
                  </a:cubicBezTo>
                  <a:cubicBezTo>
                    <a:pt x="25" y="11"/>
                    <a:pt x="26" y="11"/>
                    <a:pt x="25" y="12"/>
                  </a:cubicBezTo>
                  <a:close/>
                  <a:moveTo>
                    <a:pt x="24" y="16"/>
                  </a:moveTo>
                  <a:cubicBezTo>
                    <a:pt x="23" y="16"/>
                    <a:pt x="22" y="16"/>
                    <a:pt x="22" y="16"/>
                  </a:cubicBezTo>
                  <a:cubicBezTo>
                    <a:pt x="22" y="16"/>
                    <a:pt x="23" y="16"/>
                    <a:pt x="23" y="16"/>
                  </a:cubicBezTo>
                  <a:cubicBezTo>
                    <a:pt x="24" y="15"/>
                    <a:pt x="24" y="16"/>
                    <a:pt x="25" y="16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25" y="17"/>
                    <a:pt x="24" y="16"/>
                    <a:pt x="24" y="16"/>
                  </a:cubicBezTo>
                  <a:close/>
                  <a:moveTo>
                    <a:pt x="26" y="19"/>
                  </a:moveTo>
                  <a:cubicBezTo>
                    <a:pt x="25" y="18"/>
                    <a:pt x="26" y="18"/>
                    <a:pt x="25" y="18"/>
                  </a:cubicBezTo>
                  <a:cubicBezTo>
                    <a:pt x="25" y="18"/>
                    <a:pt x="25" y="18"/>
                    <a:pt x="24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5" y="17"/>
                    <a:pt x="25" y="17"/>
                    <a:pt x="26" y="16"/>
                  </a:cubicBezTo>
                  <a:cubicBezTo>
                    <a:pt x="26" y="16"/>
                    <a:pt x="27" y="16"/>
                    <a:pt x="27" y="16"/>
                  </a:cubicBezTo>
                  <a:cubicBezTo>
                    <a:pt x="27" y="17"/>
                    <a:pt x="26" y="18"/>
                    <a:pt x="26" y="19"/>
                  </a:cubicBezTo>
                  <a:cubicBezTo>
                    <a:pt x="26" y="19"/>
                    <a:pt x="26" y="19"/>
                    <a:pt x="26" y="19"/>
                  </a:cubicBezTo>
                  <a:close/>
                  <a:moveTo>
                    <a:pt x="32" y="51"/>
                  </a:moveTo>
                  <a:cubicBezTo>
                    <a:pt x="31" y="52"/>
                    <a:pt x="30" y="53"/>
                    <a:pt x="28" y="53"/>
                  </a:cubicBezTo>
                  <a:cubicBezTo>
                    <a:pt x="27" y="53"/>
                    <a:pt x="26" y="52"/>
                    <a:pt x="26" y="52"/>
                  </a:cubicBezTo>
                  <a:cubicBezTo>
                    <a:pt x="26" y="51"/>
                    <a:pt x="25" y="51"/>
                    <a:pt x="25" y="50"/>
                  </a:cubicBezTo>
                  <a:cubicBezTo>
                    <a:pt x="25" y="49"/>
                    <a:pt x="24" y="47"/>
                    <a:pt x="24" y="46"/>
                  </a:cubicBezTo>
                  <a:cubicBezTo>
                    <a:pt x="24" y="44"/>
                    <a:pt x="25" y="42"/>
                    <a:pt x="25" y="40"/>
                  </a:cubicBezTo>
                  <a:cubicBezTo>
                    <a:pt x="25" y="40"/>
                    <a:pt x="25" y="39"/>
                    <a:pt x="26" y="40"/>
                  </a:cubicBezTo>
                  <a:cubicBezTo>
                    <a:pt x="26" y="41"/>
                    <a:pt x="25" y="43"/>
                    <a:pt x="26" y="44"/>
                  </a:cubicBezTo>
                  <a:cubicBezTo>
                    <a:pt x="26" y="44"/>
                    <a:pt x="26" y="45"/>
                    <a:pt x="27" y="45"/>
                  </a:cubicBezTo>
                  <a:cubicBezTo>
                    <a:pt x="27" y="44"/>
                    <a:pt x="27" y="43"/>
                    <a:pt x="27" y="43"/>
                  </a:cubicBezTo>
                  <a:cubicBezTo>
                    <a:pt x="27" y="43"/>
                    <a:pt x="27" y="43"/>
                    <a:pt x="27" y="43"/>
                  </a:cubicBezTo>
                  <a:cubicBezTo>
                    <a:pt x="28" y="45"/>
                    <a:pt x="27" y="47"/>
                    <a:pt x="28" y="48"/>
                  </a:cubicBezTo>
                  <a:cubicBezTo>
                    <a:pt x="28" y="49"/>
                    <a:pt x="29" y="49"/>
                    <a:pt x="29" y="49"/>
                  </a:cubicBezTo>
                  <a:cubicBezTo>
                    <a:pt x="29" y="49"/>
                    <a:pt x="29" y="48"/>
                    <a:pt x="29" y="48"/>
                  </a:cubicBezTo>
                  <a:cubicBezTo>
                    <a:pt x="28" y="46"/>
                    <a:pt x="28" y="43"/>
                    <a:pt x="29" y="41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30" y="42"/>
                    <a:pt x="29" y="44"/>
                    <a:pt x="30" y="45"/>
                  </a:cubicBezTo>
                  <a:cubicBezTo>
                    <a:pt x="30" y="45"/>
                    <a:pt x="30" y="44"/>
                    <a:pt x="31" y="44"/>
                  </a:cubicBezTo>
                  <a:cubicBezTo>
                    <a:pt x="31" y="42"/>
                    <a:pt x="30" y="41"/>
                    <a:pt x="31" y="39"/>
                  </a:cubicBezTo>
                  <a:cubicBezTo>
                    <a:pt x="31" y="39"/>
                    <a:pt x="31" y="40"/>
                    <a:pt x="31" y="40"/>
                  </a:cubicBezTo>
                  <a:cubicBezTo>
                    <a:pt x="32" y="43"/>
                    <a:pt x="35" y="47"/>
                    <a:pt x="32" y="51"/>
                  </a:cubicBezTo>
                  <a:close/>
                  <a:moveTo>
                    <a:pt x="41" y="40"/>
                  </a:moveTo>
                  <a:cubicBezTo>
                    <a:pt x="40" y="39"/>
                    <a:pt x="40" y="37"/>
                    <a:pt x="39" y="36"/>
                  </a:cubicBezTo>
                  <a:cubicBezTo>
                    <a:pt x="39" y="36"/>
                    <a:pt x="40" y="36"/>
                    <a:pt x="40" y="36"/>
                  </a:cubicBezTo>
                  <a:cubicBezTo>
                    <a:pt x="40" y="37"/>
                    <a:pt x="41" y="38"/>
                    <a:pt x="42" y="38"/>
                  </a:cubicBezTo>
                  <a:cubicBezTo>
                    <a:pt x="43" y="38"/>
                    <a:pt x="42" y="37"/>
                    <a:pt x="42" y="37"/>
                  </a:cubicBezTo>
                  <a:cubicBezTo>
                    <a:pt x="42" y="36"/>
                    <a:pt x="42" y="36"/>
                    <a:pt x="42" y="35"/>
                  </a:cubicBezTo>
                  <a:cubicBezTo>
                    <a:pt x="42" y="35"/>
                    <a:pt x="42" y="36"/>
                    <a:pt x="43" y="36"/>
                  </a:cubicBezTo>
                  <a:cubicBezTo>
                    <a:pt x="43" y="36"/>
                    <a:pt x="44" y="37"/>
                    <a:pt x="44" y="38"/>
                  </a:cubicBezTo>
                  <a:cubicBezTo>
                    <a:pt x="44" y="39"/>
                    <a:pt x="44" y="40"/>
                    <a:pt x="44" y="41"/>
                  </a:cubicBezTo>
                  <a:cubicBezTo>
                    <a:pt x="43" y="41"/>
                    <a:pt x="42" y="41"/>
                    <a:pt x="41" y="40"/>
                  </a:cubicBezTo>
                  <a:close/>
                  <a:moveTo>
                    <a:pt x="40" y="41"/>
                  </a:moveTo>
                  <a:cubicBezTo>
                    <a:pt x="41" y="41"/>
                    <a:pt x="41" y="41"/>
                    <a:pt x="41" y="41"/>
                  </a:cubicBezTo>
                  <a:cubicBezTo>
                    <a:pt x="42" y="42"/>
                    <a:pt x="42" y="43"/>
                    <a:pt x="42" y="43"/>
                  </a:cubicBezTo>
                  <a:cubicBezTo>
                    <a:pt x="42" y="44"/>
                    <a:pt x="42" y="44"/>
                    <a:pt x="41" y="44"/>
                  </a:cubicBezTo>
                  <a:cubicBezTo>
                    <a:pt x="41" y="44"/>
                    <a:pt x="40" y="44"/>
                    <a:pt x="39" y="43"/>
                  </a:cubicBezTo>
                  <a:cubicBezTo>
                    <a:pt x="39" y="43"/>
                    <a:pt x="39" y="42"/>
                    <a:pt x="39" y="41"/>
                  </a:cubicBezTo>
                  <a:cubicBezTo>
                    <a:pt x="39" y="41"/>
                    <a:pt x="39" y="41"/>
                    <a:pt x="39" y="41"/>
                  </a:cubicBezTo>
                  <a:cubicBezTo>
                    <a:pt x="40" y="41"/>
                    <a:pt x="40" y="42"/>
                    <a:pt x="41" y="42"/>
                  </a:cubicBezTo>
                  <a:cubicBezTo>
                    <a:pt x="41" y="41"/>
                    <a:pt x="40" y="41"/>
                    <a:pt x="40" y="41"/>
                  </a:cubicBezTo>
                  <a:close/>
                  <a:moveTo>
                    <a:pt x="37" y="49"/>
                  </a:moveTo>
                  <a:cubicBezTo>
                    <a:pt x="36" y="48"/>
                    <a:pt x="36" y="47"/>
                    <a:pt x="35" y="46"/>
                  </a:cubicBezTo>
                  <a:cubicBezTo>
                    <a:pt x="35" y="45"/>
                    <a:pt x="35" y="45"/>
                    <a:pt x="35" y="44"/>
                  </a:cubicBezTo>
                  <a:cubicBezTo>
                    <a:pt x="36" y="44"/>
                    <a:pt x="36" y="45"/>
                    <a:pt x="36" y="45"/>
                  </a:cubicBezTo>
                  <a:cubicBezTo>
                    <a:pt x="36" y="45"/>
                    <a:pt x="37" y="46"/>
                    <a:pt x="38" y="47"/>
                  </a:cubicBezTo>
                  <a:cubicBezTo>
                    <a:pt x="38" y="47"/>
                    <a:pt x="38" y="47"/>
                    <a:pt x="38" y="47"/>
                  </a:cubicBezTo>
                  <a:cubicBezTo>
                    <a:pt x="38" y="47"/>
                    <a:pt x="39" y="47"/>
                    <a:pt x="39" y="47"/>
                  </a:cubicBezTo>
                  <a:cubicBezTo>
                    <a:pt x="39" y="47"/>
                    <a:pt x="38" y="46"/>
                    <a:pt x="38" y="46"/>
                  </a:cubicBezTo>
                  <a:cubicBezTo>
                    <a:pt x="38" y="45"/>
                    <a:pt x="37" y="44"/>
                    <a:pt x="37" y="43"/>
                  </a:cubicBezTo>
                  <a:cubicBezTo>
                    <a:pt x="37" y="43"/>
                    <a:pt x="38" y="44"/>
                    <a:pt x="38" y="44"/>
                  </a:cubicBezTo>
                  <a:cubicBezTo>
                    <a:pt x="39" y="44"/>
                    <a:pt x="41" y="45"/>
                    <a:pt x="41" y="46"/>
                  </a:cubicBezTo>
                  <a:cubicBezTo>
                    <a:pt x="41" y="47"/>
                    <a:pt x="41" y="48"/>
                    <a:pt x="40" y="49"/>
                  </a:cubicBezTo>
                  <a:cubicBezTo>
                    <a:pt x="39" y="49"/>
                    <a:pt x="38" y="49"/>
                    <a:pt x="37" y="49"/>
                  </a:cubicBezTo>
                  <a:close/>
                  <a:moveTo>
                    <a:pt x="40" y="73"/>
                  </a:moveTo>
                  <a:cubicBezTo>
                    <a:pt x="40" y="74"/>
                    <a:pt x="40" y="74"/>
                    <a:pt x="39" y="74"/>
                  </a:cubicBezTo>
                  <a:cubicBezTo>
                    <a:pt x="38" y="73"/>
                    <a:pt x="37" y="71"/>
                    <a:pt x="37" y="70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8" y="71"/>
                    <a:pt x="38" y="72"/>
                    <a:pt x="39" y="71"/>
                  </a:cubicBezTo>
                  <a:cubicBezTo>
                    <a:pt x="39" y="71"/>
                    <a:pt x="38" y="70"/>
                    <a:pt x="38" y="70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9" y="70"/>
                    <a:pt x="40" y="71"/>
                    <a:pt x="41" y="71"/>
                  </a:cubicBezTo>
                  <a:cubicBezTo>
                    <a:pt x="41" y="72"/>
                    <a:pt x="41" y="73"/>
                    <a:pt x="40" y="73"/>
                  </a:cubicBezTo>
                  <a:close/>
                  <a:moveTo>
                    <a:pt x="38" y="83"/>
                  </a:moveTo>
                  <a:cubicBezTo>
                    <a:pt x="38" y="81"/>
                    <a:pt x="38" y="80"/>
                    <a:pt x="38" y="78"/>
                  </a:cubicBezTo>
                  <a:cubicBezTo>
                    <a:pt x="38" y="78"/>
                    <a:pt x="39" y="78"/>
                    <a:pt x="39" y="78"/>
                  </a:cubicBezTo>
                  <a:cubicBezTo>
                    <a:pt x="39" y="80"/>
                    <a:pt x="39" y="81"/>
                    <a:pt x="39" y="83"/>
                  </a:cubicBezTo>
                  <a:cubicBezTo>
                    <a:pt x="39" y="84"/>
                    <a:pt x="39" y="85"/>
                    <a:pt x="39" y="86"/>
                  </a:cubicBezTo>
                  <a:cubicBezTo>
                    <a:pt x="38" y="86"/>
                    <a:pt x="38" y="86"/>
                    <a:pt x="38" y="85"/>
                  </a:cubicBezTo>
                  <a:cubicBezTo>
                    <a:pt x="37" y="85"/>
                    <a:pt x="38" y="84"/>
                    <a:pt x="38" y="83"/>
                  </a:cubicBezTo>
                  <a:close/>
                  <a:moveTo>
                    <a:pt x="31" y="89"/>
                  </a:moveTo>
                  <a:cubicBezTo>
                    <a:pt x="31" y="87"/>
                    <a:pt x="32" y="86"/>
                    <a:pt x="33" y="85"/>
                  </a:cubicBezTo>
                  <a:cubicBezTo>
                    <a:pt x="34" y="84"/>
                    <a:pt x="35" y="82"/>
                    <a:pt x="35" y="81"/>
                  </a:cubicBezTo>
                  <a:cubicBezTo>
                    <a:pt x="35" y="80"/>
                    <a:pt x="35" y="80"/>
                    <a:pt x="35" y="80"/>
                  </a:cubicBezTo>
                  <a:cubicBezTo>
                    <a:pt x="36" y="81"/>
                    <a:pt x="36" y="82"/>
                    <a:pt x="36" y="83"/>
                  </a:cubicBezTo>
                  <a:cubicBezTo>
                    <a:pt x="36" y="86"/>
                    <a:pt x="33" y="87"/>
                    <a:pt x="32" y="90"/>
                  </a:cubicBezTo>
                  <a:cubicBezTo>
                    <a:pt x="32" y="90"/>
                    <a:pt x="32" y="91"/>
                    <a:pt x="32" y="91"/>
                  </a:cubicBezTo>
                  <a:cubicBezTo>
                    <a:pt x="31" y="90"/>
                    <a:pt x="31" y="89"/>
                    <a:pt x="31" y="89"/>
                  </a:cubicBezTo>
                  <a:close/>
                  <a:moveTo>
                    <a:pt x="30" y="83"/>
                  </a:moveTo>
                  <a:cubicBezTo>
                    <a:pt x="30" y="83"/>
                    <a:pt x="31" y="82"/>
                    <a:pt x="31" y="82"/>
                  </a:cubicBezTo>
                  <a:cubicBezTo>
                    <a:pt x="32" y="81"/>
                    <a:pt x="32" y="79"/>
                    <a:pt x="33" y="78"/>
                  </a:cubicBezTo>
                  <a:cubicBezTo>
                    <a:pt x="33" y="78"/>
                    <a:pt x="33" y="77"/>
                    <a:pt x="34" y="76"/>
                  </a:cubicBezTo>
                  <a:cubicBezTo>
                    <a:pt x="34" y="76"/>
                    <a:pt x="34" y="77"/>
                    <a:pt x="34" y="77"/>
                  </a:cubicBezTo>
                  <a:cubicBezTo>
                    <a:pt x="34" y="78"/>
                    <a:pt x="34" y="80"/>
                    <a:pt x="34" y="81"/>
                  </a:cubicBezTo>
                  <a:cubicBezTo>
                    <a:pt x="33" y="83"/>
                    <a:pt x="32" y="84"/>
                    <a:pt x="31" y="86"/>
                  </a:cubicBezTo>
                  <a:cubicBezTo>
                    <a:pt x="31" y="86"/>
                    <a:pt x="31" y="87"/>
                    <a:pt x="30" y="87"/>
                  </a:cubicBezTo>
                  <a:cubicBezTo>
                    <a:pt x="30" y="86"/>
                    <a:pt x="30" y="84"/>
                    <a:pt x="30" y="83"/>
                  </a:cubicBezTo>
                  <a:close/>
                  <a:moveTo>
                    <a:pt x="27" y="80"/>
                  </a:moveTo>
                  <a:cubicBezTo>
                    <a:pt x="26" y="79"/>
                    <a:pt x="25" y="78"/>
                    <a:pt x="26" y="76"/>
                  </a:cubicBezTo>
                  <a:cubicBezTo>
                    <a:pt x="26" y="75"/>
                    <a:pt x="26" y="74"/>
                    <a:pt x="27" y="73"/>
                  </a:cubicBezTo>
                  <a:cubicBezTo>
                    <a:pt x="28" y="73"/>
                    <a:pt x="27" y="73"/>
                    <a:pt x="28" y="73"/>
                  </a:cubicBezTo>
                  <a:cubicBezTo>
                    <a:pt x="28" y="73"/>
                    <a:pt x="28" y="73"/>
                    <a:pt x="28" y="73"/>
                  </a:cubicBezTo>
                  <a:cubicBezTo>
                    <a:pt x="28" y="74"/>
                    <a:pt x="28" y="76"/>
                    <a:pt x="27" y="77"/>
                  </a:cubicBezTo>
                  <a:cubicBezTo>
                    <a:pt x="27" y="77"/>
                    <a:pt x="27" y="77"/>
                    <a:pt x="28" y="77"/>
                  </a:cubicBezTo>
                  <a:cubicBezTo>
                    <a:pt x="29" y="78"/>
                    <a:pt x="28" y="76"/>
                    <a:pt x="29" y="76"/>
                  </a:cubicBezTo>
                  <a:cubicBezTo>
                    <a:pt x="29" y="77"/>
                    <a:pt x="29" y="78"/>
                    <a:pt x="28" y="78"/>
                  </a:cubicBezTo>
                  <a:cubicBezTo>
                    <a:pt x="28" y="78"/>
                    <a:pt x="28" y="78"/>
                    <a:pt x="29" y="79"/>
                  </a:cubicBezTo>
                  <a:cubicBezTo>
                    <a:pt x="29" y="79"/>
                    <a:pt x="29" y="78"/>
                    <a:pt x="30" y="77"/>
                  </a:cubicBezTo>
                  <a:cubicBezTo>
                    <a:pt x="30" y="76"/>
                    <a:pt x="30" y="75"/>
                    <a:pt x="29" y="74"/>
                  </a:cubicBezTo>
                  <a:cubicBezTo>
                    <a:pt x="29" y="73"/>
                    <a:pt x="29" y="73"/>
                    <a:pt x="29" y="72"/>
                  </a:cubicBezTo>
                  <a:cubicBezTo>
                    <a:pt x="30" y="73"/>
                    <a:pt x="30" y="73"/>
                    <a:pt x="31" y="74"/>
                  </a:cubicBezTo>
                  <a:cubicBezTo>
                    <a:pt x="31" y="75"/>
                    <a:pt x="31" y="76"/>
                    <a:pt x="31" y="78"/>
                  </a:cubicBezTo>
                  <a:cubicBezTo>
                    <a:pt x="31" y="79"/>
                    <a:pt x="30" y="79"/>
                    <a:pt x="29" y="80"/>
                  </a:cubicBezTo>
                  <a:cubicBezTo>
                    <a:pt x="29" y="80"/>
                    <a:pt x="28" y="81"/>
                    <a:pt x="27" y="80"/>
                  </a:cubicBezTo>
                  <a:close/>
                  <a:moveTo>
                    <a:pt x="23" y="83"/>
                  </a:moveTo>
                  <a:cubicBezTo>
                    <a:pt x="23" y="82"/>
                    <a:pt x="22" y="81"/>
                    <a:pt x="22" y="80"/>
                  </a:cubicBezTo>
                  <a:cubicBezTo>
                    <a:pt x="22" y="79"/>
                    <a:pt x="22" y="78"/>
                    <a:pt x="22" y="77"/>
                  </a:cubicBezTo>
                  <a:cubicBezTo>
                    <a:pt x="22" y="77"/>
                    <a:pt x="22" y="77"/>
                    <a:pt x="22" y="76"/>
                  </a:cubicBezTo>
                  <a:cubicBezTo>
                    <a:pt x="22" y="77"/>
                    <a:pt x="22" y="77"/>
                    <a:pt x="22" y="77"/>
                  </a:cubicBezTo>
                  <a:cubicBezTo>
                    <a:pt x="22" y="79"/>
                    <a:pt x="24" y="80"/>
                    <a:pt x="25" y="82"/>
                  </a:cubicBezTo>
                  <a:cubicBezTo>
                    <a:pt x="26" y="83"/>
                    <a:pt x="28" y="83"/>
                    <a:pt x="27" y="85"/>
                  </a:cubicBezTo>
                  <a:cubicBezTo>
                    <a:pt x="27" y="85"/>
                    <a:pt x="28" y="86"/>
                    <a:pt x="28" y="87"/>
                  </a:cubicBezTo>
                  <a:cubicBezTo>
                    <a:pt x="27" y="87"/>
                    <a:pt x="27" y="87"/>
                    <a:pt x="27" y="87"/>
                  </a:cubicBezTo>
                  <a:cubicBezTo>
                    <a:pt x="26" y="85"/>
                    <a:pt x="25" y="84"/>
                    <a:pt x="23" y="83"/>
                  </a:cubicBezTo>
                  <a:close/>
                  <a:moveTo>
                    <a:pt x="16" y="90"/>
                  </a:moveTo>
                  <a:cubicBezTo>
                    <a:pt x="16" y="90"/>
                    <a:pt x="17" y="89"/>
                    <a:pt x="17" y="89"/>
                  </a:cubicBezTo>
                  <a:cubicBezTo>
                    <a:pt x="18" y="88"/>
                    <a:pt x="19" y="88"/>
                    <a:pt x="19" y="88"/>
                  </a:cubicBezTo>
                  <a:cubicBezTo>
                    <a:pt x="19" y="88"/>
                    <a:pt x="21" y="88"/>
                    <a:pt x="20" y="88"/>
                  </a:cubicBezTo>
                  <a:cubicBezTo>
                    <a:pt x="20" y="90"/>
                    <a:pt x="19" y="91"/>
                    <a:pt x="20" y="92"/>
                  </a:cubicBezTo>
                  <a:cubicBezTo>
                    <a:pt x="19" y="93"/>
                    <a:pt x="18" y="92"/>
                    <a:pt x="18" y="93"/>
                  </a:cubicBezTo>
                  <a:cubicBezTo>
                    <a:pt x="19" y="94"/>
                    <a:pt x="20" y="93"/>
                    <a:pt x="20" y="94"/>
                  </a:cubicBezTo>
                  <a:cubicBezTo>
                    <a:pt x="20" y="95"/>
                    <a:pt x="20" y="96"/>
                    <a:pt x="21" y="97"/>
                  </a:cubicBezTo>
                  <a:cubicBezTo>
                    <a:pt x="21" y="97"/>
                    <a:pt x="20" y="97"/>
                    <a:pt x="20" y="97"/>
                  </a:cubicBezTo>
                  <a:cubicBezTo>
                    <a:pt x="20" y="96"/>
                    <a:pt x="19" y="96"/>
                    <a:pt x="18" y="97"/>
                  </a:cubicBezTo>
                  <a:cubicBezTo>
                    <a:pt x="17" y="97"/>
                    <a:pt x="17" y="97"/>
                    <a:pt x="16" y="98"/>
                  </a:cubicBezTo>
                  <a:cubicBezTo>
                    <a:pt x="16" y="98"/>
                    <a:pt x="16" y="98"/>
                    <a:pt x="16" y="97"/>
                  </a:cubicBezTo>
                  <a:cubicBezTo>
                    <a:pt x="15" y="95"/>
                    <a:pt x="16" y="93"/>
                    <a:pt x="16" y="90"/>
                  </a:cubicBezTo>
                  <a:close/>
                  <a:moveTo>
                    <a:pt x="18" y="82"/>
                  </a:moveTo>
                  <a:cubicBezTo>
                    <a:pt x="18" y="83"/>
                    <a:pt x="19" y="84"/>
                    <a:pt x="18" y="85"/>
                  </a:cubicBezTo>
                  <a:cubicBezTo>
                    <a:pt x="18" y="86"/>
                    <a:pt x="17" y="86"/>
                    <a:pt x="17" y="86"/>
                  </a:cubicBezTo>
                  <a:cubicBezTo>
                    <a:pt x="17" y="86"/>
                    <a:pt x="17" y="85"/>
                    <a:pt x="17" y="85"/>
                  </a:cubicBezTo>
                  <a:cubicBezTo>
                    <a:pt x="17" y="83"/>
                    <a:pt x="16" y="82"/>
                    <a:pt x="17" y="81"/>
                  </a:cubicBezTo>
                  <a:cubicBezTo>
                    <a:pt x="17" y="81"/>
                    <a:pt x="17" y="80"/>
                    <a:pt x="17" y="79"/>
                  </a:cubicBezTo>
                  <a:cubicBezTo>
                    <a:pt x="17" y="79"/>
                    <a:pt x="17" y="78"/>
                    <a:pt x="18" y="77"/>
                  </a:cubicBezTo>
                  <a:cubicBezTo>
                    <a:pt x="18" y="78"/>
                    <a:pt x="18" y="78"/>
                    <a:pt x="18" y="79"/>
                  </a:cubicBezTo>
                  <a:cubicBezTo>
                    <a:pt x="18" y="80"/>
                    <a:pt x="18" y="81"/>
                    <a:pt x="18" y="82"/>
                  </a:cubicBezTo>
                  <a:close/>
                  <a:moveTo>
                    <a:pt x="18" y="71"/>
                  </a:moveTo>
                  <a:cubicBezTo>
                    <a:pt x="19" y="71"/>
                    <a:pt x="19" y="71"/>
                    <a:pt x="19" y="71"/>
                  </a:cubicBezTo>
                  <a:cubicBezTo>
                    <a:pt x="19" y="71"/>
                    <a:pt x="19" y="72"/>
                    <a:pt x="18" y="72"/>
                  </a:cubicBezTo>
                  <a:cubicBezTo>
                    <a:pt x="18" y="73"/>
                    <a:pt x="18" y="73"/>
                    <a:pt x="18" y="74"/>
                  </a:cubicBezTo>
                  <a:cubicBezTo>
                    <a:pt x="18" y="74"/>
                    <a:pt x="18" y="74"/>
                    <a:pt x="19" y="74"/>
                  </a:cubicBezTo>
                  <a:cubicBezTo>
                    <a:pt x="19" y="73"/>
                    <a:pt x="20" y="73"/>
                    <a:pt x="20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0" y="73"/>
                    <a:pt x="20" y="73"/>
                  </a:cubicBezTo>
                  <a:cubicBezTo>
                    <a:pt x="20" y="74"/>
                    <a:pt x="19" y="75"/>
                    <a:pt x="18" y="76"/>
                  </a:cubicBezTo>
                  <a:cubicBezTo>
                    <a:pt x="17" y="76"/>
                    <a:pt x="17" y="76"/>
                    <a:pt x="16" y="75"/>
                  </a:cubicBezTo>
                  <a:cubicBezTo>
                    <a:pt x="16" y="74"/>
                    <a:pt x="16" y="73"/>
                    <a:pt x="17" y="73"/>
                  </a:cubicBezTo>
                  <a:cubicBezTo>
                    <a:pt x="17" y="72"/>
                    <a:pt x="18" y="71"/>
                    <a:pt x="18" y="71"/>
                  </a:cubicBezTo>
                  <a:close/>
                  <a:moveTo>
                    <a:pt x="14" y="54"/>
                  </a:moveTo>
                  <a:cubicBezTo>
                    <a:pt x="15" y="53"/>
                    <a:pt x="15" y="53"/>
                    <a:pt x="15" y="53"/>
                  </a:cubicBezTo>
                  <a:cubicBezTo>
                    <a:pt x="15" y="53"/>
                    <a:pt x="16" y="53"/>
                    <a:pt x="16" y="53"/>
                  </a:cubicBezTo>
                  <a:cubicBezTo>
                    <a:pt x="16" y="54"/>
                    <a:pt x="15" y="55"/>
                    <a:pt x="15" y="56"/>
                  </a:cubicBezTo>
                  <a:cubicBezTo>
                    <a:pt x="15" y="56"/>
                    <a:pt x="15" y="56"/>
                    <a:pt x="15" y="57"/>
                  </a:cubicBezTo>
                  <a:cubicBezTo>
                    <a:pt x="15" y="57"/>
                    <a:pt x="16" y="56"/>
                    <a:pt x="16" y="56"/>
                  </a:cubicBezTo>
                  <a:cubicBezTo>
                    <a:pt x="17" y="55"/>
                    <a:pt x="17" y="54"/>
                    <a:pt x="18" y="54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18" y="55"/>
                    <a:pt x="17" y="56"/>
                    <a:pt x="17" y="57"/>
                  </a:cubicBezTo>
                  <a:cubicBezTo>
                    <a:pt x="16" y="58"/>
                    <a:pt x="15" y="59"/>
                    <a:pt x="14" y="59"/>
                  </a:cubicBezTo>
                  <a:cubicBezTo>
                    <a:pt x="13" y="59"/>
                    <a:pt x="13" y="59"/>
                    <a:pt x="13" y="59"/>
                  </a:cubicBezTo>
                  <a:cubicBezTo>
                    <a:pt x="13" y="57"/>
                    <a:pt x="13" y="56"/>
                    <a:pt x="14" y="54"/>
                  </a:cubicBezTo>
                  <a:close/>
                  <a:moveTo>
                    <a:pt x="17" y="44"/>
                  </a:moveTo>
                  <a:cubicBezTo>
                    <a:pt x="16" y="45"/>
                    <a:pt x="15" y="45"/>
                    <a:pt x="15" y="45"/>
                  </a:cubicBezTo>
                  <a:cubicBezTo>
                    <a:pt x="14" y="45"/>
                    <a:pt x="14" y="45"/>
                    <a:pt x="14" y="45"/>
                  </a:cubicBezTo>
                  <a:cubicBezTo>
                    <a:pt x="14" y="43"/>
                    <a:pt x="15" y="42"/>
                    <a:pt x="15" y="41"/>
                  </a:cubicBezTo>
                  <a:cubicBezTo>
                    <a:pt x="16" y="40"/>
                    <a:pt x="16" y="40"/>
                    <a:pt x="16" y="40"/>
                  </a:cubicBezTo>
                  <a:cubicBezTo>
                    <a:pt x="16" y="41"/>
                    <a:pt x="16" y="42"/>
                    <a:pt x="16" y="43"/>
                  </a:cubicBezTo>
                  <a:cubicBezTo>
                    <a:pt x="16" y="43"/>
                    <a:pt x="16" y="42"/>
                    <a:pt x="16" y="42"/>
                  </a:cubicBezTo>
                  <a:cubicBezTo>
                    <a:pt x="17" y="41"/>
                    <a:pt x="17" y="40"/>
                    <a:pt x="18" y="38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41"/>
                    <a:pt x="18" y="42"/>
                    <a:pt x="17" y="44"/>
                  </a:cubicBezTo>
                  <a:close/>
                  <a:moveTo>
                    <a:pt x="25" y="53"/>
                  </a:moveTo>
                  <a:cubicBezTo>
                    <a:pt x="25" y="53"/>
                    <a:pt x="25" y="54"/>
                    <a:pt x="25" y="55"/>
                  </a:cubicBezTo>
                  <a:cubicBezTo>
                    <a:pt x="25" y="55"/>
                    <a:pt x="25" y="55"/>
                    <a:pt x="25" y="55"/>
                  </a:cubicBezTo>
                  <a:cubicBezTo>
                    <a:pt x="25" y="55"/>
                    <a:pt x="25" y="56"/>
                    <a:pt x="24" y="56"/>
                  </a:cubicBezTo>
                  <a:cubicBezTo>
                    <a:pt x="24" y="58"/>
                    <a:pt x="23" y="59"/>
                    <a:pt x="21" y="59"/>
                  </a:cubicBezTo>
                  <a:cubicBezTo>
                    <a:pt x="21" y="59"/>
                    <a:pt x="20" y="59"/>
                    <a:pt x="20" y="59"/>
                  </a:cubicBezTo>
                  <a:cubicBezTo>
                    <a:pt x="19" y="58"/>
                    <a:pt x="19" y="57"/>
                    <a:pt x="19" y="56"/>
                  </a:cubicBezTo>
                  <a:cubicBezTo>
                    <a:pt x="20" y="54"/>
                    <a:pt x="21" y="53"/>
                    <a:pt x="22" y="51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23" y="53"/>
                    <a:pt x="22" y="54"/>
                    <a:pt x="22" y="56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3" y="56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4" y="54"/>
                    <a:pt x="25" y="53"/>
                    <a:pt x="25" y="51"/>
                  </a:cubicBezTo>
                  <a:cubicBezTo>
                    <a:pt x="25" y="51"/>
                    <a:pt x="25" y="51"/>
                    <a:pt x="25" y="51"/>
                  </a:cubicBezTo>
                  <a:cubicBezTo>
                    <a:pt x="26" y="52"/>
                    <a:pt x="25" y="52"/>
                    <a:pt x="25" y="53"/>
                  </a:cubicBezTo>
                  <a:close/>
                  <a:moveTo>
                    <a:pt x="23" y="69"/>
                  </a:moveTo>
                  <a:cubicBezTo>
                    <a:pt x="23" y="68"/>
                    <a:pt x="24" y="68"/>
                    <a:pt x="25" y="67"/>
                  </a:cubicBezTo>
                  <a:cubicBezTo>
                    <a:pt x="25" y="67"/>
                    <a:pt x="25" y="67"/>
                    <a:pt x="25" y="67"/>
                  </a:cubicBezTo>
                  <a:cubicBezTo>
                    <a:pt x="25" y="69"/>
                    <a:pt x="24" y="70"/>
                    <a:pt x="24" y="71"/>
                  </a:cubicBezTo>
                  <a:cubicBezTo>
                    <a:pt x="24" y="71"/>
                    <a:pt x="24" y="70"/>
                    <a:pt x="25" y="71"/>
                  </a:cubicBezTo>
                  <a:cubicBezTo>
                    <a:pt x="26" y="70"/>
                    <a:pt x="26" y="69"/>
                    <a:pt x="26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8" y="70"/>
                    <a:pt x="26" y="72"/>
                    <a:pt x="26" y="73"/>
                  </a:cubicBezTo>
                  <a:cubicBezTo>
                    <a:pt x="25" y="74"/>
                    <a:pt x="24" y="74"/>
                    <a:pt x="23" y="74"/>
                  </a:cubicBezTo>
                  <a:cubicBezTo>
                    <a:pt x="22" y="74"/>
                    <a:pt x="22" y="74"/>
                    <a:pt x="22" y="73"/>
                  </a:cubicBezTo>
                  <a:cubicBezTo>
                    <a:pt x="21" y="72"/>
                    <a:pt x="22" y="70"/>
                    <a:pt x="23" y="69"/>
                  </a:cubicBezTo>
                  <a:close/>
                  <a:moveTo>
                    <a:pt x="21" y="65"/>
                  </a:moveTo>
                  <a:cubicBezTo>
                    <a:pt x="22" y="65"/>
                    <a:pt x="23" y="64"/>
                    <a:pt x="23" y="63"/>
                  </a:cubicBezTo>
                  <a:cubicBezTo>
                    <a:pt x="23" y="63"/>
                    <a:pt x="23" y="63"/>
                    <a:pt x="24" y="63"/>
                  </a:cubicBezTo>
                  <a:cubicBezTo>
                    <a:pt x="24" y="65"/>
                    <a:pt x="23" y="67"/>
                    <a:pt x="21" y="68"/>
                  </a:cubicBezTo>
                  <a:cubicBezTo>
                    <a:pt x="21" y="68"/>
                    <a:pt x="20" y="68"/>
                    <a:pt x="19" y="68"/>
                  </a:cubicBezTo>
                  <a:cubicBezTo>
                    <a:pt x="19" y="68"/>
                    <a:pt x="19" y="68"/>
                    <a:pt x="19" y="67"/>
                  </a:cubicBezTo>
                  <a:cubicBezTo>
                    <a:pt x="18" y="66"/>
                    <a:pt x="19" y="64"/>
                    <a:pt x="20" y="63"/>
                  </a:cubicBezTo>
                  <a:cubicBezTo>
                    <a:pt x="20" y="63"/>
                    <a:pt x="20" y="62"/>
                    <a:pt x="21" y="62"/>
                  </a:cubicBezTo>
                  <a:cubicBezTo>
                    <a:pt x="22" y="62"/>
                    <a:pt x="21" y="63"/>
                    <a:pt x="21" y="64"/>
                  </a:cubicBezTo>
                  <a:cubicBezTo>
                    <a:pt x="21" y="65"/>
                    <a:pt x="21" y="65"/>
                    <a:pt x="21" y="66"/>
                  </a:cubicBezTo>
                  <a:cubicBezTo>
                    <a:pt x="21" y="66"/>
                    <a:pt x="21" y="66"/>
                    <a:pt x="21" y="65"/>
                  </a:cubicBezTo>
                  <a:close/>
                  <a:moveTo>
                    <a:pt x="36" y="67"/>
                  </a:moveTo>
                  <a:cubicBezTo>
                    <a:pt x="35" y="66"/>
                    <a:pt x="34" y="65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5" y="63"/>
                    <a:pt x="35" y="64"/>
                    <a:pt x="35" y="64"/>
                  </a:cubicBezTo>
                  <a:cubicBezTo>
                    <a:pt x="35" y="65"/>
                    <a:pt x="35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4"/>
                    <a:pt x="36" y="63"/>
                    <a:pt x="36" y="63"/>
                  </a:cubicBezTo>
                  <a:cubicBezTo>
                    <a:pt x="36" y="63"/>
                    <a:pt x="36" y="63"/>
                    <a:pt x="36" y="63"/>
                  </a:cubicBezTo>
                  <a:cubicBezTo>
                    <a:pt x="37" y="64"/>
                    <a:pt x="38" y="65"/>
                    <a:pt x="38" y="67"/>
                  </a:cubicBezTo>
                  <a:cubicBezTo>
                    <a:pt x="38" y="67"/>
                    <a:pt x="37" y="67"/>
                    <a:pt x="37" y="67"/>
                  </a:cubicBezTo>
                  <a:cubicBezTo>
                    <a:pt x="37" y="67"/>
                    <a:pt x="36" y="67"/>
                    <a:pt x="36" y="67"/>
                  </a:cubicBezTo>
                  <a:close/>
                  <a:moveTo>
                    <a:pt x="33" y="70"/>
                  </a:moveTo>
                  <a:cubicBezTo>
                    <a:pt x="33" y="70"/>
                    <a:pt x="32" y="69"/>
                    <a:pt x="32" y="69"/>
                  </a:cubicBezTo>
                  <a:cubicBezTo>
                    <a:pt x="32" y="68"/>
                    <a:pt x="32" y="68"/>
                    <a:pt x="32" y="68"/>
                  </a:cubicBezTo>
                  <a:cubicBezTo>
                    <a:pt x="33" y="68"/>
                    <a:pt x="35" y="69"/>
                    <a:pt x="36" y="70"/>
                  </a:cubicBezTo>
                  <a:cubicBezTo>
                    <a:pt x="36" y="71"/>
                    <a:pt x="36" y="72"/>
                    <a:pt x="35" y="73"/>
                  </a:cubicBezTo>
                  <a:cubicBezTo>
                    <a:pt x="35" y="73"/>
                    <a:pt x="35" y="74"/>
                    <a:pt x="35" y="74"/>
                  </a:cubicBezTo>
                  <a:cubicBezTo>
                    <a:pt x="35" y="74"/>
                    <a:pt x="34" y="74"/>
                    <a:pt x="34" y="74"/>
                  </a:cubicBezTo>
                  <a:cubicBezTo>
                    <a:pt x="32" y="73"/>
                    <a:pt x="31" y="71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2" y="70"/>
                    <a:pt x="32" y="72"/>
                    <a:pt x="33" y="71"/>
                  </a:cubicBezTo>
                  <a:cubicBezTo>
                    <a:pt x="33" y="71"/>
                    <a:pt x="33" y="71"/>
                    <a:pt x="33" y="70"/>
                  </a:cubicBezTo>
                  <a:close/>
                  <a:moveTo>
                    <a:pt x="35" y="54"/>
                  </a:moveTo>
                  <a:cubicBezTo>
                    <a:pt x="34" y="53"/>
                    <a:pt x="34" y="52"/>
                    <a:pt x="34" y="52"/>
                  </a:cubicBezTo>
                  <a:cubicBezTo>
                    <a:pt x="34" y="51"/>
                    <a:pt x="35" y="52"/>
                    <a:pt x="35" y="52"/>
                  </a:cubicBezTo>
                  <a:cubicBezTo>
                    <a:pt x="35" y="54"/>
                    <a:pt x="38" y="54"/>
                    <a:pt x="38" y="56"/>
                  </a:cubicBezTo>
                  <a:cubicBezTo>
                    <a:pt x="38" y="56"/>
                    <a:pt x="38" y="57"/>
                    <a:pt x="38" y="57"/>
                  </a:cubicBezTo>
                  <a:cubicBezTo>
                    <a:pt x="37" y="58"/>
                    <a:pt x="36" y="58"/>
                    <a:pt x="35" y="58"/>
                  </a:cubicBezTo>
                  <a:cubicBezTo>
                    <a:pt x="34" y="58"/>
                    <a:pt x="33" y="56"/>
                    <a:pt x="32" y="55"/>
                  </a:cubicBezTo>
                  <a:cubicBezTo>
                    <a:pt x="32" y="54"/>
                    <a:pt x="31" y="54"/>
                    <a:pt x="32" y="53"/>
                  </a:cubicBezTo>
                  <a:cubicBezTo>
                    <a:pt x="32" y="53"/>
                    <a:pt x="32" y="53"/>
                    <a:pt x="32" y="53"/>
                  </a:cubicBezTo>
                  <a:cubicBezTo>
                    <a:pt x="33" y="54"/>
                    <a:pt x="34" y="55"/>
                    <a:pt x="35" y="56"/>
                  </a:cubicBezTo>
                  <a:cubicBezTo>
                    <a:pt x="35" y="56"/>
                    <a:pt x="35" y="56"/>
                    <a:pt x="35" y="55"/>
                  </a:cubicBezTo>
                  <a:cubicBezTo>
                    <a:pt x="36" y="55"/>
                    <a:pt x="35" y="55"/>
                    <a:pt x="35" y="54"/>
                  </a:cubicBezTo>
                  <a:close/>
                  <a:moveTo>
                    <a:pt x="26" y="60"/>
                  </a:moveTo>
                  <a:cubicBezTo>
                    <a:pt x="27" y="60"/>
                    <a:pt x="27" y="60"/>
                    <a:pt x="27" y="60"/>
                  </a:cubicBezTo>
                  <a:cubicBezTo>
                    <a:pt x="27" y="60"/>
                    <a:pt x="27" y="59"/>
                    <a:pt x="27" y="59"/>
                  </a:cubicBezTo>
                  <a:cubicBezTo>
                    <a:pt x="27" y="59"/>
                    <a:pt x="28" y="59"/>
                    <a:pt x="28" y="59"/>
                  </a:cubicBezTo>
                  <a:cubicBezTo>
                    <a:pt x="28" y="59"/>
                    <a:pt x="28" y="61"/>
                    <a:pt x="28" y="61"/>
                  </a:cubicBezTo>
                  <a:cubicBezTo>
                    <a:pt x="28" y="62"/>
                    <a:pt x="28" y="63"/>
                    <a:pt x="28" y="64"/>
                  </a:cubicBezTo>
                  <a:cubicBezTo>
                    <a:pt x="28" y="64"/>
                    <a:pt x="28" y="64"/>
                    <a:pt x="28" y="64"/>
                  </a:cubicBezTo>
                  <a:cubicBezTo>
                    <a:pt x="29" y="63"/>
                    <a:pt x="29" y="62"/>
                    <a:pt x="29" y="60"/>
                  </a:cubicBezTo>
                  <a:cubicBezTo>
                    <a:pt x="29" y="60"/>
                    <a:pt x="29" y="60"/>
                    <a:pt x="29" y="60"/>
                  </a:cubicBezTo>
                  <a:cubicBezTo>
                    <a:pt x="29" y="60"/>
                    <a:pt x="30" y="60"/>
                    <a:pt x="30" y="60"/>
                  </a:cubicBezTo>
                  <a:cubicBezTo>
                    <a:pt x="30" y="61"/>
                    <a:pt x="29" y="62"/>
                    <a:pt x="30" y="62"/>
                  </a:cubicBezTo>
                  <a:cubicBezTo>
                    <a:pt x="30" y="63"/>
                    <a:pt x="30" y="63"/>
                    <a:pt x="30" y="63"/>
                  </a:cubicBezTo>
                  <a:cubicBezTo>
                    <a:pt x="31" y="62"/>
                    <a:pt x="30" y="60"/>
                    <a:pt x="31" y="59"/>
                  </a:cubicBezTo>
                  <a:cubicBezTo>
                    <a:pt x="31" y="58"/>
                    <a:pt x="31" y="57"/>
                    <a:pt x="31" y="57"/>
                  </a:cubicBezTo>
                  <a:cubicBezTo>
                    <a:pt x="31" y="57"/>
                    <a:pt x="31" y="57"/>
                    <a:pt x="31" y="58"/>
                  </a:cubicBezTo>
                  <a:cubicBezTo>
                    <a:pt x="31" y="58"/>
                    <a:pt x="32" y="58"/>
                    <a:pt x="32" y="59"/>
                  </a:cubicBezTo>
                  <a:cubicBezTo>
                    <a:pt x="32" y="62"/>
                    <a:pt x="33" y="66"/>
                    <a:pt x="30" y="67"/>
                  </a:cubicBezTo>
                  <a:cubicBezTo>
                    <a:pt x="29" y="68"/>
                    <a:pt x="28" y="68"/>
                    <a:pt x="27" y="67"/>
                  </a:cubicBezTo>
                  <a:cubicBezTo>
                    <a:pt x="26" y="67"/>
                    <a:pt x="26" y="66"/>
                    <a:pt x="26" y="65"/>
                  </a:cubicBezTo>
                  <a:cubicBezTo>
                    <a:pt x="25" y="64"/>
                    <a:pt x="24" y="62"/>
                    <a:pt x="25" y="60"/>
                  </a:cubicBezTo>
                  <a:cubicBezTo>
                    <a:pt x="25" y="58"/>
                    <a:pt x="25" y="57"/>
                    <a:pt x="26" y="55"/>
                  </a:cubicBezTo>
                  <a:cubicBezTo>
                    <a:pt x="27" y="55"/>
                    <a:pt x="26" y="56"/>
                    <a:pt x="26" y="56"/>
                  </a:cubicBezTo>
                  <a:cubicBezTo>
                    <a:pt x="26" y="57"/>
                    <a:pt x="26" y="58"/>
                    <a:pt x="26" y="60"/>
                  </a:cubicBezTo>
                  <a:close/>
                  <a:moveTo>
                    <a:pt x="21" y="40"/>
                  </a:moveTo>
                  <a:cubicBezTo>
                    <a:pt x="22" y="40"/>
                    <a:pt x="23" y="39"/>
                    <a:pt x="23" y="38"/>
                  </a:cubicBezTo>
                  <a:cubicBezTo>
                    <a:pt x="23" y="38"/>
                    <a:pt x="24" y="37"/>
                    <a:pt x="24" y="37"/>
                  </a:cubicBezTo>
                  <a:cubicBezTo>
                    <a:pt x="24" y="37"/>
                    <a:pt x="24" y="37"/>
                    <a:pt x="24" y="37"/>
                  </a:cubicBezTo>
                  <a:cubicBezTo>
                    <a:pt x="24" y="39"/>
                    <a:pt x="23" y="41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2"/>
                    <a:pt x="19" y="42"/>
                    <a:pt x="19" y="41"/>
                  </a:cubicBezTo>
                  <a:cubicBezTo>
                    <a:pt x="19" y="40"/>
                    <a:pt x="20" y="39"/>
                    <a:pt x="21" y="38"/>
                  </a:cubicBezTo>
                  <a:cubicBezTo>
                    <a:pt x="21" y="38"/>
                    <a:pt x="21" y="37"/>
                    <a:pt x="22" y="37"/>
                  </a:cubicBezTo>
                  <a:cubicBezTo>
                    <a:pt x="22" y="38"/>
                    <a:pt x="21" y="39"/>
                    <a:pt x="21" y="40"/>
                  </a:cubicBezTo>
                  <a:cubicBezTo>
                    <a:pt x="21" y="40"/>
                    <a:pt x="21" y="40"/>
                    <a:pt x="21" y="40"/>
                  </a:cubicBezTo>
                  <a:close/>
                  <a:moveTo>
                    <a:pt x="18" y="48"/>
                  </a:moveTo>
                  <a:cubicBezTo>
                    <a:pt x="19" y="47"/>
                    <a:pt x="20" y="46"/>
                    <a:pt x="21" y="45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7"/>
                    <a:pt x="20" y="49"/>
                    <a:pt x="19" y="51"/>
                  </a:cubicBezTo>
                  <a:cubicBezTo>
                    <a:pt x="18" y="51"/>
                    <a:pt x="17" y="52"/>
                    <a:pt x="15" y="52"/>
                  </a:cubicBezTo>
                  <a:cubicBezTo>
                    <a:pt x="14" y="52"/>
                    <a:pt x="14" y="51"/>
                    <a:pt x="14" y="50"/>
                  </a:cubicBezTo>
                  <a:cubicBezTo>
                    <a:pt x="14" y="49"/>
                    <a:pt x="14" y="48"/>
                    <a:pt x="15" y="48"/>
                  </a:cubicBezTo>
                  <a:cubicBezTo>
                    <a:pt x="16" y="47"/>
                    <a:pt x="17" y="46"/>
                    <a:pt x="18" y="45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18" y="46"/>
                    <a:pt x="17" y="47"/>
                    <a:pt x="17" y="49"/>
                  </a:cubicBezTo>
                  <a:cubicBezTo>
                    <a:pt x="17" y="49"/>
                    <a:pt x="18" y="48"/>
                    <a:pt x="18" y="48"/>
                  </a:cubicBezTo>
                  <a:close/>
                  <a:moveTo>
                    <a:pt x="14" y="38"/>
                  </a:moveTo>
                  <a:cubicBezTo>
                    <a:pt x="14" y="38"/>
                    <a:pt x="15" y="37"/>
                    <a:pt x="15" y="37"/>
                  </a:cubicBezTo>
                  <a:cubicBezTo>
                    <a:pt x="16" y="36"/>
                    <a:pt x="16" y="36"/>
                    <a:pt x="16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36"/>
                    <a:pt x="17" y="37"/>
                    <a:pt x="17" y="37"/>
                  </a:cubicBezTo>
                  <a:cubicBezTo>
                    <a:pt x="16" y="39"/>
                    <a:pt x="15" y="41"/>
                    <a:pt x="13" y="41"/>
                  </a:cubicBezTo>
                  <a:cubicBezTo>
                    <a:pt x="12" y="41"/>
                    <a:pt x="12" y="41"/>
                    <a:pt x="11" y="41"/>
                  </a:cubicBezTo>
                  <a:cubicBezTo>
                    <a:pt x="11" y="40"/>
                    <a:pt x="11" y="39"/>
                    <a:pt x="11" y="38"/>
                  </a:cubicBezTo>
                  <a:cubicBezTo>
                    <a:pt x="11" y="37"/>
                    <a:pt x="12" y="36"/>
                    <a:pt x="13" y="35"/>
                  </a:cubicBezTo>
                  <a:cubicBezTo>
                    <a:pt x="13" y="34"/>
                    <a:pt x="14" y="34"/>
                    <a:pt x="14" y="35"/>
                  </a:cubicBezTo>
                  <a:cubicBezTo>
                    <a:pt x="14" y="35"/>
                    <a:pt x="14" y="36"/>
                    <a:pt x="14" y="37"/>
                  </a:cubicBezTo>
                  <a:cubicBezTo>
                    <a:pt x="14" y="38"/>
                    <a:pt x="14" y="38"/>
                    <a:pt x="14" y="38"/>
                  </a:cubicBezTo>
                  <a:close/>
                  <a:moveTo>
                    <a:pt x="22" y="87"/>
                  </a:moveTo>
                  <a:cubicBezTo>
                    <a:pt x="20" y="86"/>
                    <a:pt x="20" y="84"/>
                    <a:pt x="20" y="82"/>
                  </a:cubicBezTo>
                  <a:cubicBezTo>
                    <a:pt x="20" y="82"/>
                    <a:pt x="20" y="81"/>
                    <a:pt x="21" y="81"/>
                  </a:cubicBezTo>
                  <a:cubicBezTo>
                    <a:pt x="21" y="81"/>
                    <a:pt x="21" y="82"/>
                    <a:pt x="21" y="82"/>
                  </a:cubicBezTo>
                  <a:cubicBezTo>
                    <a:pt x="22" y="84"/>
                    <a:pt x="24" y="85"/>
                    <a:pt x="25" y="86"/>
                  </a:cubicBezTo>
                  <a:cubicBezTo>
                    <a:pt x="26" y="87"/>
                    <a:pt x="27" y="88"/>
                    <a:pt x="27" y="90"/>
                  </a:cubicBezTo>
                  <a:cubicBezTo>
                    <a:pt x="27" y="90"/>
                    <a:pt x="27" y="90"/>
                    <a:pt x="27" y="91"/>
                  </a:cubicBezTo>
                  <a:cubicBezTo>
                    <a:pt x="27" y="91"/>
                    <a:pt x="27" y="91"/>
                    <a:pt x="26" y="91"/>
                  </a:cubicBezTo>
                  <a:cubicBezTo>
                    <a:pt x="26" y="89"/>
                    <a:pt x="24" y="87"/>
                    <a:pt x="22" y="87"/>
                  </a:cubicBezTo>
                  <a:close/>
                  <a:moveTo>
                    <a:pt x="25" y="97"/>
                  </a:moveTo>
                  <a:cubicBezTo>
                    <a:pt x="25" y="97"/>
                    <a:pt x="24" y="97"/>
                    <a:pt x="24" y="97"/>
                  </a:cubicBezTo>
                  <a:cubicBezTo>
                    <a:pt x="23" y="97"/>
                    <a:pt x="23" y="97"/>
                    <a:pt x="23" y="98"/>
                  </a:cubicBezTo>
                  <a:cubicBezTo>
                    <a:pt x="22" y="98"/>
                    <a:pt x="22" y="98"/>
                    <a:pt x="22" y="98"/>
                  </a:cubicBezTo>
                  <a:cubicBezTo>
                    <a:pt x="22" y="97"/>
                    <a:pt x="22" y="97"/>
                    <a:pt x="22" y="96"/>
                  </a:cubicBezTo>
                  <a:cubicBezTo>
                    <a:pt x="22" y="96"/>
                    <a:pt x="22" y="95"/>
                    <a:pt x="22" y="94"/>
                  </a:cubicBezTo>
                  <a:cubicBezTo>
                    <a:pt x="22" y="94"/>
                    <a:pt x="23" y="93"/>
                    <a:pt x="24" y="93"/>
                  </a:cubicBezTo>
                  <a:cubicBezTo>
                    <a:pt x="24" y="93"/>
                    <a:pt x="24" y="93"/>
                    <a:pt x="24" y="93"/>
                  </a:cubicBezTo>
                  <a:cubicBezTo>
                    <a:pt x="23" y="92"/>
                    <a:pt x="23" y="93"/>
                    <a:pt x="23" y="93"/>
                  </a:cubicBezTo>
                  <a:cubicBezTo>
                    <a:pt x="22" y="93"/>
                    <a:pt x="22" y="93"/>
                    <a:pt x="21" y="94"/>
                  </a:cubicBezTo>
                  <a:cubicBezTo>
                    <a:pt x="21" y="93"/>
                    <a:pt x="21" y="92"/>
                    <a:pt x="21" y="91"/>
                  </a:cubicBezTo>
                  <a:cubicBezTo>
                    <a:pt x="21" y="90"/>
                    <a:pt x="21" y="89"/>
                    <a:pt x="22" y="89"/>
                  </a:cubicBezTo>
                  <a:cubicBezTo>
                    <a:pt x="22" y="89"/>
                    <a:pt x="23" y="89"/>
                    <a:pt x="24" y="90"/>
                  </a:cubicBezTo>
                  <a:cubicBezTo>
                    <a:pt x="25" y="91"/>
                    <a:pt x="26" y="93"/>
                    <a:pt x="26" y="95"/>
                  </a:cubicBezTo>
                  <a:cubicBezTo>
                    <a:pt x="26" y="96"/>
                    <a:pt x="27" y="97"/>
                    <a:pt x="26" y="98"/>
                  </a:cubicBezTo>
                  <a:cubicBezTo>
                    <a:pt x="26" y="98"/>
                    <a:pt x="26" y="97"/>
                    <a:pt x="25" y="97"/>
                  </a:cubicBezTo>
                  <a:close/>
                  <a:moveTo>
                    <a:pt x="23" y="98"/>
                  </a:moveTo>
                  <a:cubicBezTo>
                    <a:pt x="24" y="98"/>
                    <a:pt x="24" y="98"/>
                    <a:pt x="25" y="98"/>
                  </a:cubicBezTo>
                  <a:cubicBezTo>
                    <a:pt x="25" y="98"/>
                    <a:pt x="25" y="99"/>
                    <a:pt x="25" y="100"/>
                  </a:cubicBezTo>
                  <a:cubicBezTo>
                    <a:pt x="25" y="101"/>
                    <a:pt x="24" y="102"/>
                    <a:pt x="23" y="102"/>
                  </a:cubicBezTo>
                  <a:cubicBezTo>
                    <a:pt x="22" y="102"/>
                    <a:pt x="22" y="102"/>
                    <a:pt x="22" y="102"/>
                  </a:cubicBezTo>
                  <a:cubicBezTo>
                    <a:pt x="22" y="101"/>
                    <a:pt x="23" y="101"/>
                    <a:pt x="23" y="100"/>
                  </a:cubicBezTo>
                  <a:cubicBezTo>
                    <a:pt x="22" y="99"/>
                    <a:pt x="23" y="99"/>
                    <a:pt x="23" y="98"/>
                  </a:cubicBezTo>
                  <a:close/>
                  <a:moveTo>
                    <a:pt x="36" y="96"/>
                  </a:moveTo>
                  <a:cubicBezTo>
                    <a:pt x="35" y="96"/>
                    <a:pt x="35" y="96"/>
                    <a:pt x="34" y="96"/>
                  </a:cubicBezTo>
                  <a:cubicBezTo>
                    <a:pt x="34" y="96"/>
                    <a:pt x="34" y="95"/>
                    <a:pt x="34" y="95"/>
                  </a:cubicBezTo>
                  <a:cubicBezTo>
                    <a:pt x="33" y="93"/>
                    <a:pt x="34" y="91"/>
                    <a:pt x="35" y="90"/>
                  </a:cubicBezTo>
                  <a:cubicBezTo>
                    <a:pt x="36" y="89"/>
                    <a:pt x="36" y="89"/>
                    <a:pt x="36" y="90"/>
                  </a:cubicBezTo>
                  <a:cubicBezTo>
                    <a:pt x="37" y="90"/>
                    <a:pt x="37" y="91"/>
                    <a:pt x="37" y="92"/>
                  </a:cubicBezTo>
                  <a:cubicBezTo>
                    <a:pt x="38" y="92"/>
                    <a:pt x="38" y="93"/>
                    <a:pt x="38" y="93"/>
                  </a:cubicBezTo>
                  <a:cubicBezTo>
                    <a:pt x="38" y="94"/>
                    <a:pt x="38" y="95"/>
                    <a:pt x="38" y="96"/>
                  </a:cubicBezTo>
                  <a:cubicBezTo>
                    <a:pt x="37" y="96"/>
                    <a:pt x="37" y="95"/>
                    <a:pt x="36" y="96"/>
                  </a:cubicBezTo>
                  <a:close/>
                  <a:moveTo>
                    <a:pt x="38" y="100"/>
                  </a:moveTo>
                  <a:cubicBezTo>
                    <a:pt x="37" y="100"/>
                    <a:pt x="35" y="99"/>
                    <a:pt x="35" y="98"/>
                  </a:cubicBezTo>
                  <a:cubicBezTo>
                    <a:pt x="35" y="98"/>
                    <a:pt x="35" y="97"/>
                    <a:pt x="35" y="97"/>
                  </a:cubicBezTo>
                  <a:cubicBezTo>
                    <a:pt x="35" y="96"/>
                    <a:pt x="36" y="96"/>
                    <a:pt x="37" y="96"/>
                  </a:cubicBezTo>
                  <a:cubicBezTo>
                    <a:pt x="37" y="97"/>
                    <a:pt x="37" y="97"/>
                    <a:pt x="37" y="97"/>
                  </a:cubicBezTo>
                  <a:cubicBezTo>
                    <a:pt x="37" y="98"/>
                    <a:pt x="37" y="99"/>
                    <a:pt x="38" y="100"/>
                  </a:cubicBezTo>
                  <a:close/>
                  <a:moveTo>
                    <a:pt x="40" y="97"/>
                  </a:moveTo>
                  <a:cubicBezTo>
                    <a:pt x="41" y="97"/>
                    <a:pt x="42" y="97"/>
                    <a:pt x="42" y="96"/>
                  </a:cubicBezTo>
                  <a:cubicBezTo>
                    <a:pt x="42" y="96"/>
                    <a:pt x="43" y="96"/>
                    <a:pt x="43" y="96"/>
                  </a:cubicBezTo>
                  <a:cubicBezTo>
                    <a:pt x="42" y="98"/>
                    <a:pt x="42" y="100"/>
                    <a:pt x="41" y="101"/>
                  </a:cubicBezTo>
                  <a:cubicBezTo>
                    <a:pt x="41" y="101"/>
                    <a:pt x="41" y="102"/>
                    <a:pt x="41" y="102"/>
                  </a:cubicBezTo>
                  <a:cubicBezTo>
                    <a:pt x="40" y="101"/>
                    <a:pt x="40" y="101"/>
                    <a:pt x="40" y="101"/>
                  </a:cubicBezTo>
                  <a:cubicBezTo>
                    <a:pt x="41" y="100"/>
                    <a:pt x="41" y="98"/>
                    <a:pt x="40" y="97"/>
                  </a:cubicBezTo>
                  <a:close/>
                  <a:moveTo>
                    <a:pt x="42" y="91"/>
                  </a:moveTo>
                  <a:cubicBezTo>
                    <a:pt x="43" y="92"/>
                    <a:pt x="43" y="93"/>
                    <a:pt x="43" y="94"/>
                  </a:cubicBezTo>
                  <a:cubicBezTo>
                    <a:pt x="43" y="95"/>
                    <a:pt x="44" y="95"/>
                    <a:pt x="43" y="95"/>
                  </a:cubicBezTo>
                  <a:cubicBezTo>
                    <a:pt x="42" y="95"/>
                    <a:pt x="41" y="96"/>
                    <a:pt x="40" y="97"/>
                  </a:cubicBezTo>
                  <a:cubicBezTo>
                    <a:pt x="39" y="97"/>
                    <a:pt x="39" y="96"/>
                    <a:pt x="39" y="96"/>
                  </a:cubicBezTo>
                  <a:cubicBezTo>
                    <a:pt x="39" y="96"/>
                    <a:pt x="39" y="95"/>
                    <a:pt x="39" y="95"/>
                  </a:cubicBezTo>
                  <a:cubicBezTo>
                    <a:pt x="39" y="94"/>
                    <a:pt x="39" y="93"/>
                    <a:pt x="39" y="93"/>
                  </a:cubicBezTo>
                  <a:cubicBezTo>
                    <a:pt x="40" y="93"/>
                    <a:pt x="40" y="93"/>
                    <a:pt x="40" y="92"/>
                  </a:cubicBezTo>
                  <a:cubicBezTo>
                    <a:pt x="40" y="92"/>
                    <a:pt x="39" y="92"/>
                    <a:pt x="39" y="91"/>
                  </a:cubicBezTo>
                  <a:cubicBezTo>
                    <a:pt x="38" y="91"/>
                    <a:pt x="37" y="90"/>
                    <a:pt x="37" y="89"/>
                  </a:cubicBezTo>
                  <a:cubicBezTo>
                    <a:pt x="38" y="88"/>
                    <a:pt x="40" y="87"/>
                    <a:pt x="41" y="88"/>
                  </a:cubicBezTo>
                  <a:cubicBezTo>
                    <a:pt x="41" y="88"/>
                    <a:pt x="41" y="88"/>
                    <a:pt x="42" y="89"/>
                  </a:cubicBezTo>
                  <a:cubicBezTo>
                    <a:pt x="42" y="89"/>
                    <a:pt x="42" y="90"/>
                    <a:pt x="42" y="91"/>
                  </a:cubicBezTo>
                  <a:close/>
                  <a:moveTo>
                    <a:pt x="43" y="75"/>
                  </a:moveTo>
                  <a:cubicBezTo>
                    <a:pt x="43" y="72"/>
                    <a:pt x="44" y="70"/>
                    <a:pt x="44" y="67"/>
                  </a:cubicBezTo>
                  <a:cubicBezTo>
                    <a:pt x="44" y="67"/>
                    <a:pt x="44" y="67"/>
                    <a:pt x="45" y="67"/>
                  </a:cubicBezTo>
                  <a:cubicBezTo>
                    <a:pt x="45" y="67"/>
                    <a:pt x="45" y="68"/>
                    <a:pt x="45" y="68"/>
                  </a:cubicBezTo>
                  <a:cubicBezTo>
                    <a:pt x="45" y="71"/>
                    <a:pt x="45" y="73"/>
                    <a:pt x="45" y="75"/>
                  </a:cubicBezTo>
                  <a:cubicBezTo>
                    <a:pt x="45" y="76"/>
                    <a:pt x="44" y="77"/>
                    <a:pt x="45" y="78"/>
                  </a:cubicBezTo>
                  <a:cubicBezTo>
                    <a:pt x="44" y="79"/>
                    <a:pt x="44" y="79"/>
                    <a:pt x="44" y="80"/>
                  </a:cubicBezTo>
                  <a:cubicBezTo>
                    <a:pt x="44" y="82"/>
                    <a:pt x="44" y="83"/>
                    <a:pt x="43" y="85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2" y="86"/>
                    <a:pt x="42" y="85"/>
                    <a:pt x="42" y="84"/>
                  </a:cubicBezTo>
                  <a:cubicBezTo>
                    <a:pt x="43" y="84"/>
                    <a:pt x="42" y="83"/>
                    <a:pt x="43" y="83"/>
                  </a:cubicBezTo>
                  <a:cubicBezTo>
                    <a:pt x="42" y="80"/>
                    <a:pt x="43" y="77"/>
                    <a:pt x="43" y="75"/>
                  </a:cubicBezTo>
                  <a:close/>
                  <a:moveTo>
                    <a:pt x="43" y="56"/>
                  </a:moveTo>
                  <a:cubicBezTo>
                    <a:pt x="42" y="57"/>
                    <a:pt x="42" y="55"/>
                    <a:pt x="41" y="55"/>
                  </a:cubicBezTo>
                  <a:cubicBezTo>
                    <a:pt x="40" y="54"/>
                    <a:pt x="39" y="53"/>
                    <a:pt x="39" y="51"/>
                  </a:cubicBezTo>
                  <a:cubicBezTo>
                    <a:pt x="39" y="51"/>
                    <a:pt x="39" y="51"/>
                    <a:pt x="40" y="51"/>
                  </a:cubicBezTo>
                  <a:cubicBezTo>
                    <a:pt x="40" y="52"/>
                    <a:pt x="41" y="53"/>
                    <a:pt x="42" y="53"/>
                  </a:cubicBezTo>
                  <a:cubicBezTo>
                    <a:pt x="42" y="53"/>
                    <a:pt x="42" y="53"/>
                    <a:pt x="42" y="53"/>
                  </a:cubicBezTo>
                  <a:cubicBezTo>
                    <a:pt x="42" y="52"/>
                    <a:pt x="42" y="52"/>
                    <a:pt x="42" y="51"/>
                  </a:cubicBezTo>
                  <a:cubicBezTo>
                    <a:pt x="42" y="51"/>
                    <a:pt x="43" y="51"/>
                    <a:pt x="43" y="52"/>
                  </a:cubicBezTo>
                  <a:cubicBezTo>
                    <a:pt x="44" y="52"/>
                    <a:pt x="44" y="53"/>
                    <a:pt x="43" y="53"/>
                  </a:cubicBezTo>
                  <a:cubicBezTo>
                    <a:pt x="43" y="54"/>
                    <a:pt x="44" y="55"/>
                    <a:pt x="43" y="56"/>
                  </a:cubicBezTo>
                  <a:close/>
                  <a:moveTo>
                    <a:pt x="50" y="39"/>
                  </a:moveTo>
                  <a:cubicBezTo>
                    <a:pt x="49" y="39"/>
                    <a:pt x="48" y="38"/>
                    <a:pt x="48" y="37"/>
                  </a:cubicBezTo>
                  <a:cubicBezTo>
                    <a:pt x="48" y="36"/>
                    <a:pt x="47" y="36"/>
                    <a:pt x="47" y="35"/>
                  </a:cubicBezTo>
                  <a:cubicBezTo>
                    <a:pt x="47" y="34"/>
                    <a:pt x="47" y="34"/>
                    <a:pt x="47" y="33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8" y="35"/>
                    <a:pt x="49" y="36"/>
                    <a:pt x="50" y="37"/>
                  </a:cubicBezTo>
                  <a:cubicBezTo>
                    <a:pt x="50" y="37"/>
                    <a:pt x="51" y="37"/>
                    <a:pt x="51" y="38"/>
                  </a:cubicBezTo>
                  <a:cubicBezTo>
                    <a:pt x="51" y="38"/>
                    <a:pt x="51" y="39"/>
                    <a:pt x="50" y="39"/>
                  </a:cubicBezTo>
                  <a:close/>
                  <a:moveTo>
                    <a:pt x="49" y="40"/>
                  </a:moveTo>
                  <a:cubicBezTo>
                    <a:pt x="50" y="40"/>
                    <a:pt x="50" y="40"/>
                    <a:pt x="50" y="40"/>
                  </a:cubicBezTo>
                  <a:cubicBezTo>
                    <a:pt x="50" y="39"/>
                    <a:pt x="51" y="40"/>
                    <a:pt x="51" y="40"/>
                  </a:cubicBezTo>
                  <a:cubicBezTo>
                    <a:pt x="52" y="40"/>
                    <a:pt x="52" y="41"/>
                    <a:pt x="51" y="42"/>
                  </a:cubicBezTo>
                  <a:cubicBezTo>
                    <a:pt x="51" y="42"/>
                    <a:pt x="50" y="42"/>
                    <a:pt x="49" y="41"/>
                  </a:cubicBezTo>
                  <a:cubicBezTo>
                    <a:pt x="49" y="41"/>
                    <a:pt x="50" y="40"/>
                    <a:pt x="49" y="40"/>
                  </a:cubicBezTo>
                  <a:close/>
                  <a:moveTo>
                    <a:pt x="35" y="18"/>
                  </a:moveTo>
                  <a:cubicBezTo>
                    <a:pt x="36" y="16"/>
                    <a:pt x="37" y="16"/>
                    <a:pt x="38" y="16"/>
                  </a:cubicBezTo>
                  <a:cubicBezTo>
                    <a:pt x="40" y="16"/>
                    <a:pt x="41" y="16"/>
                    <a:pt x="42" y="17"/>
                  </a:cubicBezTo>
                  <a:cubicBezTo>
                    <a:pt x="43" y="19"/>
                    <a:pt x="44" y="21"/>
                    <a:pt x="43" y="22"/>
                  </a:cubicBezTo>
                  <a:cubicBezTo>
                    <a:pt x="42" y="24"/>
                    <a:pt x="41" y="25"/>
                    <a:pt x="39" y="25"/>
                  </a:cubicBezTo>
                  <a:cubicBezTo>
                    <a:pt x="38" y="26"/>
                    <a:pt x="37" y="25"/>
                    <a:pt x="36" y="25"/>
                  </a:cubicBezTo>
                  <a:cubicBezTo>
                    <a:pt x="35" y="24"/>
                    <a:pt x="35" y="23"/>
                    <a:pt x="34" y="22"/>
                  </a:cubicBezTo>
                  <a:cubicBezTo>
                    <a:pt x="34" y="21"/>
                    <a:pt x="34" y="19"/>
                    <a:pt x="35" y="18"/>
                  </a:cubicBezTo>
                  <a:close/>
                  <a:moveTo>
                    <a:pt x="35" y="27"/>
                  </a:moveTo>
                  <a:cubicBezTo>
                    <a:pt x="35" y="27"/>
                    <a:pt x="34" y="27"/>
                    <a:pt x="34" y="27"/>
                  </a:cubicBezTo>
                  <a:cubicBezTo>
                    <a:pt x="34" y="27"/>
                    <a:pt x="34" y="26"/>
                    <a:pt x="34" y="26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34" y="25"/>
                    <a:pt x="34" y="26"/>
                    <a:pt x="34" y="25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5" y="25"/>
                    <a:pt x="36" y="26"/>
                    <a:pt x="36" y="26"/>
                  </a:cubicBezTo>
                  <a:cubicBezTo>
                    <a:pt x="37" y="27"/>
                    <a:pt x="36" y="28"/>
                    <a:pt x="36" y="28"/>
                  </a:cubicBezTo>
                  <a:cubicBezTo>
                    <a:pt x="36" y="29"/>
                    <a:pt x="36" y="29"/>
                    <a:pt x="36" y="30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7" y="29"/>
                    <a:pt x="37" y="28"/>
                    <a:pt x="38" y="27"/>
                  </a:cubicBezTo>
                  <a:cubicBezTo>
                    <a:pt x="38" y="27"/>
                    <a:pt x="39" y="28"/>
                    <a:pt x="40" y="27"/>
                  </a:cubicBezTo>
                  <a:cubicBezTo>
                    <a:pt x="41" y="28"/>
                    <a:pt x="40" y="29"/>
                    <a:pt x="41" y="29"/>
                  </a:cubicBezTo>
                  <a:cubicBezTo>
                    <a:pt x="41" y="29"/>
                    <a:pt x="41" y="30"/>
                    <a:pt x="41" y="30"/>
                  </a:cubicBezTo>
                  <a:cubicBezTo>
                    <a:pt x="42" y="30"/>
                    <a:pt x="41" y="29"/>
                    <a:pt x="42" y="29"/>
                  </a:cubicBezTo>
                  <a:cubicBezTo>
                    <a:pt x="42" y="28"/>
                    <a:pt x="42" y="28"/>
                    <a:pt x="42" y="27"/>
                  </a:cubicBezTo>
                  <a:cubicBezTo>
                    <a:pt x="41" y="27"/>
                    <a:pt x="42" y="27"/>
                    <a:pt x="42" y="26"/>
                  </a:cubicBezTo>
                  <a:cubicBezTo>
                    <a:pt x="42" y="26"/>
                    <a:pt x="42" y="26"/>
                    <a:pt x="42" y="26"/>
                  </a:cubicBezTo>
                  <a:cubicBezTo>
                    <a:pt x="43" y="27"/>
                    <a:pt x="43" y="27"/>
                    <a:pt x="44" y="28"/>
                  </a:cubicBezTo>
                  <a:cubicBezTo>
                    <a:pt x="44" y="28"/>
                    <a:pt x="44" y="27"/>
                    <a:pt x="44" y="27"/>
                  </a:cubicBezTo>
                  <a:cubicBezTo>
                    <a:pt x="44" y="27"/>
                    <a:pt x="43" y="26"/>
                    <a:pt x="43" y="26"/>
                  </a:cubicBezTo>
                  <a:cubicBezTo>
                    <a:pt x="43" y="25"/>
                    <a:pt x="43" y="25"/>
                    <a:pt x="43" y="25"/>
                  </a:cubicBezTo>
                  <a:cubicBezTo>
                    <a:pt x="44" y="26"/>
                    <a:pt x="44" y="26"/>
                    <a:pt x="44" y="27"/>
                  </a:cubicBezTo>
                  <a:cubicBezTo>
                    <a:pt x="44" y="27"/>
                    <a:pt x="44" y="26"/>
                    <a:pt x="44" y="26"/>
                  </a:cubicBezTo>
                  <a:cubicBezTo>
                    <a:pt x="44" y="26"/>
                    <a:pt x="44" y="25"/>
                    <a:pt x="44" y="24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5" y="25"/>
                    <a:pt x="46" y="25"/>
                    <a:pt x="47" y="25"/>
                  </a:cubicBezTo>
                  <a:cubicBezTo>
                    <a:pt x="47" y="26"/>
                    <a:pt x="48" y="27"/>
                    <a:pt x="48" y="28"/>
                  </a:cubicBezTo>
                  <a:cubicBezTo>
                    <a:pt x="48" y="29"/>
                    <a:pt x="48" y="30"/>
                    <a:pt x="47" y="31"/>
                  </a:cubicBezTo>
                  <a:cubicBezTo>
                    <a:pt x="47" y="31"/>
                    <a:pt x="46" y="31"/>
                    <a:pt x="46" y="32"/>
                  </a:cubicBezTo>
                  <a:cubicBezTo>
                    <a:pt x="45" y="31"/>
                    <a:pt x="46" y="31"/>
                    <a:pt x="45" y="31"/>
                  </a:cubicBezTo>
                  <a:cubicBezTo>
                    <a:pt x="45" y="30"/>
                    <a:pt x="45" y="29"/>
                    <a:pt x="44" y="29"/>
                  </a:cubicBezTo>
                  <a:cubicBezTo>
                    <a:pt x="43" y="29"/>
                    <a:pt x="44" y="30"/>
                    <a:pt x="44" y="30"/>
                  </a:cubicBezTo>
                  <a:cubicBezTo>
                    <a:pt x="44" y="31"/>
                    <a:pt x="45" y="32"/>
                    <a:pt x="44" y="33"/>
                  </a:cubicBezTo>
                  <a:cubicBezTo>
                    <a:pt x="43" y="32"/>
                    <a:pt x="43" y="34"/>
                    <a:pt x="42" y="33"/>
                  </a:cubicBezTo>
                  <a:cubicBezTo>
                    <a:pt x="41" y="33"/>
                    <a:pt x="40" y="35"/>
                    <a:pt x="40" y="33"/>
                  </a:cubicBezTo>
                  <a:cubicBezTo>
                    <a:pt x="40" y="32"/>
                    <a:pt x="39" y="31"/>
                    <a:pt x="39" y="30"/>
                  </a:cubicBezTo>
                  <a:cubicBezTo>
                    <a:pt x="39" y="29"/>
                    <a:pt x="39" y="29"/>
                    <a:pt x="39" y="29"/>
                  </a:cubicBezTo>
                  <a:cubicBezTo>
                    <a:pt x="38" y="29"/>
                    <a:pt x="39" y="30"/>
                    <a:pt x="38" y="30"/>
                  </a:cubicBezTo>
                  <a:cubicBezTo>
                    <a:pt x="38" y="31"/>
                    <a:pt x="38" y="32"/>
                    <a:pt x="38" y="33"/>
                  </a:cubicBezTo>
                  <a:cubicBezTo>
                    <a:pt x="37" y="34"/>
                    <a:pt x="37" y="34"/>
                    <a:pt x="37" y="34"/>
                  </a:cubicBezTo>
                  <a:cubicBezTo>
                    <a:pt x="37" y="34"/>
                    <a:pt x="37" y="33"/>
                    <a:pt x="36" y="33"/>
                  </a:cubicBezTo>
                  <a:cubicBezTo>
                    <a:pt x="36" y="33"/>
                    <a:pt x="37" y="32"/>
                    <a:pt x="37" y="32"/>
                  </a:cubicBezTo>
                  <a:cubicBezTo>
                    <a:pt x="37" y="32"/>
                    <a:pt x="36" y="32"/>
                    <a:pt x="36" y="32"/>
                  </a:cubicBezTo>
                  <a:cubicBezTo>
                    <a:pt x="36" y="32"/>
                    <a:pt x="35" y="34"/>
                    <a:pt x="34" y="33"/>
                  </a:cubicBezTo>
                  <a:cubicBezTo>
                    <a:pt x="34" y="33"/>
                    <a:pt x="33" y="33"/>
                    <a:pt x="33" y="33"/>
                  </a:cubicBezTo>
                  <a:cubicBezTo>
                    <a:pt x="34" y="32"/>
                    <a:pt x="34" y="32"/>
                    <a:pt x="34" y="31"/>
                  </a:cubicBezTo>
                  <a:cubicBezTo>
                    <a:pt x="34" y="31"/>
                    <a:pt x="34" y="32"/>
                    <a:pt x="33" y="32"/>
                  </a:cubicBezTo>
                  <a:cubicBezTo>
                    <a:pt x="33" y="30"/>
                    <a:pt x="35" y="29"/>
                    <a:pt x="35" y="27"/>
                  </a:cubicBezTo>
                  <a:cubicBezTo>
                    <a:pt x="35" y="27"/>
                    <a:pt x="35" y="27"/>
                    <a:pt x="35" y="27"/>
                  </a:cubicBezTo>
                  <a:close/>
                  <a:moveTo>
                    <a:pt x="35" y="40"/>
                  </a:moveTo>
                  <a:cubicBezTo>
                    <a:pt x="34" y="39"/>
                    <a:pt x="33" y="38"/>
                    <a:pt x="33" y="36"/>
                  </a:cubicBezTo>
                  <a:cubicBezTo>
                    <a:pt x="33" y="36"/>
                    <a:pt x="33" y="36"/>
                    <a:pt x="33" y="36"/>
                  </a:cubicBezTo>
                  <a:cubicBezTo>
                    <a:pt x="34" y="37"/>
                    <a:pt x="34" y="37"/>
                    <a:pt x="34" y="37"/>
                  </a:cubicBezTo>
                  <a:cubicBezTo>
                    <a:pt x="35" y="38"/>
                    <a:pt x="37" y="39"/>
                    <a:pt x="37" y="40"/>
                  </a:cubicBezTo>
                  <a:cubicBezTo>
                    <a:pt x="37" y="40"/>
                    <a:pt x="37" y="41"/>
                    <a:pt x="37" y="41"/>
                  </a:cubicBezTo>
                  <a:cubicBezTo>
                    <a:pt x="37" y="42"/>
                    <a:pt x="36" y="42"/>
                    <a:pt x="35" y="42"/>
                  </a:cubicBezTo>
                  <a:cubicBezTo>
                    <a:pt x="34" y="42"/>
                    <a:pt x="32" y="41"/>
                    <a:pt x="32" y="39"/>
                  </a:cubicBezTo>
                  <a:cubicBezTo>
                    <a:pt x="32" y="38"/>
                    <a:pt x="32" y="37"/>
                    <a:pt x="32" y="36"/>
                  </a:cubicBezTo>
                  <a:cubicBezTo>
                    <a:pt x="32" y="36"/>
                    <a:pt x="32" y="37"/>
                    <a:pt x="32" y="37"/>
                  </a:cubicBezTo>
                  <a:cubicBezTo>
                    <a:pt x="33" y="38"/>
                    <a:pt x="34" y="40"/>
                    <a:pt x="35" y="40"/>
                  </a:cubicBezTo>
                  <a:cubicBezTo>
                    <a:pt x="36" y="40"/>
                    <a:pt x="36" y="40"/>
                    <a:pt x="35" y="40"/>
                  </a:cubicBezTo>
                  <a:close/>
                  <a:moveTo>
                    <a:pt x="28" y="32"/>
                  </a:moveTo>
                  <a:cubicBezTo>
                    <a:pt x="28" y="32"/>
                    <a:pt x="28" y="32"/>
                    <a:pt x="28" y="32"/>
                  </a:cubicBezTo>
                  <a:cubicBezTo>
                    <a:pt x="29" y="31"/>
                    <a:pt x="29" y="30"/>
                    <a:pt x="29" y="29"/>
                  </a:cubicBezTo>
                  <a:cubicBezTo>
                    <a:pt x="29" y="27"/>
                    <a:pt x="29" y="26"/>
                    <a:pt x="29" y="24"/>
                  </a:cubicBezTo>
                  <a:cubicBezTo>
                    <a:pt x="30" y="23"/>
                    <a:pt x="29" y="23"/>
                    <a:pt x="30" y="23"/>
                  </a:cubicBezTo>
                  <a:cubicBezTo>
                    <a:pt x="30" y="23"/>
                    <a:pt x="31" y="23"/>
                    <a:pt x="31" y="24"/>
                  </a:cubicBezTo>
                  <a:cubicBezTo>
                    <a:pt x="32" y="26"/>
                    <a:pt x="31" y="29"/>
                    <a:pt x="31" y="31"/>
                  </a:cubicBezTo>
                  <a:cubicBezTo>
                    <a:pt x="30" y="32"/>
                    <a:pt x="30" y="33"/>
                    <a:pt x="29" y="34"/>
                  </a:cubicBezTo>
                  <a:cubicBezTo>
                    <a:pt x="29" y="35"/>
                    <a:pt x="29" y="35"/>
                    <a:pt x="28" y="36"/>
                  </a:cubicBezTo>
                  <a:cubicBezTo>
                    <a:pt x="26" y="33"/>
                    <a:pt x="25" y="30"/>
                    <a:pt x="25" y="27"/>
                  </a:cubicBezTo>
                  <a:cubicBezTo>
                    <a:pt x="25" y="26"/>
                    <a:pt x="24" y="25"/>
                    <a:pt x="25" y="24"/>
                  </a:cubicBezTo>
                  <a:cubicBezTo>
                    <a:pt x="26" y="24"/>
                    <a:pt x="27" y="23"/>
                    <a:pt x="28" y="23"/>
                  </a:cubicBezTo>
                  <a:cubicBezTo>
                    <a:pt x="28" y="23"/>
                    <a:pt x="28" y="23"/>
                    <a:pt x="28" y="23"/>
                  </a:cubicBezTo>
                  <a:cubicBezTo>
                    <a:pt x="28" y="26"/>
                    <a:pt x="27" y="29"/>
                    <a:pt x="28" y="32"/>
                  </a:cubicBezTo>
                  <a:close/>
                  <a:moveTo>
                    <a:pt x="8" y="29"/>
                  </a:moveTo>
                  <a:cubicBezTo>
                    <a:pt x="8" y="29"/>
                    <a:pt x="8" y="28"/>
                    <a:pt x="7" y="27"/>
                  </a:cubicBezTo>
                  <a:cubicBezTo>
                    <a:pt x="7" y="27"/>
                    <a:pt x="7" y="27"/>
                    <a:pt x="7" y="26"/>
                  </a:cubicBezTo>
                  <a:cubicBezTo>
                    <a:pt x="8" y="26"/>
                    <a:pt x="8" y="26"/>
                    <a:pt x="8" y="25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7" y="24"/>
                    <a:pt x="7" y="23"/>
                    <a:pt x="7" y="23"/>
                  </a:cubicBezTo>
                  <a:cubicBezTo>
                    <a:pt x="8" y="23"/>
                    <a:pt x="9" y="23"/>
                    <a:pt x="9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8" y="22"/>
                    <a:pt x="8" y="22"/>
                    <a:pt x="7" y="23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0"/>
                    <a:pt x="7" y="18"/>
                    <a:pt x="7" y="17"/>
                  </a:cubicBezTo>
                  <a:cubicBezTo>
                    <a:pt x="7" y="17"/>
                    <a:pt x="7" y="16"/>
                    <a:pt x="7" y="16"/>
                  </a:cubicBezTo>
                  <a:cubicBezTo>
                    <a:pt x="8" y="16"/>
                    <a:pt x="8" y="17"/>
                    <a:pt x="9" y="17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8" y="15"/>
                    <a:pt x="7" y="15"/>
                  </a:cubicBezTo>
                  <a:cubicBezTo>
                    <a:pt x="7" y="15"/>
                    <a:pt x="7" y="14"/>
                    <a:pt x="7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9" y="13"/>
                    <a:pt x="9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9" y="13"/>
                    <a:pt x="8" y="13"/>
                    <a:pt x="8" y="11"/>
                  </a:cubicBezTo>
                  <a:cubicBezTo>
                    <a:pt x="8" y="11"/>
                    <a:pt x="9" y="10"/>
                    <a:pt x="9" y="10"/>
                  </a:cubicBezTo>
                  <a:cubicBezTo>
                    <a:pt x="10" y="10"/>
                    <a:pt x="10" y="11"/>
                    <a:pt x="11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0" y="11"/>
                    <a:pt x="10" y="10"/>
                    <a:pt x="10" y="10"/>
                  </a:cubicBezTo>
                  <a:cubicBezTo>
                    <a:pt x="11" y="9"/>
                    <a:pt x="11" y="10"/>
                    <a:pt x="11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0"/>
                    <a:pt x="13" y="11"/>
                    <a:pt x="13" y="11"/>
                  </a:cubicBezTo>
                  <a:cubicBezTo>
                    <a:pt x="14" y="12"/>
                    <a:pt x="14" y="13"/>
                    <a:pt x="15" y="14"/>
                  </a:cubicBezTo>
                  <a:cubicBezTo>
                    <a:pt x="15" y="14"/>
                    <a:pt x="15" y="14"/>
                    <a:pt x="15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4" y="15"/>
                    <a:pt x="14" y="14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4"/>
                    <a:pt x="13" y="15"/>
                    <a:pt x="14" y="15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3" y="16"/>
                    <a:pt x="12" y="15"/>
                    <a:pt x="11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1" y="14"/>
                    <a:pt x="11" y="15"/>
                    <a:pt x="11" y="15"/>
                  </a:cubicBezTo>
                  <a:cubicBezTo>
                    <a:pt x="11" y="15"/>
                    <a:pt x="12" y="16"/>
                    <a:pt x="13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18"/>
                    <a:pt x="12" y="18"/>
                    <a:pt x="12" y="18"/>
                  </a:cubicBezTo>
                  <a:cubicBezTo>
                    <a:pt x="11" y="17"/>
                    <a:pt x="11" y="17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7"/>
                    <a:pt x="10" y="17"/>
                    <a:pt x="11" y="17"/>
                  </a:cubicBezTo>
                  <a:cubicBezTo>
                    <a:pt x="11" y="18"/>
                    <a:pt x="12" y="18"/>
                    <a:pt x="12" y="19"/>
                  </a:cubicBezTo>
                  <a:cubicBezTo>
                    <a:pt x="12" y="19"/>
                    <a:pt x="12" y="19"/>
                    <a:pt x="12" y="20"/>
                  </a:cubicBezTo>
                  <a:cubicBezTo>
                    <a:pt x="10" y="19"/>
                    <a:pt x="8" y="19"/>
                    <a:pt x="7" y="20"/>
                  </a:cubicBezTo>
                  <a:cubicBezTo>
                    <a:pt x="7" y="20"/>
                    <a:pt x="7" y="20"/>
                    <a:pt x="8" y="20"/>
                  </a:cubicBezTo>
                  <a:cubicBezTo>
                    <a:pt x="9" y="20"/>
                    <a:pt x="10" y="20"/>
                    <a:pt x="11" y="21"/>
                  </a:cubicBezTo>
                  <a:cubicBezTo>
                    <a:pt x="11" y="21"/>
                    <a:pt x="12" y="22"/>
                    <a:pt x="11" y="22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10" y="23"/>
                    <a:pt x="11" y="23"/>
                    <a:pt x="11" y="23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3"/>
                    <a:pt x="12" y="23"/>
                    <a:pt x="11" y="23"/>
                  </a:cubicBezTo>
                  <a:cubicBezTo>
                    <a:pt x="11" y="24"/>
                    <a:pt x="10" y="24"/>
                    <a:pt x="10" y="25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11" y="25"/>
                    <a:pt x="11" y="24"/>
                    <a:pt x="12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1" y="25"/>
                    <a:pt x="10" y="26"/>
                    <a:pt x="10" y="27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10" y="28"/>
                    <a:pt x="10" y="27"/>
                    <a:pt x="10" y="27"/>
                  </a:cubicBezTo>
                  <a:cubicBezTo>
                    <a:pt x="11" y="26"/>
                    <a:pt x="12" y="25"/>
                    <a:pt x="13" y="25"/>
                  </a:cubicBezTo>
                  <a:cubicBezTo>
                    <a:pt x="14" y="25"/>
                    <a:pt x="14" y="25"/>
                    <a:pt x="14" y="26"/>
                  </a:cubicBezTo>
                  <a:cubicBezTo>
                    <a:pt x="14" y="26"/>
                    <a:pt x="13" y="27"/>
                    <a:pt x="13" y="27"/>
                  </a:cubicBezTo>
                  <a:cubicBezTo>
                    <a:pt x="13" y="28"/>
                    <a:pt x="13" y="28"/>
                    <a:pt x="12" y="29"/>
                  </a:cubicBezTo>
                  <a:cubicBezTo>
                    <a:pt x="12" y="29"/>
                    <a:pt x="13" y="29"/>
                    <a:pt x="13" y="29"/>
                  </a:cubicBezTo>
                  <a:cubicBezTo>
                    <a:pt x="13" y="28"/>
                    <a:pt x="14" y="27"/>
                    <a:pt x="15" y="26"/>
                  </a:cubicBezTo>
                  <a:cubicBezTo>
                    <a:pt x="15" y="27"/>
                    <a:pt x="15" y="26"/>
                    <a:pt x="15" y="27"/>
                  </a:cubicBezTo>
                  <a:cubicBezTo>
                    <a:pt x="16" y="27"/>
                    <a:pt x="17" y="27"/>
                    <a:pt x="17" y="27"/>
                  </a:cubicBezTo>
                  <a:cubicBezTo>
                    <a:pt x="17" y="29"/>
                    <a:pt x="17" y="30"/>
                    <a:pt x="17" y="31"/>
                  </a:cubicBezTo>
                  <a:cubicBezTo>
                    <a:pt x="18" y="31"/>
                    <a:pt x="17" y="31"/>
                    <a:pt x="17" y="31"/>
                  </a:cubicBezTo>
                  <a:cubicBezTo>
                    <a:pt x="18" y="30"/>
                    <a:pt x="18" y="29"/>
                    <a:pt x="18" y="28"/>
                  </a:cubicBezTo>
                  <a:cubicBezTo>
                    <a:pt x="18" y="27"/>
                    <a:pt x="19" y="27"/>
                    <a:pt x="19" y="27"/>
                  </a:cubicBezTo>
                  <a:cubicBezTo>
                    <a:pt x="20" y="28"/>
                    <a:pt x="20" y="28"/>
                    <a:pt x="20" y="29"/>
                  </a:cubicBezTo>
                  <a:cubicBezTo>
                    <a:pt x="20" y="28"/>
                    <a:pt x="20" y="28"/>
                    <a:pt x="20" y="27"/>
                  </a:cubicBezTo>
                  <a:cubicBezTo>
                    <a:pt x="20" y="27"/>
                    <a:pt x="21" y="27"/>
                    <a:pt x="21" y="27"/>
                  </a:cubicBezTo>
                  <a:cubicBezTo>
                    <a:pt x="21" y="27"/>
                    <a:pt x="21" y="27"/>
                    <a:pt x="22" y="27"/>
                  </a:cubicBezTo>
                  <a:cubicBezTo>
                    <a:pt x="22" y="27"/>
                    <a:pt x="22" y="27"/>
                    <a:pt x="22" y="26"/>
                  </a:cubicBezTo>
                  <a:cubicBezTo>
                    <a:pt x="22" y="26"/>
                    <a:pt x="23" y="25"/>
                    <a:pt x="23" y="25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4" y="26"/>
                    <a:pt x="24" y="26"/>
                    <a:pt x="23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2" y="27"/>
                    <a:pt x="23" y="27"/>
                    <a:pt x="23" y="28"/>
                  </a:cubicBezTo>
                  <a:cubicBezTo>
                    <a:pt x="23" y="28"/>
                    <a:pt x="23" y="29"/>
                    <a:pt x="24" y="29"/>
                  </a:cubicBezTo>
                  <a:cubicBezTo>
                    <a:pt x="24" y="29"/>
                    <a:pt x="24" y="30"/>
                    <a:pt x="24" y="30"/>
                  </a:cubicBezTo>
                  <a:cubicBezTo>
                    <a:pt x="23" y="30"/>
                    <a:pt x="23" y="29"/>
                    <a:pt x="22" y="29"/>
                  </a:cubicBezTo>
                  <a:cubicBezTo>
                    <a:pt x="22" y="29"/>
                    <a:pt x="22" y="29"/>
                    <a:pt x="22" y="29"/>
                  </a:cubicBezTo>
                  <a:cubicBezTo>
                    <a:pt x="22" y="30"/>
                    <a:pt x="22" y="31"/>
                    <a:pt x="23" y="31"/>
                  </a:cubicBezTo>
                  <a:cubicBezTo>
                    <a:pt x="23" y="31"/>
                    <a:pt x="23" y="31"/>
                    <a:pt x="24" y="32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3" y="33"/>
                    <a:pt x="23" y="33"/>
                    <a:pt x="22" y="33"/>
                  </a:cubicBezTo>
                  <a:cubicBezTo>
                    <a:pt x="22" y="32"/>
                    <a:pt x="21" y="31"/>
                    <a:pt x="20" y="30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0" y="31"/>
                    <a:pt x="20" y="32"/>
                    <a:pt x="21" y="32"/>
                  </a:cubicBezTo>
                  <a:cubicBezTo>
                    <a:pt x="21" y="32"/>
                    <a:pt x="22" y="33"/>
                    <a:pt x="21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0" y="33"/>
                    <a:pt x="20" y="32"/>
                    <a:pt x="20" y="31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9" y="32"/>
                    <a:pt x="19" y="32"/>
                    <a:pt x="19" y="33"/>
                  </a:cubicBezTo>
                  <a:cubicBezTo>
                    <a:pt x="19" y="33"/>
                    <a:pt x="19" y="34"/>
                    <a:pt x="19" y="34"/>
                  </a:cubicBezTo>
                  <a:cubicBezTo>
                    <a:pt x="18" y="34"/>
                    <a:pt x="18" y="34"/>
                    <a:pt x="17" y="34"/>
                  </a:cubicBezTo>
                  <a:cubicBezTo>
                    <a:pt x="17" y="34"/>
                    <a:pt x="17" y="33"/>
                    <a:pt x="17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3"/>
                    <a:pt x="16" y="34"/>
                    <a:pt x="15" y="34"/>
                  </a:cubicBezTo>
                  <a:cubicBezTo>
                    <a:pt x="14" y="33"/>
                    <a:pt x="13" y="33"/>
                    <a:pt x="13" y="32"/>
                  </a:cubicBezTo>
                  <a:cubicBezTo>
                    <a:pt x="12" y="32"/>
                    <a:pt x="13" y="31"/>
                    <a:pt x="13" y="31"/>
                  </a:cubicBezTo>
                  <a:cubicBezTo>
                    <a:pt x="14" y="30"/>
                    <a:pt x="14" y="30"/>
                    <a:pt x="14" y="29"/>
                  </a:cubicBezTo>
                  <a:cubicBezTo>
                    <a:pt x="14" y="29"/>
                    <a:pt x="14" y="29"/>
                    <a:pt x="13" y="29"/>
                  </a:cubicBezTo>
                  <a:cubicBezTo>
                    <a:pt x="13" y="30"/>
                    <a:pt x="12" y="31"/>
                    <a:pt x="12" y="32"/>
                  </a:cubicBezTo>
                  <a:cubicBezTo>
                    <a:pt x="12" y="32"/>
                    <a:pt x="12" y="32"/>
                    <a:pt x="11" y="32"/>
                  </a:cubicBezTo>
                  <a:cubicBezTo>
                    <a:pt x="10" y="31"/>
                    <a:pt x="9" y="31"/>
                    <a:pt x="9" y="29"/>
                  </a:cubicBezTo>
                  <a:cubicBezTo>
                    <a:pt x="9" y="29"/>
                    <a:pt x="9" y="29"/>
                    <a:pt x="9" y="28"/>
                  </a:cubicBezTo>
                  <a:cubicBezTo>
                    <a:pt x="9" y="28"/>
                    <a:pt x="9" y="29"/>
                    <a:pt x="8" y="29"/>
                  </a:cubicBezTo>
                  <a:close/>
                  <a:moveTo>
                    <a:pt x="47" y="51"/>
                  </a:moveTo>
                  <a:cubicBezTo>
                    <a:pt x="47" y="52"/>
                    <a:pt x="47" y="54"/>
                    <a:pt x="47" y="56"/>
                  </a:cubicBezTo>
                  <a:cubicBezTo>
                    <a:pt x="46" y="56"/>
                    <a:pt x="47" y="57"/>
                    <a:pt x="46" y="57"/>
                  </a:cubicBezTo>
                  <a:cubicBezTo>
                    <a:pt x="46" y="58"/>
                    <a:pt x="46" y="60"/>
                    <a:pt x="46" y="62"/>
                  </a:cubicBezTo>
                  <a:cubicBezTo>
                    <a:pt x="46" y="62"/>
                    <a:pt x="46" y="62"/>
                    <a:pt x="46" y="62"/>
                  </a:cubicBezTo>
                  <a:cubicBezTo>
                    <a:pt x="45" y="61"/>
                    <a:pt x="44" y="61"/>
                    <a:pt x="44" y="60"/>
                  </a:cubicBezTo>
                  <a:cubicBezTo>
                    <a:pt x="45" y="57"/>
                    <a:pt x="45" y="54"/>
                    <a:pt x="45" y="51"/>
                  </a:cubicBezTo>
                  <a:cubicBezTo>
                    <a:pt x="45" y="48"/>
                    <a:pt x="45" y="45"/>
                    <a:pt x="45" y="43"/>
                  </a:cubicBezTo>
                  <a:cubicBezTo>
                    <a:pt x="45" y="43"/>
                    <a:pt x="45" y="43"/>
                    <a:pt x="45" y="43"/>
                  </a:cubicBezTo>
                  <a:cubicBezTo>
                    <a:pt x="46" y="43"/>
                    <a:pt x="46" y="44"/>
                    <a:pt x="47" y="44"/>
                  </a:cubicBezTo>
                  <a:cubicBezTo>
                    <a:pt x="47" y="46"/>
                    <a:pt x="47" y="49"/>
                    <a:pt x="47" y="51"/>
                  </a:cubicBezTo>
                  <a:close/>
                  <a:moveTo>
                    <a:pt x="53" y="37"/>
                  </a:moveTo>
                  <a:cubicBezTo>
                    <a:pt x="53" y="37"/>
                    <a:pt x="54" y="37"/>
                    <a:pt x="54" y="38"/>
                  </a:cubicBezTo>
                  <a:cubicBezTo>
                    <a:pt x="55" y="38"/>
                    <a:pt x="55" y="39"/>
                    <a:pt x="55" y="39"/>
                  </a:cubicBezTo>
                  <a:cubicBezTo>
                    <a:pt x="55" y="40"/>
                    <a:pt x="55" y="40"/>
                    <a:pt x="55" y="40"/>
                  </a:cubicBezTo>
                  <a:cubicBezTo>
                    <a:pt x="54" y="40"/>
                    <a:pt x="53" y="40"/>
                    <a:pt x="52" y="39"/>
                  </a:cubicBezTo>
                  <a:cubicBezTo>
                    <a:pt x="52" y="38"/>
                    <a:pt x="52" y="38"/>
                    <a:pt x="53" y="37"/>
                  </a:cubicBezTo>
                  <a:close/>
                  <a:moveTo>
                    <a:pt x="56" y="47"/>
                  </a:moveTo>
                  <a:cubicBezTo>
                    <a:pt x="56" y="47"/>
                    <a:pt x="56" y="46"/>
                    <a:pt x="56" y="46"/>
                  </a:cubicBezTo>
                  <a:cubicBezTo>
                    <a:pt x="55" y="45"/>
                    <a:pt x="55" y="44"/>
                    <a:pt x="55" y="42"/>
                  </a:cubicBezTo>
                  <a:cubicBezTo>
                    <a:pt x="55" y="41"/>
                    <a:pt x="56" y="41"/>
                    <a:pt x="56" y="41"/>
                  </a:cubicBezTo>
                  <a:cubicBezTo>
                    <a:pt x="56" y="40"/>
                    <a:pt x="56" y="39"/>
                    <a:pt x="56" y="38"/>
                  </a:cubicBezTo>
                  <a:cubicBezTo>
                    <a:pt x="56" y="37"/>
                    <a:pt x="54" y="37"/>
                    <a:pt x="54" y="36"/>
                  </a:cubicBezTo>
                  <a:cubicBezTo>
                    <a:pt x="54" y="35"/>
                    <a:pt x="53" y="34"/>
                    <a:pt x="54" y="33"/>
                  </a:cubicBezTo>
                  <a:cubicBezTo>
                    <a:pt x="53" y="32"/>
                    <a:pt x="53" y="30"/>
                    <a:pt x="53" y="29"/>
                  </a:cubicBezTo>
                  <a:cubicBezTo>
                    <a:pt x="53" y="27"/>
                    <a:pt x="53" y="25"/>
                    <a:pt x="53" y="24"/>
                  </a:cubicBezTo>
                  <a:cubicBezTo>
                    <a:pt x="52" y="22"/>
                    <a:pt x="52" y="20"/>
                    <a:pt x="52" y="18"/>
                  </a:cubicBezTo>
                  <a:cubicBezTo>
                    <a:pt x="51" y="16"/>
                    <a:pt x="51" y="14"/>
                    <a:pt x="50" y="13"/>
                  </a:cubicBezTo>
                  <a:cubicBezTo>
                    <a:pt x="50" y="12"/>
                    <a:pt x="49" y="11"/>
                    <a:pt x="49" y="10"/>
                  </a:cubicBezTo>
                  <a:cubicBezTo>
                    <a:pt x="50" y="8"/>
                    <a:pt x="51" y="7"/>
                    <a:pt x="52" y="5"/>
                  </a:cubicBezTo>
                  <a:cubicBezTo>
                    <a:pt x="52" y="5"/>
                    <a:pt x="52" y="3"/>
                    <a:pt x="52" y="2"/>
                  </a:cubicBezTo>
                  <a:cubicBezTo>
                    <a:pt x="52" y="2"/>
                    <a:pt x="52" y="1"/>
                    <a:pt x="52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1" y="1"/>
                    <a:pt x="50" y="2"/>
                    <a:pt x="49" y="3"/>
                  </a:cubicBezTo>
                  <a:cubicBezTo>
                    <a:pt x="47" y="4"/>
                    <a:pt x="45" y="3"/>
                    <a:pt x="43" y="3"/>
                  </a:cubicBezTo>
                  <a:cubicBezTo>
                    <a:pt x="42" y="3"/>
                    <a:pt x="41" y="5"/>
                    <a:pt x="40" y="4"/>
                  </a:cubicBezTo>
                  <a:cubicBezTo>
                    <a:pt x="40" y="3"/>
                    <a:pt x="39" y="3"/>
                    <a:pt x="38" y="3"/>
                  </a:cubicBezTo>
                  <a:cubicBezTo>
                    <a:pt x="37" y="3"/>
                    <a:pt x="36" y="3"/>
                    <a:pt x="34" y="3"/>
                  </a:cubicBezTo>
                  <a:cubicBezTo>
                    <a:pt x="32" y="3"/>
                    <a:pt x="31" y="2"/>
                    <a:pt x="29" y="2"/>
                  </a:cubicBezTo>
                  <a:cubicBezTo>
                    <a:pt x="27" y="2"/>
                    <a:pt x="25" y="3"/>
                    <a:pt x="22" y="3"/>
                  </a:cubicBezTo>
                  <a:cubicBezTo>
                    <a:pt x="20" y="2"/>
                    <a:pt x="18" y="3"/>
                    <a:pt x="16" y="4"/>
                  </a:cubicBezTo>
                  <a:cubicBezTo>
                    <a:pt x="15" y="4"/>
                    <a:pt x="14" y="4"/>
                    <a:pt x="14" y="3"/>
                  </a:cubicBezTo>
                  <a:cubicBezTo>
                    <a:pt x="12" y="3"/>
                    <a:pt x="9" y="4"/>
                    <a:pt x="8" y="2"/>
                  </a:cubicBezTo>
                  <a:cubicBezTo>
                    <a:pt x="7" y="2"/>
                    <a:pt x="6" y="1"/>
                    <a:pt x="6" y="0"/>
                  </a:cubicBezTo>
                  <a:cubicBezTo>
                    <a:pt x="6" y="0"/>
                    <a:pt x="6" y="0"/>
                    <a:pt x="6" y="1"/>
                  </a:cubicBezTo>
                  <a:cubicBezTo>
                    <a:pt x="5" y="1"/>
                    <a:pt x="5" y="2"/>
                    <a:pt x="5" y="3"/>
                  </a:cubicBezTo>
                  <a:cubicBezTo>
                    <a:pt x="5" y="4"/>
                    <a:pt x="5" y="6"/>
                    <a:pt x="5" y="7"/>
                  </a:cubicBezTo>
                  <a:cubicBezTo>
                    <a:pt x="6" y="9"/>
                    <a:pt x="7" y="10"/>
                    <a:pt x="7" y="12"/>
                  </a:cubicBezTo>
                  <a:cubicBezTo>
                    <a:pt x="6" y="13"/>
                    <a:pt x="6" y="14"/>
                    <a:pt x="6" y="15"/>
                  </a:cubicBezTo>
                  <a:cubicBezTo>
                    <a:pt x="5" y="16"/>
                    <a:pt x="5" y="18"/>
                    <a:pt x="5" y="19"/>
                  </a:cubicBezTo>
                  <a:cubicBezTo>
                    <a:pt x="4" y="21"/>
                    <a:pt x="4" y="23"/>
                    <a:pt x="5" y="26"/>
                  </a:cubicBezTo>
                  <a:cubicBezTo>
                    <a:pt x="4" y="29"/>
                    <a:pt x="3" y="31"/>
                    <a:pt x="3" y="34"/>
                  </a:cubicBezTo>
                  <a:cubicBezTo>
                    <a:pt x="3" y="36"/>
                    <a:pt x="3" y="38"/>
                    <a:pt x="2" y="40"/>
                  </a:cubicBezTo>
                  <a:cubicBezTo>
                    <a:pt x="1" y="41"/>
                    <a:pt x="0" y="42"/>
                    <a:pt x="1" y="43"/>
                  </a:cubicBezTo>
                  <a:cubicBezTo>
                    <a:pt x="1" y="44"/>
                    <a:pt x="1" y="45"/>
                    <a:pt x="2" y="45"/>
                  </a:cubicBezTo>
                  <a:cubicBezTo>
                    <a:pt x="2" y="47"/>
                    <a:pt x="2" y="48"/>
                    <a:pt x="2" y="50"/>
                  </a:cubicBezTo>
                  <a:cubicBezTo>
                    <a:pt x="2" y="51"/>
                    <a:pt x="0" y="51"/>
                    <a:pt x="0" y="52"/>
                  </a:cubicBezTo>
                  <a:cubicBezTo>
                    <a:pt x="0" y="53"/>
                    <a:pt x="1" y="54"/>
                    <a:pt x="1" y="55"/>
                  </a:cubicBezTo>
                  <a:cubicBezTo>
                    <a:pt x="2" y="55"/>
                    <a:pt x="2" y="56"/>
                    <a:pt x="2" y="57"/>
                  </a:cubicBezTo>
                  <a:cubicBezTo>
                    <a:pt x="2" y="59"/>
                    <a:pt x="2" y="61"/>
                    <a:pt x="3" y="63"/>
                  </a:cubicBezTo>
                  <a:cubicBezTo>
                    <a:pt x="3" y="65"/>
                    <a:pt x="3" y="68"/>
                    <a:pt x="4" y="71"/>
                  </a:cubicBezTo>
                  <a:cubicBezTo>
                    <a:pt x="5" y="74"/>
                    <a:pt x="5" y="77"/>
                    <a:pt x="6" y="80"/>
                  </a:cubicBezTo>
                  <a:cubicBezTo>
                    <a:pt x="7" y="83"/>
                    <a:pt x="8" y="85"/>
                    <a:pt x="9" y="87"/>
                  </a:cubicBezTo>
                  <a:cubicBezTo>
                    <a:pt x="9" y="89"/>
                    <a:pt x="10" y="91"/>
                    <a:pt x="10" y="93"/>
                  </a:cubicBezTo>
                  <a:cubicBezTo>
                    <a:pt x="10" y="93"/>
                    <a:pt x="10" y="93"/>
                    <a:pt x="10" y="94"/>
                  </a:cubicBezTo>
                  <a:cubicBezTo>
                    <a:pt x="11" y="95"/>
                    <a:pt x="9" y="96"/>
                    <a:pt x="10" y="97"/>
                  </a:cubicBezTo>
                  <a:cubicBezTo>
                    <a:pt x="10" y="97"/>
                    <a:pt x="14" y="105"/>
                    <a:pt x="18" y="108"/>
                  </a:cubicBezTo>
                  <a:cubicBezTo>
                    <a:pt x="20" y="105"/>
                    <a:pt x="23" y="103"/>
                    <a:pt x="27" y="103"/>
                  </a:cubicBezTo>
                  <a:cubicBezTo>
                    <a:pt x="33" y="104"/>
                    <a:pt x="38" y="110"/>
                    <a:pt x="44" y="114"/>
                  </a:cubicBezTo>
                  <a:cubicBezTo>
                    <a:pt x="44" y="113"/>
                    <a:pt x="45" y="113"/>
                    <a:pt x="45" y="112"/>
                  </a:cubicBezTo>
                  <a:cubicBezTo>
                    <a:pt x="43" y="110"/>
                    <a:pt x="35" y="100"/>
                    <a:pt x="28" y="99"/>
                  </a:cubicBezTo>
                  <a:cubicBezTo>
                    <a:pt x="28" y="99"/>
                    <a:pt x="29" y="98"/>
                    <a:pt x="28" y="97"/>
                  </a:cubicBezTo>
                  <a:cubicBezTo>
                    <a:pt x="28" y="96"/>
                    <a:pt x="28" y="96"/>
                    <a:pt x="27" y="95"/>
                  </a:cubicBezTo>
                  <a:cubicBezTo>
                    <a:pt x="27" y="95"/>
                    <a:pt x="27" y="94"/>
                    <a:pt x="28" y="94"/>
                  </a:cubicBezTo>
                  <a:cubicBezTo>
                    <a:pt x="29" y="94"/>
                    <a:pt x="29" y="95"/>
                    <a:pt x="29" y="96"/>
                  </a:cubicBezTo>
                  <a:cubicBezTo>
                    <a:pt x="30" y="96"/>
                    <a:pt x="30" y="96"/>
                    <a:pt x="30" y="96"/>
                  </a:cubicBezTo>
                  <a:cubicBezTo>
                    <a:pt x="30" y="96"/>
                    <a:pt x="30" y="96"/>
                    <a:pt x="30" y="96"/>
                  </a:cubicBezTo>
                  <a:cubicBezTo>
                    <a:pt x="30" y="95"/>
                    <a:pt x="31" y="94"/>
                    <a:pt x="32" y="94"/>
                  </a:cubicBezTo>
                  <a:cubicBezTo>
                    <a:pt x="32" y="93"/>
                    <a:pt x="32" y="94"/>
                    <a:pt x="32" y="94"/>
                  </a:cubicBezTo>
                  <a:cubicBezTo>
                    <a:pt x="33" y="95"/>
                    <a:pt x="32" y="96"/>
                    <a:pt x="33" y="97"/>
                  </a:cubicBezTo>
                  <a:cubicBezTo>
                    <a:pt x="33" y="98"/>
                    <a:pt x="33" y="98"/>
                    <a:pt x="33" y="98"/>
                  </a:cubicBezTo>
                  <a:cubicBezTo>
                    <a:pt x="33" y="99"/>
                    <a:pt x="32" y="99"/>
                    <a:pt x="32" y="99"/>
                  </a:cubicBezTo>
                  <a:cubicBezTo>
                    <a:pt x="37" y="101"/>
                    <a:pt x="40" y="104"/>
                    <a:pt x="43" y="108"/>
                  </a:cubicBezTo>
                  <a:cubicBezTo>
                    <a:pt x="45" y="106"/>
                    <a:pt x="52" y="102"/>
                    <a:pt x="52" y="97"/>
                  </a:cubicBezTo>
                  <a:cubicBezTo>
                    <a:pt x="52" y="96"/>
                    <a:pt x="51" y="96"/>
                    <a:pt x="51" y="95"/>
                  </a:cubicBezTo>
                  <a:cubicBezTo>
                    <a:pt x="50" y="94"/>
                    <a:pt x="49" y="94"/>
                    <a:pt x="49" y="93"/>
                  </a:cubicBezTo>
                  <a:cubicBezTo>
                    <a:pt x="48" y="92"/>
                    <a:pt x="48" y="90"/>
                    <a:pt x="48" y="88"/>
                  </a:cubicBezTo>
                  <a:cubicBezTo>
                    <a:pt x="49" y="87"/>
                    <a:pt x="49" y="85"/>
                    <a:pt x="49" y="84"/>
                  </a:cubicBezTo>
                  <a:cubicBezTo>
                    <a:pt x="50" y="81"/>
                    <a:pt x="50" y="79"/>
                    <a:pt x="51" y="76"/>
                  </a:cubicBezTo>
                  <a:cubicBezTo>
                    <a:pt x="52" y="73"/>
                    <a:pt x="53" y="69"/>
                    <a:pt x="54" y="66"/>
                  </a:cubicBezTo>
                  <a:cubicBezTo>
                    <a:pt x="54" y="64"/>
                    <a:pt x="54" y="63"/>
                    <a:pt x="54" y="62"/>
                  </a:cubicBezTo>
                  <a:cubicBezTo>
                    <a:pt x="55" y="60"/>
                    <a:pt x="55" y="59"/>
                    <a:pt x="55" y="58"/>
                  </a:cubicBezTo>
                  <a:cubicBezTo>
                    <a:pt x="55" y="57"/>
                    <a:pt x="55" y="55"/>
                    <a:pt x="55" y="55"/>
                  </a:cubicBezTo>
                  <a:cubicBezTo>
                    <a:pt x="55" y="54"/>
                    <a:pt x="55" y="53"/>
                    <a:pt x="56" y="53"/>
                  </a:cubicBezTo>
                  <a:cubicBezTo>
                    <a:pt x="55" y="52"/>
                    <a:pt x="56" y="52"/>
                    <a:pt x="57" y="52"/>
                  </a:cubicBezTo>
                  <a:cubicBezTo>
                    <a:pt x="57" y="51"/>
                    <a:pt x="57" y="51"/>
                    <a:pt x="58" y="50"/>
                  </a:cubicBezTo>
                  <a:cubicBezTo>
                    <a:pt x="58" y="49"/>
                    <a:pt x="57" y="48"/>
                    <a:pt x="56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083" name="Freeform 59"/>
            <p:cNvSpPr>
              <a:spLocks/>
            </p:cNvSpPr>
            <p:nvPr userDrawn="1"/>
          </p:nvSpPr>
          <p:spPr bwMode="auto">
            <a:xfrm>
              <a:off x="5190" y="3626"/>
              <a:ext cx="26" cy="15"/>
            </a:xfrm>
            <a:custGeom>
              <a:avLst/>
              <a:gdLst>
                <a:gd name="T0" fmla="*/ 1 w 7"/>
                <a:gd name="T1" fmla="*/ 1 h 4"/>
                <a:gd name="T2" fmla="*/ 4 w 7"/>
                <a:gd name="T3" fmla="*/ 2 h 4"/>
                <a:gd name="T4" fmla="*/ 6 w 7"/>
                <a:gd name="T5" fmla="*/ 2 h 4"/>
                <a:gd name="T6" fmla="*/ 7 w 7"/>
                <a:gd name="T7" fmla="*/ 3 h 4"/>
                <a:gd name="T8" fmla="*/ 7 w 7"/>
                <a:gd name="T9" fmla="*/ 4 h 4"/>
                <a:gd name="T10" fmla="*/ 1 w 7"/>
                <a:gd name="T11" fmla="*/ 2 h 4"/>
                <a:gd name="T12" fmla="*/ 0 w 7"/>
                <a:gd name="T13" fmla="*/ 1 h 4"/>
                <a:gd name="T14" fmla="*/ 1 w 7"/>
                <a:gd name="T15" fmla="*/ 0 h 4"/>
                <a:gd name="T16" fmla="*/ 1 w 7"/>
                <a:gd name="T1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">
                  <a:moveTo>
                    <a:pt x="1" y="1"/>
                  </a:moveTo>
                  <a:cubicBezTo>
                    <a:pt x="2" y="1"/>
                    <a:pt x="3" y="1"/>
                    <a:pt x="4" y="2"/>
                  </a:cubicBezTo>
                  <a:cubicBezTo>
                    <a:pt x="4" y="2"/>
                    <a:pt x="5" y="2"/>
                    <a:pt x="6" y="2"/>
                  </a:cubicBezTo>
                  <a:cubicBezTo>
                    <a:pt x="6" y="3"/>
                    <a:pt x="7" y="3"/>
                    <a:pt x="7" y="3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5" y="3"/>
                    <a:pt x="3" y="4"/>
                    <a:pt x="1" y="2"/>
                  </a:cubicBezTo>
                  <a:cubicBezTo>
                    <a:pt x="1" y="2"/>
                    <a:pt x="1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084" name="Freeform 60"/>
            <p:cNvSpPr>
              <a:spLocks/>
            </p:cNvSpPr>
            <p:nvPr userDrawn="1"/>
          </p:nvSpPr>
          <p:spPr bwMode="auto">
            <a:xfrm>
              <a:off x="5332" y="3629"/>
              <a:ext cx="23" cy="8"/>
            </a:xfrm>
            <a:custGeom>
              <a:avLst/>
              <a:gdLst>
                <a:gd name="T0" fmla="*/ 6 w 6"/>
                <a:gd name="T1" fmla="*/ 0 h 2"/>
                <a:gd name="T2" fmla="*/ 5 w 6"/>
                <a:gd name="T3" fmla="*/ 1 h 2"/>
                <a:gd name="T4" fmla="*/ 0 w 6"/>
                <a:gd name="T5" fmla="*/ 2 h 2"/>
                <a:gd name="T6" fmla="*/ 0 w 6"/>
                <a:gd name="T7" fmla="*/ 2 h 2"/>
                <a:gd name="T8" fmla="*/ 4 w 6"/>
                <a:gd name="T9" fmla="*/ 1 h 2"/>
                <a:gd name="T10" fmla="*/ 6 w 6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">
                  <a:moveTo>
                    <a:pt x="6" y="0"/>
                  </a:moveTo>
                  <a:cubicBezTo>
                    <a:pt x="6" y="0"/>
                    <a:pt x="6" y="0"/>
                    <a:pt x="5" y="1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1"/>
                    <a:pt x="3" y="1"/>
                    <a:pt x="4" y="1"/>
                  </a:cubicBezTo>
                  <a:cubicBezTo>
                    <a:pt x="4" y="0"/>
                    <a:pt x="5" y="0"/>
                    <a:pt x="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085" name="Freeform 61"/>
            <p:cNvSpPr>
              <a:spLocks/>
            </p:cNvSpPr>
            <p:nvPr userDrawn="1"/>
          </p:nvSpPr>
          <p:spPr bwMode="auto">
            <a:xfrm>
              <a:off x="5220" y="3678"/>
              <a:ext cx="30" cy="27"/>
            </a:xfrm>
            <a:custGeom>
              <a:avLst/>
              <a:gdLst>
                <a:gd name="T0" fmla="*/ 2 w 8"/>
                <a:gd name="T1" fmla="*/ 0 h 7"/>
                <a:gd name="T2" fmla="*/ 2 w 8"/>
                <a:gd name="T3" fmla="*/ 5 h 7"/>
                <a:gd name="T4" fmla="*/ 7 w 8"/>
                <a:gd name="T5" fmla="*/ 3 h 7"/>
                <a:gd name="T6" fmla="*/ 4 w 8"/>
                <a:gd name="T7" fmla="*/ 4 h 7"/>
                <a:gd name="T8" fmla="*/ 2 w 8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2" y="0"/>
                  </a:moveTo>
                  <a:cubicBezTo>
                    <a:pt x="2" y="0"/>
                    <a:pt x="0" y="3"/>
                    <a:pt x="2" y="5"/>
                  </a:cubicBezTo>
                  <a:cubicBezTo>
                    <a:pt x="5" y="7"/>
                    <a:pt x="8" y="4"/>
                    <a:pt x="7" y="3"/>
                  </a:cubicBezTo>
                  <a:cubicBezTo>
                    <a:pt x="7" y="3"/>
                    <a:pt x="6" y="5"/>
                    <a:pt x="4" y="4"/>
                  </a:cubicBezTo>
                  <a:cubicBezTo>
                    <a:pt x="1" y="4"/>
                    <a:pt x="2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086" name="Freeform 62"/>
            <p:cNvSpPr>
              <a:spLocks/>
            </p:cNvSpPr>
            <p:nvPr userDrawn="1"/>
          </p:nvSpPr>
          <p:spPr bwMode="auto">
            <a:xfrm>
              <a:off x="5302" y="3678"/>
              <a:ext cx="27" cy="27"/>
            </a:xfrm>
            <a:custGeom>
              <a:avLst/>
              <a:gdLst>
                <a:gd name="T0" fmla="*/ 0 w 7"/>
                <a:gd name="T1" fmla="*/ 4 h 7"/>
                <a:gd name="T2" fmla="*/ 5 w 7"/>
                <a:gd name="T3" fmla="*/ 5 h 7"/>
                <a:gd name="T4" fmla="*/ 3 w 7"/>
                <a:gd name="T5" fmla="*/ 1 h 7"/>
                <a:gd name="T6" fmla="*/ 4 w 7"/>
                <a:gd name="T7" fmla="*/ 4 h 7"/>
                <a:gd name="T8" fmla="*/ 0 w 7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0" y="4"/>
                  </a:moveTo>
                  <a:cubicBezTo>
                    <a:pt x="0" y="5"/>
                    <a:pt x="4" y="7"/>
                    <a:pt x="5" y="5"/>
                  </a:cubicBezTo>
                  <a:cubicBezTo>
                    <a:pt x="7" y="2"/>
                    <a:pt x="4" y="0"/>
                    <a:pt x="3" y="1"/>
                  </a:cubicBezTo>
                  <a:cubicBezTo>
                    <a:pt x="3" y="1"/>
                    <a:pt x="5" y="2"/>
                    <a:pt x="4" y="4"/>
                  </a:cubicBezTo>
                  <a:cubicBezTo>
                    <a:pt x="3" y="6"/>
                    <a:pt x="0" y="4"/>
                    <a:pt x="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</p:grpSp>
      <p:sp>
        <p:nvSpPr>
          <p:cNvPr id="1146" name="Rectangle 122"/>
          <p:cNvSpPr>
            <a:spLocks noChangeArrowheads="1"/>
          </p:cNvSpPr>
          <p:nvPr/>
        </p:nvSpPr>
        <p:spPr bwMode="auto">
          <a:xfrm>
            <a:off x="117475" y="6513513"/>
            <a:ext cx="8907463" cy="306387"/>
          </a:xfrm>
          <a:prstGeom prst="rect">
            <a:avLst/>
          </a:prstGeom>
          <a:solidFill>
            <a:schemeClr val="bg1">
              <a:alpha val="34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b-NO"/>
          </a:p>
        </p:txBody>
      </p:sp>
      <p:sp>
        <p:nvSpPr>
          <p:cNvPr id="1051" name="Rectangle 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9063" y="981075"/>
            <a:ext cx="8907462" cy="582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Text</a:t>
            </a:r>
          </a:p>
          <a:p>
            <a:pPr lvl="1"/>
            <a:r>
              <a:rPr lang="en-US" smtClean="0"/>
              <a:t>Text</a:t>
            </a:r>
          </a:p>
          <a:p>
            <a:pPr lvl="2"/>
            <a:r>
              <a:rPr lang="en-US" smtClean="0"/>
              <a:t>Text</a:t>
            </a:r>
          </a:p>
          <a:p>
            <a:pPr lvl="3"/>
            <a:r>
              <a:rPr lang="en-US" smtClean="0"/>
              <a:t>Text</a:t>
            </a:r>
          </a:p>
          <a:p>
            <a:pPr lvl="4"/>
            <a:r>
              <a:rPr lang="en-US" smtClean="0"/>
              <a:t>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9pPr>
    </p:titleStyle>
    <p:bodyStyle>
      <a:lvl1pPr marL="360363" indent="-360363" algn="l" rtl="0" eaLnBrk="1" fontAlgn="base" hangingPunct="1">
        <a:lnSpc>
          <a:spcPct val="85000"/>
        </a:lnSpc>
        <a:spcBef>
          <a:spcPct val="55000"/>
        </a:spcBef>
        <a:spcAft>
          <a:spcPct val="0"/>
        </a:spcAft>
        <a:buClr>
          <a:srgbClr val="246A89"/>
        </a:buClr>
        <a:buSzPct val="80000"/>
        <a:buFont typeface="Arial" charset="0"/>
        <a:buBlip>
          <a:blip r:embed="rId14"/>
        </a:buBlip>
        <a:defRPr sz="2800">
          <a:solidFill>
            <a:srgbClr val="005986"/>
          </a:solidFill>
          <a:latin typeface="+mn-lt"/>
          <a:ea typeface="+mn-ea"/>
          <a:cs typeface="+mn-cs"/>
        </a:defRPr>
      </a:lvl1pPr>
      <a:lvl2pPr marL="900113" indent="-360363" algn="l" rtl="0" eaLnBrk="1" fontAlgn="base" hangingPunct="1">
        <a:lnSpc>
          <a:spcPct val="85000"/>
        </a:lnSpc>
        <a:spcBef>
          <a:spcPct val="25000"/>
        </a:spcBef>
        <a:spcAft>
          <a:spcPct val="0"/>
        </a:spcAft>
        <a:buClr>
          <a:srgbClr val="246A89"/>
        </a:buClr>
        <a:buSzPct val="80000"/>
        <a:buFont typeface="Arial" charset="0"/>
        <a:buBlip>
          <a:blip r:embed="rId14"/>
        </a:buBlip>
        <a:defRPr sz="2600">
          <a:solidFill>
            <a:srgbClr val="005986"/>
          </a:solidFill>
          <a:latin typeface="+mn-lt"/>
        </a:defRPr>
      </a:lvl2pPr>
      <a:lvl3pPr marL="1346200" indent="-266700" algn="l" rtl="0" eaLnBrk="1" fontAlgn="base" hangingPunct="1">
        <a:lnSpc>
          <a:spcPct val="85000"/>
        </a:lnSpc>
        <a:spcBef>
          <a:spcPct val="15000"/>
        </a:spcBef>
        <a:spcAft>
          <a:spcPct val="0"/>
        </a:spcAft>
        <a:buClr>
          <a:srgbClr val="246A89"/>
        </a:buClr>
        <a:buSzPct val="80000"/>
        <a:buFont typeface="Arial" charset="0"/>
        <a:buBlip>
          <a:blip r:embed="rId14"/>
        </a:buBlip>
        <a:defRPr sz="2400">
          <a:solidFill>
            <a:srgbClr val="005986"/>
          </a:solidFill>
          <a:latin typeface="+mn-lt"/>
        </a:defRPr>
      </a:lvl3pPr>
      <a:lvl4pPr marL="1792288" indent="-266700" algn="l" rtl="0" eaLnBrk="1" fontAlgn="base" hangingPunct="1">
        <a:lnSpc>
          <a:spcPct val="85000"/>
        </a:lnSpc>
        <a:spcBef>
          <a:spcPct val="15000"/>
        </a:spcBef>
        <a:spcAft>
          <a:spcPct val="0"/>
        </a:spcAft>
        <a:buClr>
          <a:srgbClr val="246A89"/>
        </a:buClr>
        <a:buSzPct val="80000"/>
        <a:buFont typeface="Arial" charset="0"/>
        <a:buBlip>
          <a:blip r:embed="rId14"/>
        </a:buBlip>
        <a:defRPr sz="2200">
          <a:solidFill>
            <a:srgbClr val="005986"/>
          </a:solidFill>
          <a:latin typeface="+mn-lt"/>
        </a:defRPr>
      </a:lvl4pPr>
      <a:lvl5pPr marL="2239963" indent="-268288" algn="l" rtl="0" eaLnBrk="1" fontAlgn="base" hangingPunct="1">
        <a:lnSpc>
          <a:spcPct val="85000"/>
        </a:lnSpc>
        <a:spcBef>
          <a:spcPct val="15000"/>
        </a:spcBef>
        <a:spcAft>
          <a:spcPct val="0"/>
        </a:spcAft>
        <a:buClr>
          <a:srgbClr val="246A89"/>
        </a:buClr>
        <a:buSzPct val="80000"/>
        <a:buFont typeface="Arial" charset="0"/>
        <a:buBlip>
          <a:blip r:embed="rId14"/>
        </a:buBlip>
        <a:defRPr sz="2000">
          <a:solidFill>
            <a:srgbClr val="005986"/>
          </a:solidFill>
          <a:latin typeface="+mn-lt"/>
        </a:defRPr>
      </a:lvl5pPr>
      <a:lvl6pPr marL="2697163" indent="-268288" algn="l" rtl="0" eaLnBrk="1" fontAlgn="base" hangingPunct="1">
        <a:lnSpc>
          <a:spcPct val="85000"/>
        </a:lnSpc>
        <a:spcBef>
          <a:spcPct val="15000"/>
        </a:spcBef>
        <a:spcAft>
          <a:spcPct val="0"/>
        </a:spcAft>
        <a:buClr>
          <a:srgbClr val="246A89"/>
        </a:buClr>
        <a:buSzPct val="80000"/>
        <a:buFont typeface="Arial" charset="0"/>
        <a:buBlip>
          <a:blip r:embed="rId14"/>
        </a:buBlip>
        <a:defRPr sz="2000">
          <a:solidFill>
            <a:srgbClr val="005986"/>
          </a:solidFill>
          <a:latin typeface="+mn-lt"/>
        </a:defRPr>
      </a:lvl6pPr>
      <a:lvl7pPr marL="3154363" indent="-268288" algn="l" rtl="0" eaLnBrk="1" fontAlgn="base" hangingPunct="1">
        <a:lnSpc>
          <a:spcPct val="85000"/>
        </a:lnSpc>
        <a:spcBef>
          <a:spcPct val="15000"/>
        </a:spcBef>
        <a:spcAft>
          <a:spcPct val="0"/>
        </a:spcAft>
        <a:buClr>
          <a:srgbClr val="246A89"/>
        </a:buClr>
        <a:buSzPct val="80000"/>
        <a:buFont typeface="Arial" charset="0"/>
        <a:buBlip>
          <a:blip r:embed="rId14"/>
        </a:buBlip>
        <a:defRPr sz="2000">
          <a:solidFill>
            <a:srgbClr val="005986"/>
          </a:solidFill>
          <a:latin typeface="+mn-lt"/>
        </a:defRPr>
      </a:lvl7pPr>
      <a:lvl8pPr marL="3611563" indent="-268288" algn="l" rtl="0" eaLnBrk="1" fontAlgn="base" hangingPunct="1">
        <a:lnSpc>
          <a:spcPct val="85000"/>
        </a:lnSpc>
        <a:spcBef>
          <a:spcPct val="15000"/>
        </a:spcBef>
        <a:spcAft>
          <a:spcPct val="0"/>
        </a:spcAft>
        <a:buClr>
          <a:srgbClr val="246A89"/>
        </a:buClr>
        <a:buSzPct val="80000"/>
        <a:buFont typeface="Arial" charset="0"/>
        <a:buBlip>
          <a:blip r:embed="rId14"/>
        </a:buBlip>
        <a:defRPr sz="2000">
          <a:solidFill>
            <a:srgbClr val="005986"/>
          </a:solidFill>
          <a:latin typeface="+mn-lt"/>
        </a:defRPr>
      </a:lvl8pPr>
      <a:lvl9pPr marL="4068763" indent="-268288" algn="l" rtl="0" eaLnBrk="1" fontAlgn="base" hangingPunct="1">
        <a:lnSpc>
          <a:spcPct val="85000"/>
        </a:lnSpc>
        <a:spcBef>
          <a:spcPct val="15000"/>
        </a:spcBef>
        <a:spcAft>
          <a:spcPct val="0"/>
        </a:spcAft>
        <a:buClr>
          <a:srgbClr val="246A89"/>
        </a:buClr>
        <a:buSzPct val="80000"/>
        <a:buFont typeface="Arial" charset="0"/>
        <a:buBlip>
          <a:blip r:embed="rId14"/>
        </a:buBlip>
        <a:defRPr sz="2000">
          <a:solidFill>
            <a:srgbClr val="005986"/>
          </a:solidFill>
          <a:latin typeface="+mn-lt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2.emf"/><Relationship Id="rId21" Type="http://schemas.openxmlformats.org/officeDocument/2006/relationships/image" Target="../media/image21.png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jpeg"/><Relationship Id="rId19" Type="http://schemas.openxmlformats.org/officeDocument/2006/relationships/image" Target="../media/image19.png"/><Relationship Id="rId4" Type="http://schemas.openxmlformats.org/officeDocument/2006/relationships/image" Target="../media/image6.png"/><Relationship Id="rId9" Type="http://schemas.openxmlformats.org/officeDocument/2006/relationships/hyperlink" Target="CriticalPtsBasedVis.ppt" TargetMode="External"/><Relationship Id="rId1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2.emf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2.emf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emf"/><Relationship Id="rId5" Type="http://schemas.openxmlformats.org/officeDocument/2006/relationships/image" Target="../media/image40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2.emf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2.emf"/><Relationship Id="rId21" Type="http://schemas.openxmlformats.org/officeDocument/2006/relationships/image" Target="../media/image21.png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jpeg"/><Relationship Id="rId19" Type="http://schemas.openxmlformats.org/officeDocument/2006/relationships/image" Target="../media/image19.png"/><Relationship Id="rId4" Type="http://schemas.openxmlformats.org/officeDocument/2006/relationships/image" Target="../media/image6.png"/><Relationship Id="rId9" Type="http://schemas.openxmlformats.org/officeDocument/2006/relationships/hyperlink" Target="CriticalPtsBasedVis.ppt" TargetMode="External"/><Relationship Id="rId14" Type="http://schemas.openxmlformats.org/officeDocument/2006/relationships/image" Target="../media/image14.png"/><Relationship Id="rId22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emf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10.jpeg"/><Relationship Id="rId4" Type="http://schemas.openxmlformats.org/officeDocument/2006/relationships/hyperlink" Target="CriticalPtsBasedVis.ppt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2.emf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emf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emf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2.emf"/><Relationship Id="rId21" Type="http://schemas.openxmlformats.org/officeDocument/2006/relationships/image" Target="../media/image21.png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jpeg"/><Relationship Id="rId19" Type="http://schemas.openxmlformats.org/officeDocument/2006/relationships/image" Target="../media/image19.png"/><Relationship Id="rId4" Type="http://schemas.openxmlformats.org/officeDocument/2006/relationships/image" Target="../media/image6.png"/><Relationship Id="rId9" Type="http://schemas.openxmlformats.org/officeDocument/2006/relationships/hyperlink" Target="CriticalPtsBasedVis.ppt" TargetMode="External"/><Relationship Id="rId1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emf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emf"/><Relationship Id="rId4" Type="http://schemas.openxmlformats.org/officeDocument/2006/relationships/image" Target="../media/image5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emf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2.emf"/><Relationship Id="rId4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2.emf"/><Relationship Id="rId21" Type="http://schemas.openxmlformats.org/officeDocument/2006/relationships/image" Target="../media/image21.png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jpeg"/><Relationship Id="rId19" Type="http://schemas.openxmlformats.org/officeDocument/2006/relationships/image" Target="../media/image19.png"/><Relationship Id="rId4" Type="http://schemas.openxmlformats.org/officeDocument/2006/relationships/image" Target="../media/image6.png"/><Relationship Id="rId9" Type="http://schemas.openxmlformats.org/officeDocument/2006/relationships/hyperlink" Target="CriticalPtsBasedVis.ppt" TargetMode="External"/><Relationship Id="rId1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emf"/><Relationship Id="rId4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2.emf"/><Relationship Id="rId21" Type="http://schemas.openxmlformats.org/officeDocument/2006/relationships/image" Target="../media/image21.png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jpeg"/><Relationship Id="rId19" Type="http://schemas.openxmlformats.org/officeDocument/2006/relationships/image" Target="../media/image19.png"/><Relationship Id="rId4" Type="http://schemas.openxmlformats.org/officeDocument/2006/relationships/image" Target="../media/image6.png"/><Relationship Id="rId9" Type="http://schemas.openxmlformats.org/officeDocument/2006/relationships/hyperlink" Target="CriticalPtsBasedVis.ppt" TargetMode="External"/><Relationship Id="rId14" Type="http://schemas.openxmlformats.org/officeDocument/2006/relationships/image" Target="../media/image14.png"/><Relationship Id="rId22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emf"/><Relationship Id="rId4" Type="http://schemas.openxmlformats.org/officeDocument/2006/relationships/image" Target="../media/image2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emf"/><Relationship Id="rId4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emf"/><Relationship Id="rId4" Type="http://schemas.openxmlformats.org/officeDocument/2006/relationships/image" Target="../media/image2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emf"/><Relationship Id="rId4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2.emf"/><Relationship Id="rId4" Type="http://schemas.openxmlformats.org/officeDocument/2006/relationships/image" Target="../media/image2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2.emf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emf"/><Relationship Id="rId5" Type="http://schemas.openxmlformats.org/officeDocument/2006/relationships/image" Target="../media/image23.png"/><Relationship Id="rId4" Type="http://schemas.openxmlformats.org/officeDocument/2006/relationships/image" Target="../media/image6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emf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2.emf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6.png"/><Relationship Id="rId15" Type="http://schemas.openxmlformats.org/officeDocument/2006/relationships/image" Target="../media/image15.png"/><Relationship Id="rId10" Type="http://schemas.openxmlformats.org/officeDocument/2006/relationships/hyperlink" Target="CriticalPtsBasedVis.ppt" TargetMode="External"/><Relationship Id="rId19" Type="http://schemas.openxmlformats.org/officeDocument/2006/relationships/image" Target="../media/image19.png"/><Relationship Id="rId4" Type="http://schemas.openxmlformats.org/officeDocument/2006/relationships/image" Target="../media/image11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.em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image" Target="../media/image4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23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37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16.png"/><Relationship Id="rId5" Type="http://schemas.openxmlformats.org/officeDocument/2006/relationships/image" Target="../media/image5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2.emf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image" Target="../media/image72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38.xml"/><Relationship Id="rId16" Type="http://schemas.openxmlformats.org/officeDocument/2006/relationships/image" Target="../media/image19.png"/><Relationship Id="rId20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11" Type="http://schemas.openxmlformats.org/officeDocument/2006/relationships/image" Target="../media/image14.png"/><Relationship Id="rId5" Type="http://schemas.openxmlformats.org/officeDocument/2006/relationships/image" Target="../media/image23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image" Target="../media/image2.emf"/><Relationship Id="rId4" Type="http://schemas.openxmlformats.org/officeDocument/2006/relationships/image" Target="../media/image5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6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23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5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42.png"/><Relationship Id="rId18" Type="http://schemas.openxmlformats.org/officeDocument/2006/relationships/image" Target="../media/image7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12" Type="http://schemas.openxmlformats.org/officeDocument/2006/relationships/image" Target="../media/image83.png"/><Relationship Id="rId17" Type="http://schemas.openxmlformats.org/officeDocument/2006/relationships/image" Target="../media/image84.png"/><Relationship Id="rId2" Type="http://schemas.openxmlformats.org/officeDocument/2006/relationships/notesSlide" Target="../notesSlides/notesSlide40.xml"/><Relationship Id="rId16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11" Type="http://schemas.openxmlformats.org/officeDocument/2006/relationships/image" Target="../media/image82.png"/><Relationship Id="rId5" Type="http://schemas.openxmlformats.org/officeDocument/2006/relationships/image" Target="../media/image77.png"/><Relationship Id="rId15" Type="http://schemas.openxmlformats.org/officeDocument/2006/relationships/image" Target="../media/image5.png"/><Relationship Id="rId10" Type="http://schemas.openxmlformats.org/officeDocument/2006/relationships/image" Target="../media/image81.png"/><Relationship Id="rId19" Type="http://schemas.openxmlformats.org/officeDocument/2006/relationships/image" Target="../media/image23.png"/><Relationship Id="rId4" Type="http://schemas.openxmlformats.org/officeDocument/2006/relationships/image" Target="../media/image76.png"/><Relationship Id="rId9" Type="http://schemas.openxmlformats.org/officeDocument/2006/relationships/image" Target="../media/image18.png"/><Relationship Id="rId14" Type="http://schemas.openxmlformats.org/officeDocument/2006/relationships/image" Target="../media/image6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6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2.emf"/><Relationship Id="rId10" Type="http://schemas.openxmlformats.org/officeDocument/2006/relationships/image" Target="../media/image23.png"/><Relationship Id="rId4" Type="http://schemas.openxmlformats.org/officeDocument/2006/relationships/image" Target="../media/image5.png"/><Relationship Id="rId9" Type="http://schemas.openxmlformats.org/officeDocument/2006/relationships/image" Target="../media/image8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23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9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emf"/><Relationship Id="rId11" Type="http://schemas.openxmlformats.org/officeDocument/2006/relationships/image" Target="../media/image23.png"/><Relationship Id="rId5" Type="http://schemas.openxmlformats.org/officeDocument/2006/relationships/image" Target="../media/image5.png"/><Relationship Id="rId10" Type="http://schemas.openxmlformats.org/officeDocument/2006/relationships/image" Target="../media/image93.png"/><Relationship Id="rId4" Type="http://schemas.openxmlformats.org/officeDocument/2006/relationships/image" Target="../media/image6.png"/><Relationship Id="rId9" Type="http://schemas.openxmlformats.org/officeDocument/2006/relationships/image" Target="../media/image92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13" Type="http://schemas.openxmlformats.org/officeDocument/2006/relationships/image" Target="../media/image6.png"/><Relationship Id="rId18" Type="http://schemas.openxmlformats.org/officeDocument/2006/relationships/image" Target="../media/image102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12" Type="http://schemas.openxmlformats.org/officeDocument/2006/relationships/image" Target="../media/image99.jpeg"/><Relationship Id="rId17" Type="http://schemas.openxmlformats.org/officeDocument/2006/relationships/image" Target="../media/image101.png"/><Relationship Id="rId2" Type="http://schemas.openxmlformats.org/officeDocument/2006/relationships/notesSlide" Target="../notesSlides/notesSlide43.xml"/><Relationship Id="rId16" Type="http://schemas.openxmlformats.org/officeDocument/2006/relationships/image" Target="../media/image100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11" Type="http://schemas.openxmlformats.org/officeDocument/2006/relationships/image" Target="../media/image98.jpeg"/><Relationship Id="rId5" Type="http://schemas.openxmlformats.org/officeDocument/2006/relationships/image" Target="../media/image94.jpeg"/><Relationship Id="rId15" Type="http://schemas.openxmlformats.org/officeDocument/2006/relationships/image" Target="../media/image2.emf"/><Relationship Id="rId10" Type="http://schemas.openxmlformats.org/officeDocument/2006/relationships/image" Target="../media/image97.jpeg"/><Relationship Id="rId19" Type="http://schemas.openxmlformats.org/officeDocument/2006/relationships/image" Target="../media/image103.png"/><Relationship Id="rId4" Type="http://schemas.openxmlformats.org/officeDocument/2006/relationships/image" Target="../media/image76.png"/><Relationship Id="rId9" Type="http://schemas.openxmlformats.org/officeDocument/2006/relationships/image" Target="../media/image96.jpeg"/><Relationship Id="rId14" Type="http://schemas.openxmlformats.org/officeDocument/2006/relationships/image" Target="../media/image5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42.png"/><Relationship Id="rId18" Type="http://schemas.openxmlformats.org/officeDocument/2006/relationships/image" Target="../media/image107.png"/><Relationship Id="rId3" Type="http://schemas.openxmlformats.org/officeDocument/2006/relationships/image" Target="../media/image75.png"/><Relationship Id="rId7" Type="http://schemas.openxmlformats.org/officeDocument/2006/relationships/image" Target="../media/image104.jpeg"/><Relationship Id="rId12" Type="http://schemas.openxmlformats.org/officeDocument/2006/relationships/image" Target="../media/image99.jpeg"/><Relationship Id="rId17" Type="http://schemas.openxmlformats.org/officeDocument/2006/relationships/image" Target="../media/image106.png"/><Relationship Id="rId2" Type="http://schemas.openxmlformats.org/officeDocument/2006/relationships/notesSlide" Target="../notesSlides/notesSlide44.xml"/><Relationship Id="rId16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11" Type="http://schemas.openxmlformats.org/officeDocument/2006/relationships/image" Target="../media/image98.jpeg"/><Relationship Id="rId5" Type="http://schemas.openxmlformats.org/officeDocument/2006/relationships/image" Target="../media/image77.png"/><Relationship Id="rId15" Type="http://schemas.openxmlformats.org/officeDocument/2006/relationships/image" Target="../media/image5.png"/><Relationship Id="rId10" Type="http://schemas.openxmlformats.org/officeDocument/2006/relationships/image" Target="../media/image97.jpeg"/><Relationship Id="rId19" Type="http://schemas.openxmlformats.org/officeDocument/2006/relationships/image" Target="../media/image23.png"/><Relationship Id="rId4" Type="http://schemas.openxmlformats.org/officeDocument/2006/relationships/image" Target="../media/image76.png"/><Relationship Id="rId9" Type="http://schemas.openxmlformats.org/officeDocument/2006/relationships/image" Target="../media/image96.jpeg"/><Relationship Id="rId14" Type="http://schemas.openxmlformats.org/officeDocument/2006/relationships/image" Target="../media/image6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6.pn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11" Type="http://schemas.openxmlformats.org/officeDocument/2006/relationships/image" Target="../media/image23.png"/><Relationship Id="rId5" Type="http://schemas.openxmlformats.org/officeDocument/2006/relationships/image" Target="../media/image2.emf"/><Relationship Id="rId10" Type="http://schemas.openxmlformats.org/officeDocument/2006/relationships/image" Target="../media/image112.png"/><Relationship Id="rId4" Type="http://schemas.openxmlformats.org/officeDocument/2006/relationships/image" Target="../media/image5.png"/><Relationship Id="rId9" Type="http://schemas.openxmlformats.org/officeDocument/2006/relationships/image" Target="../media/image111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6.pn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11" Type="http://schemas.openxmlformats.org/officeDocument/2006/relationships/image" Target="../media/image23.png"/><Relationship Id="rId5" Type="http://schemas.openxmlformats.org/officeDocument/2006/relationships/image" Target="../media/image2.emf"/><Relationship Id="rId10" Type="http://schemas.openxmlformats.org/officeDocument/2006/relationships/image" Target="../media/image117.png"/><Relationship Id="rId4" Type="http://schemas.openxmlformats.org/officeDocument/2006/relationships/image" Target="../media/image5.png"/><Relationship Id="rId9" Type="http://schemas.openxmlformats.org/officeDocument/2006/relationships/image" Target="../media/image116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6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23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5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118.png"/><Relationship Id="rId18" Type="http://schemas.openxmlformats.org/officeDocument/2006/relationships/image" Target="../media/image121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12" Type="http://schemas.openxmlformats.org/officeDocument/2006/relationships/image" Target="../media/image83.png"/><Relationship Id="rId17" Type="http://schemas.openxmlformats.org/officeDocument/2006/relationships/image" Target="../media/image120.png"/><Relationship Id="rId2" Type="http://schemas.openxmlformats.org/officeDocument/2006/relationships/notesSlide" Target="../notesSlides/notesSlide48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11" Type="http://schemas.openxmlformats.org/officeDocument/2006/relationships/image" Target="../media/image82.png"/><Relationship Id="rId5" Type="http://schemas.openxmlformats.org/officeDocument/2006/relationships/image" Target="../media/image77.png"/><Relationship Id="rId15" Type="http://schemas.openxmlformats.org/officeDocument/2006/relationships/image" Target="../media/image6.png"/><Relationship Id="rId10" Type="http://schemas.openxmlformats.org/officeDocument/2006/relationships/image" Target="../media/image81.png"/><Relationship Id="rId19" Type="http://schemas.openxmlformats.org/officeDocument/2006/relationships/image" Target="../media/image23.png"/><Relationship Id="rId4" Type="http://schemas.openxmlformats.org/officeDocument/2006/relationships/image" Target="../media/image76.png"/><Relationship Id="rId9" Type="http://schemas.openxmlformats.org/officeDocument/2006/relationships/image" Target="../media/image96.jpeg"/><Relationship Id="rId14" Type="http://schemas.openxmlformats.org/officeDocument/2006/relationships/image" Target="../media/image119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6.png"/><Relationship Id="rId7" Type="http://schemas.openxmlformats.org/officeDocument/2006/relationships/image" Target="../media/image12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2.emf"/><Relationship Id="rId10" Type="http://schemas.openxmlformats.org/officeDocument/2006/relationships/image" Target="../media/image23.png"/><Relationship Id="rId4" Type="http://schemas.openxmlformats.org/officeDocument/2006/relationships/image" Target="../media/image5.png"/><Relationship Id="rId9" Type="http://schemas.openxmlformats.org/officeDocument/2006/relationships/image" Target="../media/image125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3" Type="http://schemas.openxmlformats.org/officeDocument/2006/relationships/image" Target="../media/image126.png"/><Relationship Id="rId7" Type="http://schemas.openxmlformats.org/officeDocument/2006/relationships/image" Target="../media/image2.em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10" Type="http://schemas.openxmlformats.org/officeDocument/2006/relationships/image" Target="../media/image23.png"/><Relationship Id="rId4" Type="http://schemas.openxmlformats.org/officeDocument/2006/relationships/image" Target="../media/image44.png"/><Relationship Id="rId9" Type="http://schemas.openxmlformats.org/officeDocument/2006/relationships/image" Target="../media/image128.jpe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13" Type="http://schemas.openxmlformats.org/officeDocument/2006/relationships/image" Target="../media/image132.jpeg"/><Relationship Id="rId18" Type="http://schemas.openxmlformats.org/officeDocument/2006/relationships/image" Target="../media/image98.jpeg"/><Relationship Id="rId3" Type="http://schemas.openxmlformats.org/officeDocument/2006/relationships/image" Target="../media/image119.png"/><Relationship Id="rId7" Type="http://schemas.openxmlformats.org/officeDocument/2006/relationships/image" Target="../media/image130.png"/><Relationship Id="rId12" Type="http://schemas.openxmlformats.org/officeDocument/2006/relationships/image" Target="../media/image94.jpeg"/><Relationship Id="rId17" Type="http://schemas.openxmlformats.org/officeDocument/2006/relationships/image" Target="../media/image81.png"/><Relationship Id="rId2" Type="http://schemas.openxmlformats.org/officeDocument/2006/relationships/notesSlide" Target="../notesSlides/notesSlide51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jpeg"/><Relationship Id="rId11" Type="http://schemas.openxmlformats.org/officeDocument/2006/relationships/image" Target="../media/image131.jpeg"/><Relationship Id="rId5" Type="http://schemas.openxmlformats.org/officeDocument/2006/relationships/image" Target="../media/image5.png"/><Relationship Id="rId15" Type="http://schemas.openxmlformats.org/officeDocument/2006/relationships/image" Target="../media/image80.png"/><Relationship Id="rId10" Type="http://schemas.openxmlformats.org/officeDocument/2006/relationships/image" Target="../media/image75.png"/><Relationship Id="rId19" Type="http://schemas.openxmlformats.org/officeDocument/2006/relationships/image" Target="../media/image83.png"/><Relationship Id="rId4" Type="http://schemas.openxmlformats.org/officeDocument/2006/relationships/image" Target="../media/image6.png"/><Relationship Id="rId9" Type="http://schemas.openxmlformats.org/officeDocument/2006/relationships/image" Target="../media/image23.png"/><Relationship Id="rId14" Type="http://schemas.openxmlformats.org/officeDocument/2006/relationships/image" Target="../media/image7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emf"/><Relationship Id="rId5" Type="http://schemas.openxmlformats.org/officeDocument/2006/relationships/image" Target="../media/image23.png"/><Relationship Id="rId4" Type="http://schemas.openxmlformats.org/officeDocument/2006/relationships/image" Target="../media/image33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13" Type="http://schemas.openxmlformats.org/officeDocument/2006/relationships/image" Target="../media/image23.png"/><Relationship Id="rId3" Type="http://schemas.openxmlformats.org/officeDocument/2006/relationships/image" Target="../media/image133.png"/><Relationship Id="rId7" Type="http://schemas.openxmlformats.org/officeDocument/2006/relationships/image" Target="../media/image134.png"/><Relationship Id="rId12" Type="http://schemas.openxmlformats.org/officeDocument/2006/relationships/image" Target="../media/image13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emf"/><Relationship Id="rId11" Type="http://schemas.openxmlformats.org/officeDocument/2006/relationships/image" Target="../media/image138.png"/><Relationship Id="rId5" Type="http://schemas.openxmlformats.org/officeDocument/2006/relationships/image" Target="../media/image5.png"/><Relationship Id="rId10" Type="http://schemas.openxmlformats.org/officeDocument/2006/relationships/image" Target="../media/image137.png"/><Relationship Id="rId4" Type="http://schemas.openxmlformats.org/officeDocument/2006/relationships/image" Target="../media/image6.png"/><Relationship Id="rId9" Type="http://schemas.openxmlformats.org/officeDocument/2006/relationships/image" Target="../media/image136.png"/></Relationships>
</file>

<file path=ppt/slides/_rels/slide6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44.png"/><Relationship Id="rId3" Type="http://schemas.openxmlformats.org/officeDocument/2006/relationships/image" Target="../media/image140.png"/><Relationship Id="rId7" Type="http://schemas.openxmlformats.org/officeDocument/2006/relationships/image" Target="../media/image141.png"/><Relationship Id="rId12" Type="http://schemas.microsoft.com/office/2007/relationships/hdphoto" Target="../media/hdphoto3.wdp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53.xml"/><Relationship Id="rId16" Type="http://schemas.microsoft.com/office/2007/relationships/hdphoto" Target="../media/hdphoto5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emf"/><Relationship Id="rId11" Type="http://schemas.openxmlformats.org/officeDocument/2006/relationships/image" Target="../media/image143.png"/><Relationship Id="rId5" Type="http://schemas.openxmlformats.org/officeDocument/2006/relationships/image" Target="../media/image5.png"/><Relationship Id="rId15" Type="http://schemas.openxmlformats.org/officeDocument/2006/relationships/image" Target="../media/image145.png"/><Relationship Id="rId10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openxmlformats.org/officeDocument/2006/relationships/image" Target="../media/image142.png"/><Relationship Id="rId14" Type="http://schemas.microsoft.com/office/2007/relationships/hdphoto" Target="../media/hdphoto4.wdp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image" Target="../media/image146.png"/><Relationship Id="rId7" Type="http://schemas.openxmlformats.org/officeDocument/2006/relationships/image" Target="../media/image2.emf"/><Relationship Id="rId12" Type="http://schemas.openxmlformats.org/officeDocument/2006/relationships/image" Target="../media/image150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23.png"/><Relationship Id="rId5" Type="http://schemas.openxmlformats.org/officeDocument/2006/relationships/image" Target="../media/image6.png"/><Relationship Id="rId10" Type="http://schemas.openxmlformats.org/officeDocument/2006/relationships/image" Target="../media/image129.jpeg"/><Relationship Id="rId4" Type="http://schemas.openxmlformats.org/officeDocument/2006/relationships/image" Target="../media/image147.png"/><Relationship Id="rId9" Type="http://schemas.openxmlformats.org/officeDocument/2006/relationships/image" Target="../media/image149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04.jpeg"/><Relationship Id="rId18" Type="http://schemas.openxmlformats.org/officeDocument/2006/relationships/image" Target="../media/image83.png"/><Relationship Id="rId3" Type="http://schemas.openxmlformats.org/officeDocument/2006/relationships/image" Target="../media/image6.png"/><Relationship Id="rId7" Type="http://schemas.openxmlformats.org/officeDocument/2006/relationships/image" Target="../media/image152.png"/><Relationship Id="rId12" Type="http://schemas.openxmlformats.org/officeDocument/2006/relationships/image" Target="../media/image78.png"/><Relationship Id="rId17" Type="http://schemas.openxmlformats.org/officeDocument/2006/relationships/image" Target="../media/image82.png"/><Relationship Id="rId2" Type="http://schemas.openxmlformats.org/officeDocument/2006/relationships/notesSlide" Target="../notesSlides/notesSlide55.xml"/><Relationship Id="rId16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94.jpeg"/><Relationship Id="rId5" Type="http://schemas.openxmlformats.org/officeDocument/2006/relationships/image" Target="../media/image151.png"/><Relationship Id="rId15" Type="http://schemas.openxmlformats.org/officeDocument/2006/relationships/image" Target="../media/image96.jpeg"/><Relationship Id="rId10" Type="http://schemas.openxmlformats.org/officeDocument/2006/relationships/image" Target="../media/image131.jpeg"/><Relationship Id="rId4" Type="http://schemas.openxmlformats.org/officeDocument/2006/relationships/image" Target="../media/image5.png"/><Relationship Id="rId9" Type="http://schemas.openxmlformats.org/officeDocument/2006/relationships/image" Target="../media/image75.png"/><Relationship Id="rId14" Type="http://schemas.openxmlformats.org/officeDocument/2006/relationships/image" Target="../media/image95.jpe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3" Type="http://schemas.openxmlformats.org/officeDocument/2006/relationships/image" Target="../media/image6.png"/><Relationship Id="rId7" Type="http://schemas.openxmlformats.org/officeDocument/2006/relationships/image" Target="../media/image15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emf"/><Relationship Id="rId5" Type="http://schemas.openxmlformats.org/officeDocument/2006/relationships/image" Target="../media/image153.png"/><Relationship Id="rId10" Type="http://schemas.openxmlformats.org/officeDocument/2006/relationships/image" Target="../media/image23.png"/><Relationship Id="rId4" Type="http://schemas.openxmlformats.org/officeDocument/2006/relationships/image" Target="../media/image5.png"/><Relationship Id="rId9" Type="http://schemas.openxmlformats.org/officeDocument/2006/relationships/image" Target="../media/image156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image" Target="../media/image6.png"/><Relationship Id="rId7" Type="http://schemas.openxmlformats.org/officeDocument/2006/relationships/image" Target="../media/image15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.png"/><Relationship Id="rId5" Type="http://schemas.openxmlformats.org/officeDocument/2006/relationships/image" Target="../media/image157.png"/><Relationship Id="rId10" Type="http://schemas.openxmlformats.org/officeDocument/2006/relationships/image" Target="../media/image23.png"/><Relationship Id="rId4" Type="http://schemas.openxmlformats.org/officeDocument/2006/relationships/image" Target="../media/image5.png"/><Relationship Id="rId9" Type="http://schemas.openxmlformats.org/officeDocument/2006/relationships/image" Target="../media/image160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6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23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5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40.png"/><Relationship Id="rId18" Type="http://schemas.openxmlformats.org/officeDocument/2006/relationships/image" Target="../media/image10.jpeg"/><Relationship Id="rId3" Type="http://schemas.openxmlformats.org/officeDocument/2006/relationships/image" Target="../media/image75.png"/><Relationship Id="rId21" Type="http://schemas.openxmlformats.org/officeDocument/2006/relationships/image" Target="../media/image23.png"/><Relationship Id="rId7" Type="http://schemas.openxmlformats.org/officeDocument/2006/relationships/image" Target="../media/image79.png"/><Relationship Id="rId12" Type="http://schemas.openxmlformats.org/officeDocument/2006/relationships/image" Target="../media/image83.png"/><Relationship Id="rId17" Type="http://schemas.openxmlformats.org/officeDocument/2006/relationships/hyperlink" Target="CriticalPtsBasedVis.ppt" TargetMode="External"/><Relationship Id="rId2" Type="http://schemas.openxmlformats.org/officeDocument/2006/relationships/notesSlide" Target="../notesSlides/notesSlide59.xml"/><Relationship Id="rId16" Type="http://schemas.openxmlformats.org/officeDocument/2006/relationships/image" Target="../media/image5.png"/><Relationship Id="rId20" Type="http://schemas.openxmlformats.org/officeDocument/2006/relationships/image" Target="../media/image1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11" Type="http://schemas.openxmlformats.org/officeDocument/2006/relationships/image" Target="../media/image82.png"/><Relationship Id="rId5" Type="http://schemas.openxmlformats.org/officeDocument/2006/relationships/image" Target="../media/image77.png"/><Relationship Id="rId15" Type="http://schemas.openxmlformats.org/officeDocument/2006/relationships/image" Target="../media/image6.png"/><Relationship Id="rId10" Type="http://schemas.openxmlformats.org/officeDocument/2006/relationships/image" Target="../media/image81.png"/><Relationship Id="rId19" Type="http://schemas.openxmlformats.org/officeDocument/2006/relationships/image" Target="../media/image2.emf"/><Relationship Id="rId4" Type="http://schemas.openxmlformats.org/officeDocument/2006/relationships/image" Target="../media/image131.jpeg"/><Relationship Id="rId9" Type="http://schemas.openxmlformats.org/officeDocument/2006/relationships/image" Target="../media/image96.jpeg"/><Relationship Id="rId14" Type="http://schemas.openxmlformats.org/officeDocument/2006/relationships/image" Target="../media/image161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13" Type="http://schemas.openxmlformats.org/officeDocument/2006/relationships/image" Target="../media/image132.jpeg"/><Relationship Id="rId18" Type="http://schemas.openxmlformats.org/officeDocument/2006/relationships/image" Target="../media/image82.png"/><Relationship Id="rId3" Type="http://schemas.openxmlformats.org/officeDocument/2006/relationships/image" Target="../media/image163.png"/><Relationship Id="rId7" Type="http://schemas.openxmlformats.org/officeDocument/2006/relationships/image" Target="../media/image5.png"/><Relationship Id="rId12" Type="http://schemas.openxmlformats.org/officeDocument/2006/relationships/image" Target="../media/image77.png"/><Relationship Id="rId17" Type="http://schemas.openxmlformats.org/officeDocument/2006/relationships/image" Target="../media/image81.png"/><Relationship Id="rId2" Type="http://schemas.openxmlformats.org/officeDocument/2006/relationships/notesSlide" Target="../notesSlides/notesSlide60.xml"/><Relationship Id="rId16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76.png"/><Relationship Id="rId5" Type="http://schemas.openxmlformats.org/officeDocument/2006/relationships/image" Target="../media/image165.png"/><Relationship Id="rId15" Type="http://schemas.openxmlformats.org/officeDocument/2006/relationships/image" Target="../media/image80.png"/><Relationship Id="rId10" Type="http://schemas.openxmlformats.org/officeDocument/2006/relationships/image" Target="../media/image75.png"/><Relationship Id="rId19" Type="http://schemas.openxmlformats.org/officeDocument/2006/relationships/image" Target="../media/image99.jpeg"/><Relationship Id="rId4" Type="http://schemas.openxmlformats.org/officeDocument/2006/relationships/image" Target="../media/image164.png"/><Relationship Id="rId9" Type="http://schemas.openxmlformats.org/officeDocument/2006/relationships/image" Target="../media/image23.png"/><Relationship Id="rId14" Type="http://schemas.openxmlformats.org/officeDocument/2006/relationships/image" Target="../media/image79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79.png"/><Relationship Id="rId18" Type="http://schemas.openxmlformats.org/officeDocument/2006/relationships/image" Target="../media/image83.png"/><Relationship Id="rId3" Type="http://schemas.openxmlformats.org/officeDocument/2006/relationships/image" Target="../media/image153.png"/><Relationship Id="rId7" Type="http://schemas.openxmlformats.org/officeDocument/2006/relationships/image" Target="../media/image166.png"/><Relationship Id="rId12" Type="http://schemas.openxmlformats.org/officeDocument/2006/relationships/image" Target="../media/image78.png"/><Relationship Id="rId17" Type="http://schemas.openxmlformats.org/officeDocument/2006/relationships/image" Target="../media/image82.png"/><Relationship Id="rId2" Type="http://schemas.openxmlformats.org/officeDocument/2006/relationships/notesSlide" Target="../notesSlides/notesSlide61.xml"/><Relationship Id="rId16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77.png"/><Relationship Id="rId5" Type="http://schemas.openxmlformats.org/officeDocument/2006/relationships/image" Target="../media/image6.png"/><Relationship Id="rId15" Type="http://schemas.openxmlformats.org/officeDocument/2006/relationships/image" Target="../media/image96.jpeg"/><Relationship Id="rId10" Type="http://schemas.openxmlformats.org/officeDocument/2006/relationships/image" Target="../media/image76.png"/><Relationship Id="rId19" Type="http://schemas.openxmlformats.org/officeDocument/2006/relationships/image" Target="../media/image2.emf"/><Relationship Id="rId4" Type="http://schemas.openxmlformats.org/officeDocument/2006/relationships/image" Target="../media/image117.png"/><Relationship Id="rId9" Type="http://schemas.openxmlformats.org/officeDocument/2006/relationships/image" Target="../media/image75.png"/><Relationship Id="rId14" Type="http://schemas.openxmlformats.org/officeDocument/2006/relationships/image" Target="../media/image8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emf"/><Relationship Id="rId4" Type="http://schemas.openxmlformats.org/officeDocument/2006/relationships/image" Target="../media/image23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6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23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5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13" Type="http://schemas.openxmlformats.org/officeDocument/2006/relationships/image" Target="../media/image173.png"/><Relationship Id="rId18" Type="http://schemas.openxmlformats.org/officeDocument/2006/relationships/image" Target="../media/image77.png"/><Relationship Id="rId3" Type="http://schemas.openxmlformats.org/officeDocument/2006/relationships/image" Target="../media/image167.png"/><Relationship Id="rId21" Type="http://schemas.openxmlformats.org/officeDocument/2006/relationships/image" Target="../media/image95.jpeg"/><Relationship Id="rId7" Type="http://schemas.openxmlformats.org/officeDocument/2006/relationships/image" Target="../media/image168.png"/><Relationship Id="rId12" Type="http://schemas.openxmlformats.org/officeDocument/2006/relationships/image" Target="../media/image172.png"/><Relationship Id="rId17" Type="http://schemas.openxmlformats.org/officeDocument/2006/relationships/image" Target="../media/image76.png"/><Relationship Id="rId25" Type="http://schemas.openxmlformats.org/officeDocument/2006/relationships/image" Target="../media/image83.png"/><Relationship Id="rId2" Type="http://schemas.openxmlformats.org/officeDocument/2006/relationships/notesSlide" Target="../notesSlides/notesSlide63.xml"/><Relationship Id="rId16" Type="http://schemas.openxmlformats.org/officeDocument/2006/relationships/image" Target="../media/image75.png"/><Relationship Id="rId20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67.png"/><Relationship Id="rId24" Type="http://schemas.openxmlformats.org/officeDocument/2006/relationships/image" Target="../media/image98.jpeg"/><Relationship Id="rId5" Type="http://schemas.openxmlformats.org/officeDocument/2006/relationships/image" Target="../media/image6.png"/><Relationship Id="rId15" Type="http://schemas.openxmlformats.org/officeDocument/2006/relationships/image" Target="../media/image23.png"/><Relationship Id="rId23" Type="http://schemas.openxmlformats.org/officeDocument/2006/relationships/image" Target="../media/image81.png"/><Relationship Id="rId10" Type="http://schemas.openxmlformats.org/officeDocument/2006/relationships/image" Target="../media/image171.png"/><Relationship Id="rId19" Type="http://schemas.openxmlformats.org/officeDocument/2006/relationships/image" Target="../media/image78.png"/><Relationship Id="rId4" Type="http://schemas.openxmlformats.org/officeDocument/2006/relationships/image" Target="../media/image2.emf"/><Relationship Id="rId9" Type="http://schemas.openxmlformats.org/officeDocument/2006/relationships/image" Target="../media/image170.png"/><Relationship Id="rId14" Type="http://schemas.openxmlformats.org/officeDocument/2006/relationships/image" Target="../media/image174.png"/><Relationship Id="rId22" Type="http://schemas.openxmlformats.org/officeDocument/2006/relationships/image" Target="../media/image96.jpe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image" Target="../media/image6.png"/><Relationship Id="rId7" Type="http://schemas.openxmlformats.org/officeDocument/2006/relationships/image" Target="../media/image177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6.png"/><Relationship Id="rId5" Type="http://schemas.openxmlformats.org/officeDocument/2006/relationships/image" Target="../media/image175.jpeg"/><Relationship Id="rId10" Type="http://schemas.openxmlformats.org/officeDocument/2006/relationships/image" Target="../media/image178.png"/><Relationship Id="rId4" Type="http://schemas.openxmlformats.org/officeDocument/2006/relationships/image" Target="../media/image5.png"/><Relationship Id="rId9" Type="http://schemas.openxmlformats.org/officeDocument/2006/relationships/image" Target="../media/image23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.emf"/><Relationship Id="rId18" Type="http://schemas.openxmlformats.org/officeDocument/2006/relationships/image" Target="../media/image9.png"/><Relationship Id="rId3" Type="http://schemas.openxmlformats.org/officeDocument/2006/relationships/image" Target="../media/image12.png"/><Relationship Id="rId21" Type="http://schemas.openxmlformats.org/officeDocument/2006/relationships/image" Target="../media/image11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65.xml"/><Relationship Id="rId16" Type="http://schemas.openxmlformats.org/officeDocument/2006/relationships/image" Target="../media/image7.png"/><Relationship Id="rId20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5.png"/><Relationship Id="rId10" Type="http://schemas.openxmlformats.org/officeDocument/2006/relationships/image" Target="../media/image19.png"/><Relationship Id="rId19" Type="http://schemas.openxmlformats.org/officeDocument/2006/relationships/hyperlink" Target="CriticalPtsBasedVis.ppt" TargetMode="External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6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png"/><Relationship Id="rId3" Type="http://schemas.openxmlformats.org/officeDocument/2006/relationships/image" Target="../media/image6.png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png"/><Relationship Id="rId11" Type="http://schemas.openxmlformats.org/officeDocument/2006/relationships/image" Target="../media/image23.png"/><Relationship Id="rId5" Type="http://schemas.openxmlformats.org/officeDocument/2006/relationships/image" Target="../media/image179.png"/><Relationship Id="rId10" Type="http://schemas.openxmlformats.org/officeDocument/2006/relationships/image" Target="../media/image126.png"/><Relationship Id="rId4" Type="http://schemas.openxmlformats.org/officeDocument/2006/relationships/image" Target="../media/image5.png"/><Relationship Id="rId9" Type="http://schemas.openxmlformats.org/officeDocument/2006/relationships/image" Target="../media/image180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81.png"/><Relationship Id="rId18" Type="http://schemas.openxmlformats.org/officeDocument/2006/relationships/image" Target="../media/image23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182.png"/><Relationship Id="rId2" Type="http://schemas.openxmlformats.org/officeDocument/2006/relationships/notesSlide" Target="../notesSlides/notesSlide67.xml"/><Relationship Id="rId16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5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6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23.png"/><Relationship Id="rId3" Type="http://schemas.openxmlformats.org/officeDocument/2006/relationships/image" Target="../media/image6.png"/><Relationship Id="rId7" Type="http://schemas.openxmlformats.org/officeDocument/2006/relationships/image" Target="../media/image183.png"/><Relationship Id="rId12" Type="http://schemas.openxmlformats.org/officeDocument/2006/relationships/image" Target="../media/image86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emf"/><Relationship Id="rId11" Type="http://schemas.openxmlformats.org/officeDocument/2006/relationships/image" Target="../media/image184.jpeg"/><Relationship Id="rId5" Type="http://schemas.openxmlformats.org/officeDocument/2006/relationships/image" Target="../media/image85.png"/><Relationship Id="rId10" Type="http://schemas.microsoft.com/office/2007/relationships/hdphoto" Target="../media/hdphoto4.wdp"/><Relationship Id="rId4" Type="http://schemas.openxmlformats.org/officeDocument/2006/relationships/image" Target="../media/image5.png"/><Relationship Id="rId9" Type="http://schemas.openxmlformats.org/officeDocument/2006/relationships/image" Target="../media/image144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3" Type="http://schemas.openxmlformats.org/officeDocument/2006/relationships/image" Target="../media/image6.png"/><Relationship Id="rId7" Type="http://schemas.openxmlformats.org/officeDocument/2006/relationships/image" Target="../media/image159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7.png"/><Relationship Id="rId11" Type="http://schemas.openxmlformats.org/officeDocument/2006/relationships/image" Target="../media/image117.png"/><Relationship Id="rId5" Type="http://schemas.openxmlformats.org/officeDocument/2006/relationships/image" Target="../media/image2.emf"/><Relationship Id="rId10" Type="http://schemas.openxmlformats.org/officeDocument/2006/relationships/image" Target="../media/image153.png"/><Relationship Id="rId4" Type="http://schemas.openxmlformats.org/officeDocument/2006/relationships/image" Target="../media/image5.png"/><Relationship Id="rId9" Type="http://schemas.openxmlformats.org/officeDocument/2006/relationships/image" Target="../media/image105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png"/><Relationship Id="rId3" Type="http://schemas.openxmlformats.org/officeDocument/2006/relationships/image" Target="../media/image186.png"/><Relationship Id="rId7" Type="http://schemas.openxmlformats.org/officeDocument/2006/relationships/image" Target="../media/image2.emf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10" Type="http://schemas.openxmlformats.org/officeDocument/2006/relationships/image" Target="../media/image23.png"/><Relationship Id="rId4" Type="http://schemas.openxmlformats.org/officeDocument/2006/relationships/image" Target="../media/image187.png"/><Relationship Id="rId9" Type="http://schemas.openxmlformats.org/officeDocument/2006/relationships/image" Target="../media/image189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png"/><Relationship Id="rId3" Type="http://schemas.openxmlformats.org/officeDocument/2006/relationships/image" Target="../media/image6.png"/><Relationship Id="rId7" Type="http://schemas.openxmlformats.org/officeDocument/2006/relationships/image" Target="../media/image192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1.jpeg"/><Relationship Id="rId5" Type="http://schemas.openxmlformats.org/officeDocument/2006/relationships/image" Target="../media/image190.png"/><Relationship Id="rId10" Type="http://schemas.openxmlformats.org/officeDocument/2006/relationships/image" Target="../media/image23.png"/><Relationship Id="rId4" Type="http://schemas.openxmlformats.org/officeDocument/2006/relationships/image" Target="../media/image5.png"/><Relationship Id="rId9" Type="http://schemas.openxmlformats.org/officeDocument/2006/relationships/image" Target="../media/image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23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Illustrative Flow </a:t>
            </a:r>
            <a:r>
              <a:rPr lang="en-US" dirty="0" smtClean="0"/>
              <a:t>Visualization: State </a:t>
            </a:r>
            <a:r>
              <a:rPr lang="en-US" dirty="0"/>
              <a:t>of the Art, Trends </a:t>
            </a:r>
            <a:r>
              <a:rPr lang="en-US" dirty="0" smtClean="0"/>
              <a:t>and Challenges</a:t>
            </a:r>
            <a:endParaRPr lang="de-AT" dirty="0"/>
          </a:p>
        </p:txBody>
      </p:sp>
      <p:sp>
        <p:nvSpPr>
          <p:cNvPr id="6072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501008"/>
            <a:ext cx="9144000" cy="3168352"/>
          </a:xfrm>
        </p:spPr>
        <p:txBody>
          <a:bodyPr/>
          <a:lstStyle/>
          <a:p>
            <a:r>
              <a:rPr lang="de-AT" sz="2800" u="sng" dirty="0"/>
              <a:t>Andrea </a:t>
            </a:r>
            <a:r>
              <a:rPr lang="de-AT" sz="2800" u="sng" dirty="0" smtClean="0"/>
              <a:t>Brambilla</a:t>
            </a:r>
            <a:r>
              <a:rPr lang="de-AT" sz="2800" baseline="30000" dirty="0" smtClean="0"/>
              <a:t>1</a:t>
            </a:r>
            <a:r>
              <a:rPr lang="de-AT" sz="2800" dirty="0" smtClean="0"/>
              <a:t>, </a:t>
            </a:r>
            <a:r>
              <a:rPr lang="de-AT" sz="2800" u="sng" dirty="0" smtClean="0"/>
              <a:t>Robert Carnecky</a:t>
            </a:r>
            <a:r>
              <a:rPr lang="de-AT" sz="2800" baseline="30000" dirty="0" smtClean="0"/>
              <a:t>2</a:t>
            </a:r>
            <a:r>
              <a:rPr lang="de-AT" sz="2800" dirty="0" smtClean="0"/>
              <a:t>,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AT" sz="2800" dirty="0" smtClean="0"/>
              <a:t>Ronald Peikert</a:t>
            </a:r>
            <a:r>
              <a:rPr lang="de-AT" sz="2800" baseline="30000" dirty="0" smtClean="0"/>
              <a:t>2</a:t>
            </a:r>
            <a:r>
              <a:rPr lang="de-AT" sz="2800" dirty="0" smtClean="0"/>
              <a:t>, </a:t>
            </a:r>
            <a:r>
              <a:rPr lang="de-AT" sz="2800" dirty="0"/>
              <a:t>Ivan </a:t>
            </a:r>
            <a:r>
              <a:rPr lang="de-AT" sz="2800" dirty="0" smtClean="0"/>
              <a:t>Viola</a:t>
            </a:r>
            <a:r>
              <a:rPr lang="de-AT" sz="2800" baseline="30000" dirty="0" smtClean="0"/>
              <a:t>1</a:t>
            </a:r>
            <a:r>
              <a:rPr lang="de-AT" sz="2800" dirty="0" smtClean="0"/>
              <a:t>, </a:t>
            </a:r>
            <a:r>
              <a:rPr lang="de-AT" sz="2800" dirty="0"/>
              <a:t>Helwig </a:t>
            </a:r>
            <a:r>
              <a:rPr lang="de-AT" sz="2800" dirty="0" smtClean="0"/>
              <a:t>Hause</a:t>
            </a:r>
            <a:r>
              <a:rPr lang="de-AT" sz="2800" dirty="0"/>
              <a:t>r</a:t>
            </a:r>
            <a:r>
              <a:rPr lang="de-AT" sz="2800" baseline="30000" dirty="0"/>
              <a:t>1</a:t>
            </a:r>
            <a:endParaRPr lang="de-AT" sz="2800" dirty="0" smtClean="0"/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AT" sz="1800" baseline="30000" dirty="0" smtClean="0"/>
              <a:t>1</a:t>
            </a:r>
            <a:r>
              <a:rPr lang="de-AT" sz="1800" dirty="0" smtClean="0"/>
              <a:t> University of Bergen, Norway</a:t>
            </a:r>
            <a:endParaRPr lang="de-AT" sz="1400" b="0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AT" sz="1800" baseline="30000" dirty="0" smtClean="0"/>
              <a:t>2</a:t>
            </a:r>
            <a:r>
              <a:rPr lang="de-AT" sz="1800" dirty="0" smtClean="0"/>
              <a:t> ETH Zurich, Switzerland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de-AT" sz="1600" baseline="30000" dirty="0"/>
          </a:p>
        </p:txBody>
      </p:sp>
      <p:pic>
        <p:nvPicPr>
          <p:cNvPr id="2052" name="Picture 4" descr="Y:\andrea\Presentations\SemSeg-logo-whit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5601666"/>
            <a:ext cx="1811521" cy="1319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Desktop\ETH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866" y="5429647"/>
            <a:ext cx="1663478" cy="1663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3"/>
          <p:cNvSpPr txBox="1">
            <a:spLocks noChangeArrowheads="1"/>
          </p:cNvSpPr>
          <p:nvPr/>
        </p:nvSpPr>
        <p:spPr bwMode="auto">
          <a:xfrm>
            <a:off x="3923928" y="1289492"/>
            <a:ext cx="5543499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DE" sz="2400" b="1" dirty="0" smtClean="0"/>
              <a:t>2. </a:t>
            </a:r>
            <a:r>
              <a:rPr lang="de-DE" dirty="0" smtClean="0"/>
              <a:t>Traditional flow visualization</a:t>
            </a:r>
          </a:p>
        </p:txBody>
      </p:sp>
      <p:sp>
        <p:nvSpPr>
          <p:cNvPr id="609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Outline</a:t>
            </a:r>
            <a:endParaRPr lang="de-AT" dirty="0"/>
          </a:p>
        </p:txBody>
      </p:sp>
      <p:sp>
        <p:nvSpPr>
          <p:cNvPr id="609283" name="Rectangle 3"/>
          <p:cNvSpPr>
            <a:spLocks noGrp="1" noChangeArrowheads="1"/>
          </p:cNvSpPr>
          <p:nvPr>
            <p:ph idx="1"/>
          </p:nvPr>
        </p:nvSpPr>
        <p:spPr>
          <a:xfrm>
            <a:off x="264196" y="836712"/>
            <a:ext cx="4308921" cy="460846"/>
          </a:xfrm>
        </p:spPr>
        <p:txBody>
          <a:bodyPr/>
          <a:lstStyle/>
          <a:p>
            <a:pPr marL="0" indent="0">
              <a:buNone/>
            </a:pPr>
            <a:r>
              <a:rPr lang="de-DE" sz="2400" b="1" dirty="0" smtClean="0"/>
              <a:t>1. </a:t>
            </a:r>
            <a:r>
              <a:rPr lang="de-DE" dirty="0" smtClean="0"/>
              <a:t>Introduction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15888" y="6562800"/>
            <a:ext cx="7696200" cy="301625"/>
          </a:xfrm>
        </p:spPr>
        <p:txBody>
          <a:bodyPr/>
          <a:lstStyle/>
          <a:p>
            <a:r>
              <a:rPr lang="de-AT" dirty="0" smtClean="0"/>
              <a:t>R. </a:t>
            </a:r>
            <a:r>
              <a:rPr lang="de-AT" dirty="0" err="1" smtClean="0"/>
              <a:t>Carnecky</a:t>
            </a:r>
            <a:endParaRPr lang="de-AT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2950CB-AFDC-414C-88C0-D2B7497FBDAF}" type="slidenum">
              <a:rPr lang="de-AT" smtClean="0"/>
              <a:pPr/>
              <a:t>9</a:t>
            </a:fld>
            <a:r>
              <a:rPr lang="de-AT" dirty="0" smtClean="0"/>
              <a:t> of 79</a:t>
            </a:r>
            <a:endParaRPr lang="de-AT" dirty="0"/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109109" y="6552000"/>
            <a:ext cx="8784000" cy="0"/>
          </a:xfrm>
          <a:prstGeom prst="line">
            <a:avLst/>
          </a:prstGeom>
          <a:ln w="12700"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7" name="Picture 4" descr="Y:\andrea\Presentations\SemSeg-logo-whit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4624"/>
            <a:ext cx="924546" cy="673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Desktop\ETH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0" y="-43132"/>
            <a:ext cx="848914" cy="848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661349" y="1903262"/>
            <a:ext cx="1777724" cy="17777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D:\Works\EclipseProjects\IlluFlowVis STAR\images\da_vinci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809" y="4293096"/>
            <a:ext cx="1665212" cy="1408038"/>
          </a:xfrm>
          <a:prstGeom prst="rect">
            <a:avLst/>
          </a:prstGeom>
          <a:noFill/>
          <a:ln>
            <a:solidFill>
              <a:srgbClr val="000000"/>
            </a:solidFill>
          </a:ln>
          <a:extLst/>
        </p:spPr>
      </p:pic>
      <p:pic>
        <p:nvPicPr>
          <p:cNvPr id="1028" name="Picture 4" descr="D:\Works\EclipseProjects\IlluFlowVis STAR\images\abraham_shaw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38" y="3860333"/>
            <a:ext cx="1512883" cy="1512883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1016-stro-01">
            <a:hlinkClick r:id="rId9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05"/>
          <a:stretch>
            <a:fillRect/>
          </a:stretch>
        </p:blipFill>
        <p:spPr bwMode="auto">
          <a:xfrm>
            <a:off x="4358454" y="1800091"/>
            <a:ext cx="2143729" cy="1163097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Rectangle 3"/>
          <p:cNvSpPr txBox="1">
            <a:spLocks noChangeArrowheads="1"/>
          </p:cNvSpPr>
          <p:nvPr/>
        </p:nvSpPr>
        <p:spPr bwMode="auto">
          <a:xfrm>
            <a:off x="252637" y="3331354"/>
            <a:ext cx="5976664" cy="460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de-DE" sz="2400" b="1" dirty="0" smtClean="0"/>
              <a:t>3. </a:t>
            </a:r>
            <a:r>
              <a:rPr lang="de-DE" dirty="0" smtClean="0"/>
              <a:t>The illustrative paradigm</a:t>
            </a:r>
          </a:p>
        </p:txBody>
      </p:sp>
      <p:sp>
        <p:nvSpPr>
          <p:cNvPr id="49" name="Rectangle 3"/>
          <p:cNvSpPr txBox="1">
            <a:spLocks noChangeArrowheads="1"/>
          </p:cNvSpPr>
          <p:nvPr/>
        </p:nvSpPr>
        <p:spPr bwMode="auto">
          <a:xfrm>
            <a:off x="4067944" y="3878140"/>
            <a:ext cx="4896544" cy="510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DE" sz="2400" b="1" dirty="0" smtClean="0"/>
              <a:t>4. </a:t>
            </a:r>
            <a:r>
              <a:rPr lang="de-DE" dirty="0" smtClean="0"/>
              <a:t>Illustrative flow visualization</a:t>
            </a:r>
          </a:p>
        </p:txBody>
      </p:sp>
      <p:pic>
        <p:nvPicPr>
          <p:cNvPr id="51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11091"/>
            <a:ext cx="2880320" cy="1950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" name="Rectangle 3"/>
          <p:cNvSpPr txBox="1">
            <a:spLocks noChangeArrowheads="1"/>
          </p:cNvSpPr>
          <p:nvPr/>
        </p:nvSpPr>
        <p:spPr bwMode="auto">
          <a:xfrm>
            <a:off x="88166" y="5949280"/>
            <a:ext cx="5342152" cy="464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de-DE" sz="2400" b="1" dirty="0" smtClean="0"/>
              <a:t>5. </a:t>
            </a:r>
            <a:r>
              <a:rPr lang="de-DE" dirty="0" smtClean="0"/>
              <a:t>Conclusions and expectations</a:t>
            </a:r>
          </a:p>
        </p:txBody>
      </p:sp>
      <p:grpSp>
        <p:nvGrpSpPr>
          <p:cNvPr id="82" name="Group 81"/>
          <p:cNvGrpSpPr/>
          <p:nvPr/>
        </p:nvGrpSpPr>
        <p:grpSpPr>
          <a:xfrm>
            <a:off x="6084168" y="4387596"/>
            <a:ext cx="2690500" cy="2114888"/>
            <a:chOff x="2271494" y="2420888"/>
            <a:chExt cx="4604762" cy="3589732"/>
          </a:xfrm>
        </p:grpSpPr>
        <p:sp>
          <p:nvSpPr>
            <p:cNvPr id="83" name="Round Same Side Corner Rectangle 82"/>
            <p:cNvSpPr/>
            <p:nvPr/>
          </p:nvSpPr>
          <p:spPr bwMode="auto">
            <a:xfrm>
              <a:off x="4113400" y="2420888"/>
              <a:ext cx="920953" cy="897433"/>
            </a:xfrm>
            <a:prstGeom prst="round2SameRect">
              <a:avLst/>
            </a:prstGeom>
            <a:solidFill>
              <a:srgbClr val="5E3C99">
                <a:alpha val="10196"/>
              </a:srgbClr>
            </a:solidFill>
            <a:ln>
              <a:solidFill>
                <a:srgbClr val="5E3C99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1400" b="1" i="0" u="none" strike="noStrike" cap="none" normalizeH="0" baseline="0" dirty="0" smtClean="0">
                  <a:solidFill>
                    <a:srgbClr val="5E3C99"/>
                  </a:solidFill>
                  <a:effectLst/>
                  <a:latin typeface="Arial" charset="0"/>
                </a:rPr>
                <a:t>VM</a:t>
              </a:r>
              <a:endParaRPr kumimoji="0" lang="en-US" sz="1400" b="1" i="0" u="none" strike="noStrike" cap="none" normalizeH="0" baseline="0" dirty="0" smtClean="0">
                <a:solidFill>
                  <a:srgbClr val="5E3C99"/>
                </a:solidFill>
                <a:effectLst/>
                <a:latin typeface="Arial" charset="0"/>
              </a:endParaRPr>
            </a:p>
          </p:txBody>
        </p:sp>
        <p:sp>
          <p:nvSpPr>
            <p:cNvPr id="84" name="Round Same Side Corner Rectangle 83"/>
            <p:cNvSpPr/>
            <p:nvPr/>
          </p:nvSpPr>
          <p:spPr bwMode="auto">
            <a:xfrm>
              <a:off x="5034351" y="2420888"/>
              <a:ext cx="920953" cy="897433"/>
            </a:xfrm>
            <a:prstGeom prst="round2SameRect">
              <a:avLst/>
            </a:prstGeom>
            <a:solidFill>
              <a:srgbClr val="5E3C99">
                <a:alpha val="10196"/>
              </a:srgbClr>
            </a:solidFill>
            <a:ln>
              <a:solidFill>
                <a:srgbClr val="5E3C99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1400" b="1" i="0" u="none" strike="noStrike" cap="none" normalizeH="0" baseline="0" dirty="0" smtClean="0">
                  <a:solidFill>
                    <a:srgbClr val="5E3C99"/>
                  </a:solidFill>
                  <a:effectLst/>
                  <a:latin typeface="Arial" charset="0"/>
                </a:rPr>
                <a:t>FE</a:t>
              </a:r>
              <a:endParaRPr kumimoji="0" lang="en-US" sz="1400" b="1" i="0" u="none" strike="noStrike" cap="none" normalizeH="0" baseline="0" dirty="0" smtClean="0">
                <a:solidFill>
                  <a:srgbClr val="5E3C99"/>
                </a:solidFill>
                <a:effectLst/>
                <a:latin typeface="Arial" charset="0"/>
              </a:endParaRPr>
            </a:p>
          </p:txBody>
        </p:sp>
        <p:sp>
          <p:nvSpPr>
            <p:cNvPr id="85" name="Round Same Side Corner Rectangle 84"/>
            <p:cNvSpPr/>
            <p:nvPr/>
          </p:nvSpPr>
          <p:spPr bwMode="auto">
            <a:xfrm>
              <a:off x="5955303" y="2420888"/>
              <a:ext cx="920953" cy="897433"/>
            </a:xfrm>
            <a:prstGeom prst="round2SameRect">
              <a:avLst/>
            </a:prstGeom>
            <a:solidFill>
              <a:srgbClr val="5E3C99">
                <a:alpha val="10196"/>
              </a:srgbClr>
            </a:solidFill>
            <a:ln>
              <a:solidFill>
                <a:srgbClr val="5E3C99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1400" b="1" i="0" u="none" strike="noStrike" cap="none" normalizeH="0" baseline="0" dirty="0" smtClean="0">
                  <a:solidFill>
                    <a:srgbClr val="5E3C99"/>
                  </a:solidFill>
                  <a:effectLst/>
                  <a:latin typeface="Arial" charset="0"/>
                </a:rPr>
                <a:t>VE</a:t>
              </a:r>
              <a:endParaRPr kumimoji="0" lang="en-US" sz="1400" b="1" i="0" u="none" strike="noStrike" cap="none" normalizeH="0" baseline="0" dirty="0" smtClean="0">
                <a:solidFill>
                  <a:srgbClr val="5E3C99"/>
                </a:solidFill>
                <a:effectLst/>
                <a:latin typeface="Arial" charset="0"/>
              </a:endParaRPr>
            </a:p>
          </p:txBody>
        </p:sp>
        <p:sp>
          <p:nvSpPr>
            <p:cNvPr id="86" name="Round Same Side Corner Rectangle 85"/>
            <p:cNvSpPr/>
            <p:nvPr/>
          </p:nvSpPr>
          <p:spPr bwMode="auto">
            <a:xfrm>
              <a:off x="3192447" y="2420888"/>
              <a:ext cx="920953" cy="897433"/>
            </a:xfrm>
            <a:prstGeom prst="round2SameRect">
              <a:avLst/>
            </a:prstGeom>
            <a:solidFill>
              <a:srgbClr val="5E3C99">
                <a:alpha val="10196"/>
              </a:srgbClr>
            </a:solidFill>
            <a:ln>
              <a:solidFill>
                <a:srgbClr val="5E3C99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1400" b="1" i="0" u="none" strike="noStrike" cap="none" normalizeH="0" baseline="0" dirty="0" smtClean="0">
                  <a:solidFill>
                    <a:srgbClr val="5E3C99"/>
                  </a:solidFill>
                  <a:effectLst/>
                  <a:latin typeface="Arial" charset="0"/>
                </a:rPr>
                <a:t>PE</a:t>
              </a:r>
              <a:endParaRPr kumimoji="0" lang="en-US" sz="1400" b="1" i="0" u="none" strike="noStrike" cap="none" normalizeH="0" baseline="0" dirty="0" smtClean="0">
                <a:solidFill>
                  <a:srgbClr val="5E3C99"/>
                </a:solidFill>
                <a:effectLst/>
                <a:latin typeface="Arial" charset="0"/>
              </a:endParaRPr>
            </a:p>
          </p:txBody>
        </p:sp>
        <p:sp>
          <p:nvSpPr>
            <p:cNvPr id="87" name="Rectangle 86"/>
            <p:cNvSpPr/>
            <p:nvPr/>
          </p:nvSpPr>
          <p:spPr bwMode="auto">
            <a:xfrm>
              <a:off x="3192447" y="3318321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8" name="Round Same Side Corner Rectangle 87"/>
            <p:cNvSpPr/>
            <p:nvPr/>
          </p:nvSpPr>
          <p:spPr bwMode="auto">
            <a:xfrm rot="16200000">
              <a:off x="2283254" y="3306562"/>
              <a:ext cx="897433" cy="920953"/>
            </a:xfrm>
            <a:prstGeom prst="round2SameRect">
              <a:avLst/>
            </a:prstGeom>
            <a:solidFill>
              <a:srgbClr val="007D5D">
                <a:alpha val="10196"/>
              </a:srgbClr>
            </a:solidFill>
            <a:ln>
              <a:solidFill>
                <a:srgbClr val="007D5D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vert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1400" b="1" i="0" u="none" strike="noStrike" cap="none" normalizeH="0" baseline="0" dirty="0" smtClean="0">
                  <a:solidFill>
                    <a:srgbClr val="007D5D"/>
                  </a:solidFill>
                  <a:effectLst/>
                  <a:latin typeface="Arial" charset="0"/>
                </a:rPr>
                <a:t>RD</a:t>
              </a:r>
              <a:endParaRPr kumimoji="0" lang="en-US" sz="1400" b="1" i="0" u="none" strike="noStrike" cap="none" normalizeH="0" baseline="0" dirty="0" smtClean="0">
                <a:solidFill>
                  <a:srgbClr val="007D5D"/>
                </a:solidFill>
                <a:effectLst/>
                <a:latin typeface="Arial" charset="0"/>
              </a:endParaRPr>
            </a:p>
          </p:txBody>
        </p:sp>
        <p:sp>
          <p:nvSpPr>
            <p:cNvPr id="89" name="Round Same Side Corner Rectangle 88"/>
            <p:cNvSpPr/>
            <p:nvPr/>
          </p:nvSpPr>
          <p:spPr bwMode="auto">
            <a:xfrm rot="16200000">
              <a:off x="2283254" y="4203995"/>
              <a:ext cx="897433" cy="920953"/>
            </a:xfrm>
            <a:prstGeom prst="round2SameRect">
              <a:avLst/>
            </a:prstGeom>
            <a:solidFill>
              <a:srgbClr val="007D5D">
                <a:alpha val="10196"/>
              </a:srgbClr>
            </a:solidFill>
            <a:ln>
              <a:solidFill>
                <a:srgbClr val="007D5D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vert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1400" b="1" i="0" u="none" strike="noStrike" cap="none" normalizeH="0" baseline="0" dirty="0" smtClean="0">
                  <a:solidFill>
                    <a:srgbClr val="007D5D"/>
                  </a:solidFill>
                  <a:effectLst/>
                  <a:latin typeface="Arial" charset="0"/>
                </a:rPr>
                <a:t>IS</a:t>
              </a:r>
              <a:endParaRPr kumimoji="0" lang="en-US" sz="1400" b="1" i="0" u="none" strike="noStrike" cap="none" normalizeH="0" baseline="0" dirty="0" smtClean="0">
                <a:solidFill>
                  <a:srgbClr val="007D5D"/>
                </a:solidFill>
                <a:effectLst/>
                <a:latin typeface="Arial" charset="0"/>
              </a:endParaRPr>
            </a:p>
          </p:txBody>
        </p:sp>
        <p:sp>
          <p:nvSpPr>
            <p:cNvPr id="90" name="Round Same Side Corner Rectangle 89"/>
            <p:cNvSpPr/>
            <p:nvPr/>
          </p:nvSpPr>
          <p:spPr bwMode="auto">
            <a:xfrm rot="16200000">
              <a:off x="2283254" y="5101427"/>
              <a:ext cx="897433" cy="920953"/>
            </a:xfrm>
            <a:prstGeom prst="round2SameRect">
              <a:avLst/>
            </a:prstGeom>
            <a:solidFill>
              <a:srgbClr val="007D5D">
                <a:alpha val="10196"/>
              </a:srgbClr>
            </a:solidFill>
            <a:ln>
              <a:solidFill>
                <a:srgbClr val="007D5D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vert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1400" b="1" i="0" u="none" strike="noStrike" cap="none" normalizeH="0" baseline="0" dirty="0" smtClean="0">
                  <a:solidFill>
                    <a:srgbClr val="007D5D"/>
                  </a:solidFill>
                  <a:effectLst/>
                  <a:latin typeface="Arial" charset="0"/>
                </a:rPr>
                <a:t>FF</a:t>
              </a:r>
              <a:endParaRPr kumimoji="0" lang="en-US" sz="1400" b="1" i="0" u="none" strike="noStrike" cap="none" normalizeH="0" baseline="0" dirty="0" smtClean="0">
                <a:solidFill>
                  <a:srgbClr val="007D5D"/>
                </a:solidFill>
                <a:effectLst/>
                <a:latin typeface="Arial" charset="0"/>
              </a:endParaRPr>
            </a:p>
          </p:txBody>
        </p:sp>
        <p:sp>
          <p:nvSpPr>
            <p:cNvPr id="91" name="Rectangle 90"/>
            <p:cNvSpPr/>
            <p:nvPr/>
          </p:nvSpPr>
          <p:spPr bwMode="auto">
            <a:xfrm>
              <a:off x="4113400" y="3318321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2" name="Rectangle 91"/>
            <p:cNvSpPr/>
            <p:nvPr/>
          </p:nvSpPr>
          <p:spPr bwMode="auto">
            <a:xfrm>
              <a:off x="5034351" y="3318321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3" name="Rectangle 92"/>
            <p:cNvSpPr/>
            <p:nvPr/>
          </p:nvSpPr>
          <p:spPr bwMode="auto">
            <a:xfrm>
              <a:off x="5955303" y="3318321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4" name="Rectangle 93"/>
            <p:cNvSpPr/>
            <p:nvPr/>
          </p:nvSpPr>
          <p:spPr bwMode="auto">
            <a:xfrm>
              <a:off x="3192447" y="4215754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5" name="Rectangle 94"/>
            <p:cNvSpPr/>
            <p:nvPr/>
          </p:nvSpPr>
          <p:spPr bwMode="auto">
            <a:xfrm>
              <a:off x="4113400" y="4215754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6" name="Rectangle 95"/>
            <p:cNvSpPr/>
            <p:nvPr/>
          </p:nvSpPr>
          <p:spPr bwMode="auto">
            <a:xfrm>
              <a:off x="5034351" y="4215754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7" name="Rectangle 96"/>
            <p:cNvSpPr/>
            <p:nvPr/>
          </p:nvSpPr>
          <p:spPr bwMode="auto">
            <a:xfrm>
              <a:off x="5955303" y="4215754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8" name="Rectangle 97"/>
            <p:cNvSpPr/>
            <p:nvPr/>
          </p:nvSpPr>
          <p:spPr bwMode="auto">
            <a:xfrm>
              <a:off x="3192447" y="5113186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9" name="Rectangle 98"/>
            <p:cNvSpPr/>
            <p:nvPr/>
          </p:nvSpPr>
          <p:spPr bwMode="auto">
            <a:xfrm>
              <a:off x="4113400" y="5113186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0" name="Rectangle 99"/>
            <p:cNvSpPr/>
            <p:nvPr/>
          </p:nvSpPr>
          <p:spPr bwMode="auto">
            <a:xfrm>
              <a:off x="5034351" y="5113186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1" name="Rectangle 100"/>
            <p:cNvSpPr/>
            <p:nvPr/>
          </p:nvSpPr>
          <p:spPr bwMode="auto">
            <a:xfrm>
              <a:off x="5955303" y="5113186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02" name="Picture 2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8847" y="3331518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" name="Picture 3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9182" y="4229548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4" name="Picture 5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7894" y="5126383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5" name="Picture 7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7894" y="3331516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6" name="Picture 8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6324" y="4231527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7" name="Picture 3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8077" y="3331518"/>
              <a:ext cx="890359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8" name="Picture 107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7277" y="4231527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9" name="Picture 108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6943" y="5126382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0" name="Picture 11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7894" y="4240023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1" name="Picture 2"/>
            <p:cNvPicPr>
              <a:picLocks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4192" y="3330136"/>
              <a:ext cx="896617" cy="8738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52" name="Rectangle 49"/>
          <p:cNvSpPr/>
          <p:nvPr/>
        </p:nvSpPr>
        <p:spPr bwMode="auto">
          <a:xfrm>
            <a:off x="0" y="805782"/>
            <a:ext cx="9143999" cy="5696702"/>
          </a:xfrm>
          <a:prstGeom prst="rect">
            <a:avLst/>
          </a:prstGeom>
          <a:solidFill>
            <a:srgbClr val="FFFFFF">
              <a:alpha val="54118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3" name="Rectangle 3"/>
          <p:cNvSpPr txBox="1">
            <a:spLocks noChangeArrowheads="1"/>
          </p:cNvSpPr>
          <p:nvPr/>
        </p:nvSpPr>
        <p:spPr bwMode="auto">
          <a:xfrm>
            <a:off x="3925045" y="1289492"/>
            <a:ext cx="5543499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DE" sz="2400" b="1" dirty="0" smtClean="0"/>
              <a:t>2. </a:t>
            </a:r>
            <a:r>
              <a:rPr lang="de-DE" dirty="0" smtClean="0"/>
              <a:t>Traditional flow visualization</a:t>
            </a:r>
          </a:p>
        </p:txBody>
      </p:sp>
      <p:pic>
        <p:nvPicPr>
          <p:cNvPr id="5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662466" y="1903262"/>
            <a:ext cx="1777724" cy="17777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4" descr="1016-stro-01">
            <a:hlinkClick r:id="rId9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05"/>
          <a:stretch>
            <a:fillRect/>
          </a:stretch>
        </p:blipFill>
        <p:spPr bwMode="auto">
          <a:xfrm>
            <a:off x="4359571" y="1800091"/>
            <a:ext cx="2143729" cy="1163097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" name="Rounded Rectangle 50"/>
          <p:cNvSpPr/>
          <p:nvPr/>
        </p:nvSpPr>
        <p:spPr bwMode="auto">
          <a:xfrm>
            <a:off x="3929609" y="1262167"/>
            <a:ext cx="4920015" cy="468000"/>
          </a:xfrm>
          <a:prstGeom prst="roundRect">
            <a:avLst/>
          </a:prstGeom>
          <a:noFill/>
          <a:ln w="38100">
            <a:headEnd type="none" w="med" len="med"/>
            <a:tailEnd type="none" w="med" len="med"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73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Flow </a:t>
            </a:r>
            <a:r>
              <a:rPr lang="de-CH" dirty="0" err="1" smtClean="0"/>
              <a:t>and</a:t>
            </a:r>
            <a:r>
              <a:rPr lang="de-CH" dirty="0" smtClean="0"/>
              <a:t> </a:t>
            </a:r>
            <a:r>
              <a:rPr lang="de-CH" dirty="0" err="1" smtClean="0"/>
              <a:t>vector</a:t>
            </a:r>
            <a:r>
              <a:rPr lang="de-CH" dirty="0" smtClean="0"/>
              <a:t> </a:t>
            </a:r>
            <a:r>
              <a:rPr lang="de-CH" dirty="0" err="1" smtClean="0"/>
              <a:t>fields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 smtClean="0"/>
              <a:t>Flow </a:t>
            </a:r>
            <a:r>
              <a:rPr lang="de-CH" dirty="0" err="1" smtClean="0"/>
              <a:t>vector</a:t>
            </a:r>
            <a:r>
              <a:rPr lang="de-CH" dirty="0" smtClean="0"/>
              <a:t> </a:t>
            </a:r>
            <a:r>
              <a:rPr lang="de-CH" dirty="0" err="1" smtClean="0"/>
              <a:t>field</a:t>
            </a:r>
            <a:endParaRPr lang="de-CH" dirty="0" smtClean="0"/>
          </a:p>
          <a:p>
            <a:endParaRPr lang="de-CH" dirty="0"/>
          </a:p>
          <a:p>
            <a:pPr marL="0" indent="0">
              <a:buNone/>
            </a:pPr>
            <a:endParaRPr lang="de-CH" dirty="0" smtClean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dirty="0" smtClean="0"/>
              <a:t>R. </a:t>
            </a:r>
            <a:r>
              <a:rPr lang="de-AT" dirty="0" err="1" smtClean="0"/>
              <a:t>Carnecky</a:t>
            </a:r>
            <a:endParaRPr lang="de-AT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2950CB-AFDC-414C-88C0-D2B7497FBDAF}" type="slidenum">
              <a:rPr lang="de-AT" smtClean="0"/>
              <a:pPr/>
              <a:t>10</a:t>
            </a:fld>
            <a:r>
              <a:rPr lang="de-AT" dirty="0" smtClean="0"/>
              <a:t> of 79</a:t>
            </a:r>
            <a:endParaRPr lang="de-AT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56792"/>
            <a:ext cx="2933700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File:VectorField.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124744"/>
            <a:ext cx="3845446" cy="3845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182" y="-22462"/>
            <a:ext cx="2641817" cy="763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135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Flow </a:t>
            </a:r>
            <a:r>
              <a:rPr lang="de-CH" dirty="0" err="1" smtClean="0"/>
              <a:t>and</a:t>
            </a:r>
            <a:r>
              <a:rPr lang="de-CH" dirty="0" smtClean="0"/>
              <a:t> </a:t>
            </a:r>
            <a:r>
              <a:rPr lang="de-CH" dirty="0" err="1" smtClean="0"/>
              <a:t>vector</a:t>
            </a:r>
            <a:r>
              <a:rPr lang="de-CH" dirty="0" smtClean="0"/>
              <a:t> </a:t>
            </a:r>
            <a:r>
              <a:rPr lang="de-CH" dirty="0" err="1" smtClean="0"/>
              <a:t>fields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 smtClean="0"/>
              <a:t>Flow </a:t>
            </a:r>
            <a:r>
              <a:rPr lang="de-CH" dirty="0" err="1" smtClean="0"/>
              <a:t>vector</a:t>
            </a:r>
            <a:r>
              <a:rPr lang="de-CH" dirty="0" smtClean="0"/>
              <a:t> </a:t>
            </a:r>
            <a:r>
              <a:rPr lang="de-CH" dirty="0" err="1" smtClean="0"/>
              <a:t>field</a:t>
            </a:r>
            <a:endParaRPr lang="de-CH" dirty="0" smtClean="0"/>
          </a:p>
          <a:p>
            <a:endParaRPr lang="de-CH" dirty="0"/>
          </a:p>
          <a:p>
            <a:endParaRPr lang="de-CH" dirty="0" smtClean="0"/>
          </a:p>
          <a:p>
            <a:r>
              <a:rPr lang="de-CH" dirty="0" smtClean="0"/>
              <a:t>Flow </a:t>
            </a:r>
            <a:r>
              <a:rPr lang="de-CH" dirty="0" err="1" smtClean="0"/>
              <a:t>motion</a:t>
            </a:r>
            <a:endParaRPr lang="de-CH" dirty="0" smtClean="0"/>
          </a:p>
          <a:p>
            <a:endParaRPr lang="de-CH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dirty="0" smtClean="0"/>
              <a:t>R. </a:t>
            </a:r>
            <a:r>
              <a:rPr lang="de-AT" dirty="0" err="1" smtClean="0"/>
              <a:t>Carnecky</a:t>
            </a:r>
            <a:endParaRPr lang="de-AT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2950CB-AFDC-414C-88C0-D2B7497FBDAF}" type="slidenum">
              <a:rPr lang="de-AT" smtClean="0"/>
              <a:pPr/>
              <a:t>11</a:t>
            </a:fld>
            <a:r>
              <a:rPr lang="de-AT" dirty="0" smtClean="0"/>
              <a:t> of 79</a:t>
            </a:r>
            <a:endParaRPr lang="de-AT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56792"/>
            <a:ext cx="2933700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429000"/>
            <a:ext cx="3495675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File:VectorField.sv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124744"/>
            <a:ext cx="3845446" cy="3845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182" y="-22462"/>
            <a:ext cx="2641817" cy="763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0352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9"/>
          <p:cNvSpPr/>
          <p:nvPr/>
        </p:nvSpPr>
        <p:spPr bwMode="auto">
          <a:xfrm>
            <a:off x="-19260" y="764704"/>
            <a:ext cx="9143999" cy="5696702"/>
          </a:xfrm>
          <a:prstGeom prst="rect">
            <a:avLst/>
          </a:prstGeom>
          <a:solidFill>
            <a:srgbClr val="FFFFFF">
              <a:alpha val="54118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284" y="2964963"/>
            <a:ext cx="2664296" cy="2607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371" y="2964963"/>
            <a:ext cx="2654781" cy="2607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6084168" y="2564904"/>
            <a:ext cx="2736304" cy="324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de-DE" sz="2600" dirty="0" smtClean="0"/>
              <a:t>Flow Features</a:t>
            </a:r>
            <a:endParaRPr lang="de-DE" sz="2600" dirty="0"/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2771800" y="2564904"/>
            <a:ext cx="3384376" cy="324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de-DE" sz="2600" dirty="0" smtClean="0"/>
              <a:t>Integral Structures</a:t>
            </a:r>
          </a:p>
          <a:p>
            <a:endParaRPr lang="de-DE" sz="2600" dirty="0"/>
          </a:p>
        </p:txBody>
      </p:sp>
      <p:sp>
        <p:nvSpPr>
          <p:cNvPr id="609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Flow </a:t>
            </a:r>
            <a:r>
              <a:rPr lang="de-CH" dirty="0" err="1" smtClean="0"/>
              <a:t>abstraction</a:t>
            </a:r>
            <a:endParaRPr lang="de-AT" dirty="0"/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b="1" dirty="0" smtClean="0"/>
              <a:t>Data </a:t>
            </a:r>
            <a:r>
              <a:rPr lang="de-CH" b="1" dirty="0" err="1" smtClean="0"/>
              <a:t>abstraction</a:t>
            </a:r>
            <a:r>
              <a:rPr lang="de-CH" b="1" dirty="0" smtClean="0"/>
              <a:t> </a:t>
            </a:r>
            <a:r>
              <a:rPr lang="de-CH" dirty="0" err="1" smtClean="0"/>
              <a:t>of</a:t>
            </a:r>
            <a:r>
              <a:rPr lang="de-CH" dirty="0" smtClean="0"/>
              <a:t> </a:t>
            </a:r>
            <a:r>
              <a:rPr lang="de-CH" dirty="0" err="1" smtClean="0"/>
              <a:t>the</a:t>
            </a:r>
            <a:r>
              <a:rPr lang="de-CH" dirty="0" smtClean="0"/>
              <a:t> </a:t>
            </a:r>
            <a:r>
              <a:rPr lang="de-CH" dirty="0" err="1" smtClean="0"/>
              <a:t>vector</a:t>
            </a:r>
            <a:r>
              <a:rPr lang="de-CH" dirty="0" smtClean="0"/>
              <a:t> </a:t>
            </a:r>
            <a:r>
              <a:rPr lang="de-CH" dirty="0" err="1" smtClean="0"/>
              <a:t>field</a:t>
            </a:r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dirty="0" smtClean="0"/>
              <a:t>R. </a:t>
            </a:r>
            <a:r>
              <a:rPr lang="de-AT" dirty="0" err="1" smtClean="0"/>
              <a:t>Carnecky</a:t>
            </a:r>
            <a:endParaRPr lang="de-AT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72FA820-B3A7-427D-BC85-1635A64F35CA}" type="slidenum">
              <a:rPr lang="de-AT" smtClean="0"/>
              <a:pPr/>
              <a:t>12</a:t>
            </a:fld>
            <a:r>
              <a:rPr lang="de-AT" dirty="0" smtClean="0"/>
              <a:t> of 79</a:t>
            </a: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180000" y="6552000"/>
            <a:ext cx="8784000" cy="0"/>
          </a:xfrm>
          <a:prstGeom prst="line">
            <a:avLst/>
          </a:prstGeom>
          <a:ln w="12700"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64963"/>
            <a:ext cx="2654781" cy="2607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343277" y="2564904"/>
            <a:ext cx="2212499" cy="324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de-DE" sz="2600" dirty="0" smtClean="0"/>
              <a:t>Raw Data</a:t>
            </a:r>
          </a:p>
          <a:p>
            <a:endParaRPr lang="de-DE" sz="2600" dirty="0"/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182" y="-22462"/>
            <a:ext cx="2641817" cy="763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2678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284" y="2964963"/>
            <a:ext cx="2664296" cy="2607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371" y="2964963"/>
            <a:ext cx="2654781" cy="2607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6084168" y="2564904"/>
            <a:ext cx="2736304" cy="324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de-DE" sz="2600" dirty="0" smtClean="0"/>
              <a:t>Flow Features</a:t>
            </a:r>
            <a:endParaRPr lang="de-DE" sz="2600" dirty="0"/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2771800" y="2564904"/>
            <a:ext cx="3384376" cy="324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de-DE" sz="2600" dirty="0" smtClean="0"/>
              <a:t>Integral Structures</a:t>
            </a:r>
          </a:p>
          <a:p>
            <a:endParaRPr lang="de-DE" sz="2600" dirty="0"/>
          </a:p>
        </p:txBody>
      </p:sp>
      <p:sp>
        <p:nvSpPr>
          <p:cNvPr id="609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Flow </a:t>
            </a:r>
            <a:r>
              <a:rPr lang="de-CH" dirty="0" err="1" smtClean="0"/>
              <a:t>abstraction</a:t>
            </a:r>
            <a:r>
              <a:rPr lang="de-CH" dirty="0" smtClean="0"/>
              <a:t>: </a:t>
            </a:r>
            <a:r>
              <a:rPr lang="de-CH" dirty="0" err="1" smtClean="0"/>
              <a:t>raw</a:t>
            </a:r>
            <a:r>
              <a:rPr lang="de-CH" dirty="0" smtClean="0"/>
              <a:t> </a:t>
            </a:r>
            <a:r>
              <a:rPr lang="de-CH" dirty="0" err="1" smtClean="0"/>
              <a:t>data</a:t>
            </a:r>
            <a:endParaRPr lang="de-AT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dirty="0" smtClean="0"/>
              <a:t>R. </a:t>
            </a:r>
            <a:r>
              <a:rPr lang="de-AT" dirty="0" err="1" smtClean="0"/>
              <a:t>Carnecky</a:t>
            </a:r>
            <a:endParaRPr lang="de-AT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72FA820-B3A7-427D-BC85-1635A64F35CA}" type="slidenum">
              <a:rPr lang="de-AT" smtClean="0"/>
              <a:pPr/>
              <a:t>13</a:t>
            </a:fld>
            <a:r>
              <a:rPr lang="de-AT" dirty="0" smtClean="0"/>
              <a:t> of 79</a:t>
            </a: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180000" y="6552000"/>
            <a:ext cx="8784000" cy="0"/>
          </a:xfrm>
          <a:prstGeom prst="line">
            <a:avLst/>
          </a:prstGeom>
          <a:ln w="12700"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1" name="Rectangle 49"/>
          <p:cNvSpPr/>
          <p:nvPr/>
        </p:nvSpPr>
        <p:spPr bwMode="auto">
          <a:xfrm>
            <a:off x="-1" y="764704"/>
            <a:ext cx="9143999" cy="5696702"/>
          </a:xfrm>
          <a:prstGeom prst="rect">
            <a:avLst/>
          </a:prstGeom>
          <a:solidFill>
            <a:srgbClr val="FFFFFF">
              <a:alpha val="54118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64963"/>
            <a:ext cx="2654781" cy="2607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343277" y="2564904"/>
            <a:ext cx="2212499" cy="324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de-DE" sz="2600" dirty="0" smtClean="0"/>
              <a:t>Raw Data</a:t>
            </a:r>
          </a:p>
          <a:p>
            <a:endParaRPr lang="de-DE" sz="2600" dirty="0"/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119063" y="981075"/>
            <a:ext cx="8907462" cy="5480331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182" y="-22462"/>
            <a:ext cx="2641817" cy="763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5453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Flow </a:t>
            </a:r>
            <a:r>
              <a:rPr lang="de-CH" dirty="0" err="1" smtClean="0"/>
              <a:t>abstraction</a:t>
            </a:r>
            <a:r>
              <a:rPr lang="de-CH" dirty="0"/>
              <a:t>: </a:t>
            </a:r>
            <a:r>
              <a:rPr lang="de-CH" dirty="0" err="1"/>
              <a:t>raw</a:t>
            </a:r>
            <a:r>
              <a:rPr lang="de-CH" dirty="0"/>
              <a:t> </a:t>
            </a:r>
            <a:r>
              <a:rPr lang="de-CH" dirty="0" err="1"/>
              <a:t>data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 smtClean="0"/>
              <a:t>Simulation </a:t>
            </a:r>
            <a:r>
              <a:rPr lang="de-CH" dirty="0" err="1" smtClean="0"/>
              <a:t>output</a:t>
            </a:r>
            <a:endParaRPr lang="de-CH" dirty="0" smtClean="0"/>
          </a:p>
          <a:p>
            <a:pPr lvl="1"/>
            <a:r>
              <a:rPr lang="de-CH" dirty="0" err="1"/>
              <a:t>D</a:t>
            </a:r>
            <a:r>
              <a:rPr lang="de-CH" dirty="0" err="1" smtClean="0"/>
              <a:t>ense</a:t>
            </a:r>
            <a:r>
              <a:rPr lang="de-CH" dirty="0" smtClean="0"/>
              <a:t> </a:t>
            </a:r>
            <a:r>
              <a:rPr lang="de-CH" dirty="0" err="1" smtClean="0"/>
              <a:t>grid</a:t>
            </a:r>
            <a:r>
              <a:rPr lang="de-CH" dirty="0" smtClean="0"/>
              <a:t> </a:t>
            </a:r>
            <a:r>
              <a:rPr lang="de-CH" dirty="0" err="1" smtClean="0"/>
              <a:t>or</a:t>
            </a:r>
            <a:r>
              <a:rPr lang="de-CH" dirty="0" smtClean="0"/>
              <a:t> </a:t>
            </a:r>
            <a:r>
              <a:rPr lang="de-CH" dirty="0" err="1" smtClean="0"/>
              <a:t>mesh</a:t>
            </a:r>
            <a:r>
              <a:rPr lang="de-CH" dirty="0" smtClean="0"/>
              <a:t> </a:t>
            </a:r>
            <a:r>
              <a:rPr lang="de-CH" dirty="0" err="1" smtClean="0"/>
              <a:t>of</a:t>
            </a:r>
            <a:r>
              <a:rPr lang="de-CH" dirty="0" smtClean="0"/>
              <a:t> </a:t>
            </a:r>
            <a:r>
              <a:rPr lang="de-CH" dirty="0" err="1" smtClean="0"/>
              <a:t>values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smtClean="0"/>
              <a:t>A. Brambilla, R. Carnecky</a:t>
            </a:r>
            <a:endParaRPr lang="de-AT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2950CB-AFDC-414C-88C0-D2B7497FBDAF}" type="slidenum">
              <a:rPr lang="de-AT" smtClean="0"/>
              <a:pPr/>
              <a:t>14</a:t>
            </a:fld>
            <a:endParaRPr lang="de-AT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356992"/>
            <a:ext cx="2988072" cy="29880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182" y="-22462"/>
            <a:ext cx="2641817" cy="763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3478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182" y="-22462"/>
            <a:ext cx="2641817" cy="763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64963"/>
            <a:ext cx="2654781" cy="2607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284" y="2964963"/>
            <a:ext cx="2664296" cy="2607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343277" y="2564904"/>
            <a:ext cx="2212499" cy="324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de-DE" sz="2600" dirty="0" smtClean="0"/>
              <a:t>Raw Data</a:t>
            </a:r>
          </a:p>
          <a:p>
            <a:endParaRPr lang="de-DE" sz="2600" dirty="0"/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6084168" y="2564904"/>
            <a:ext cx="2736304" cy="324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de-DE" sz="2600" dirty="0" smtClean="0"/>
              <a:t>Flow Features</a:t>
            </a:r>
            <a:endParaRPr lang="de-DE" sz="2600" dirty="0"/>
          </a:p>
        </p:txBody>
      </p:sp>
      <p:sp>
        <p:nvSpPr>
          <p:cNvPr id="609282" name="Rectangle 2"/>
          <p:cNvSpPr>
            <a:spLocks noGrp="1" noChangeArrowheads="1"/>
          </p:cNvSpPr>
          <p:nvPr>
            <p:ph type="title"/>
          </p:nvPr>
        </p:nvSpPr>
        <p:spPr>
          <a:xfrm>
            <a:off x="115888" y="36513"/>
            <a:ext cx="8632576" cy="757237"/>
          </a:xfrm>
        </p:spPr>
        <p:txBody>
          <a:bodyPr/>
          <a:lstStyle/>
          <a:p>
            <a:r>
              <a:rPr lang="de-CH" dirty="0"/>
              <a:t>Flow </a:t>
            </a:r>
            <a:r>
              <a:rPr lang="de-CH" dirty="0" err="1" smtClean="0"/>
              <a:t>abstraction</a:t>
            </a:r>
            <a:r>
              <a:rPr lang="de-CH" dirty="0" smtClean="0"/>
              <a:t>: integral </a:t>
            </a:r>
            <a:r>
              <a:rPr lang="de-CH" dirty="0" err="1" smtClean="0"/>
              <a:t>structures</a:t>
            </a:r>
            <a:endParaRPr lang="de-AT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dirty="0" smtClean="0"/>
              <a:t>R. </a:t>
            </a:r>
            <a:r>
              <a:rPr lang="de-AT" dirty="0" err="1" smtClean="0"/>
              <a:t>Carnecky</a:t>
            </a:r>
            <a:endParaRPr lang="de-AT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72FA820-B3A7-427D-BC85-1635A64F35CA}" type="slidenum">
              <a:rPr lang="de-AT" smtClean="0"/>
              <a:pPr/>
              <a:t>15</a:t>
            </a:fld>
            <a:r>
              <a:rPr lang="de-AT" dirty="0" smtClean="0"/>
              <a:t> of 79</a:t>
            </a: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180000" y="6552000"/>
            <a:ext cx="8784000" cy="0"/>
          </a:xfrm>
          <a:prstGeom prst="line">
            <a:avLst/>
          </a:prstGeom>
          <a:ln w="12700"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1" name="Rectangle 49"/>
          <p:cNvSpPr/>
          <p:nvPr/>
        </p:nvSpPr>
        <p:spPr bwMode="auto">
          <a:xfrm>
            <a:off x="-12641" y="764704"/>
            <a:ext cx="9143999" cy="5696702"/>
          </a:xfrm>
          <a:prstGeom prst="rect">
            <a:avLst/>
          </a:prstGeom>
          <a:solidFill>
            <a:srgbClr val="FFFFFF">
              <a:alpha val="54118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371" y="2964963"/>
            <a:ext cx="2654781" cy="2607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2771800" y="2564904"/>
            <a:ext cx="3384376" cy="324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de-DE" sz="2600" dirty="0" smtClean="0"/>
              <a:t>Integral Structures</a:t>
            </a:r>
          </a:p>
          <a:p>
            <a:endParaRPr lang="de-DE" sz="2600" dirty="0"/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119063" y="981075"/>
            <a:ext cx="8907462" cy="5480331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632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182" y="-22462"/>
            <a:ext cx="2641817" cy="763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Flow </a:t>
            </a:r>
            <a:r>
              <a:rPr lang="de-CH" dirty="0" err="1"/>
              <a:t>abstraction</a:t>
            </a:r>
            <a:r>
              <a:rPr lang="de-CH" dirty="0"/>
              <a:t>: integral </a:t>
            </a:r>
            <a:r>
              <a:rPr lang="de-CH" dirty="0" err="1"/>
              <a:t>structures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 smtClean="0"/>
              <a:t>Lines</a:t>
            </a:r>
          </a:p>
          <a:p>
            <a:pPr lvl="1"/>
            <a:r>
              <a:rPr lang="de-CH" dirty="0" err="1" smtClean="0"/>
              <a:t>Streamline</a:t>
            </a:r>
            <a:endParaRPr lang="de-CH" dirty="0" smtClean="0"/>
          </a:p>
          <a:p>
            <a:pPr lvl="1"/>
            <a:r>
              <a:rPr lang="de-CH" dirty="0" err="1" smtClean="0"/>
              <a:t>Pathline</a:t>
            </a:r>
            <a:endParaRPr lang="de-CH" dirty="0" smtClean="0"/>
          </a:p>
          <a:p>
            <a:pPr lvl="1"/>
            <a:r>
              <a:rPr lang="de-CH" dirty="0" err="1" smtClean="0"/>
              <a:t>Streakline</a:t>
            </a:r>
            <a:endParaRPr lang="de-CH" dirty="0" smtClean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dirty="0" smtClean="0"/>
              <a:t>R. </a:t>
            </a:r>
            <a:r>
              <a:rPr lang="de-AT" dirty="0" err="1" smtClean="0"/>
              <a:t>Carnecky</a:t>
            </a:r>
            <a:endParaRPr lang="de-AT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2950CB-AFDC-414C-88C0-D2B7497FBDAF}" type="slidenum">
              <a:rPr lang="de-AT" smtClean="0"/>
              <a:pPr/>
              <a:t>16</a:t>
            </a:fld>
            <a:r>
              <a:rPr lang="de-AT" dirty="0" smtClean="0"/>
              <a:t> of 79</a:t>
            </a:r>
            <a:endParaRPr lang="de-AT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642312"/>
            <a:ext cx="3687414" cy="3659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4584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182" y="-22462"/>
            <a:ext cx="2641817" cy="763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Flow </a:t>
            </a:r>
            <a:r>
              <a:rPr lang="de-CH" dirty="0" err="1"/>
              <a:t>abstraction</a:t>
            </a:r>
            <a:r>
              <a:rPr lang="de-CH" dirty="0"/>
              <a:t>: integral </a:t>
            </a:r>
            <a:r>
              <a:rPr lang="de-CH" dirty="0" err="1"/>
              <a:t>structures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 smtClean="0"/>
              <a:t>Lines</a:t>
            </a:r>
          </a:p>
          <a:p>
            <a:pPr lvl="1"/>
            <a:r>
              <a:rPr lang="de-CH" dirty="0" err="1" smtClean="0"/>
              <a:t>Streamline</a:t>
            </a:r>
            <a:endParaRPr lang="de-CH" dirty="0" smtClean="0"/>
          </a:p>
          <a:p>
            <a:pPr lvl="1"/>
            <a:r>
              <a:rPr lang="de-CH" dirty="0" err="1" smtClean="0"/>
              <a:t>Pathline</a:t>
            </a:r>
            <a:endParaRPr lang="de-CH" dirty="0" smtClean="0"/>
          </a:p>
          <a:p>
            <a:pPr lvl="1"/>
            <a:r>
              <a:rPr lang="de-CH" dirty="0" err="1" smtClean="0"/>
              <a:t>Streakline</a:t>
            </a:r>
            <a:endParaRPr lang="de-CH" dirty="0" smtClean="0"/>
          </a:p>
          <a:p>
            <a:r>
              <a:rPr lang="de-CH" dirty="0" err="1" smtClean="0"/>
              <a:t>Surfaces</a:t>
            </a:r>
            <a:endParaRPr lang="de-CH" dirty="0" smtClean="0"/>
          </a:p>
          <a:p>
            <a:pPr lvl="1"/>
            <a:r>
              <a:rPr lang="de-CH" dirty="0" err="1"/>
              <a:t>Streamline</a:t>
            </a:r>
            <a:endParaRPr lang="de-CH" dirty="0"/>
          </a:p>
          <a:p>
            <a:pPr lvl="1"/>
            <a:r>
              <a:rPr lang="de-CH" dirty="0" err="1"/>
              <a:t>Pathline</a:t>
            </a:r>
            <a:endParaRPr lang="de-CH" dirty="0"/>
          </a:p>
          <a:p>
            <a:pPr lvl="1"/>
            <a:r>
              <a:rPr lang="de-CH" dirty="0" err="1"/>
              <a:t>Streakline</a:t>
            </a:r>
            <a:endParaRPr lang="de-CH" dirty="0"/>
          </a:p>
          <a:p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dirty="0" smtClean="0"/>
              <a:t>R. </a:t>
            </a:r>
            <a:r>
              <a:rPr lang="de-AT" dirty="0" err="1" smtClean="0"/>
              <a:t>Carnecky</a:t>
            </a:r>
            <a:endParaRPr lang="de-AT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2950CB-AFDC-414C-88C0-D2B7497FBDAF}" type="slidenum">
              <a:rPr lang="de-AT" smtClean="0"/>
              <a:pPr/>
              <a:t>17</a:t>
            </a:fld>
            <a:r>
              <a:rPr lang="de-AT" dirty="0" smtClean="0"/>
              <a:t> of 79</a:t>
            </a:r>
            <a:endParaRPr lang="de-AT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23330" y="4077072"/>
            <a:ext cx="4627408" cy="2198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7308304" y="5733256"/>
            <a:ext cx="1440160" cy="276621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  <a:prstDash val="sysDas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de-DE" sz="1400" dirty="0"/>
              <a:t>Bürger et </a:t>
            </a:r>
            <a:r>
              <a:rPr lang="de-DE" sz="1400" dirty="0" smtClean="0"/>
              <a:t>al. 09</a:t>
            </a:r>
          </a:p>
        </p:txBody>
      </p:sp>
    </p:spTree>
    <p:extLst>
      <p:ext uri="{BB962C8B-B14F-4D97-AF65-F5344CB8AC3E}">
        <p14:creationId xmlns:p14="http://schemas.microsoft.com/office/powerpoint/2010/main" val="4250732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64963"/>
            <a:ext cx="2654781" cy="2607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371" y="2964963"/>
            <a:ext cx="2654781" cy="2607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343277" y="2564904"/>
            <a:ext cx="2212499" cy="324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de-DE" sz="2600" dirty="0" smtClean="0"/>
              <a:t>Raw Data</a:t>
            </a:r>
          </a:p>
          <a:p>
            <a:endParaRPr lang="de-DE" sz="2600" dirty="0"/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2771800" y="2564904"/>
            <a:ext cx="3384376" cy="324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de-DE" sz="2600" dirty="0" smtClean="0"/>
              <a:t>Integral Structures</a:t>
            </a:r>
          </a:p>
          <a:p>
            <a:endParaRPr lang="de-DE" sz="2600" dirty="0"/>
          </a:p>
        </p:txBody>
      </p:sp>
      <p:sp>
        <p:nvSpPr>
          <p:cNvPr id="609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Flow </a:t>
            </a:r>
            <a:r>
              <a:rPr lang="de-CH" dirty="0" err="1"/>
              <a:t>abstraction</a:t>
            </a:r>
            <a:r>
              <a:rPr lang="de-CH" dirty="0" smtClean="0"/>
              <a:t>: </a:t>
            </a:r>
            <a:r>
              <a:rPr lang="de-CH" dirty="0" err="1" smtClean="0"/>
              <a:t>flow</a:t>
            </a:r>
            <a:r>
              <a:rPr lang="de-CH" dirty="0" smtClean="0"/>
              <a:t> </a:t>
            </a:r>
            <a:r>
              <a:rPr lang="de-CH" dirty="0" err="1" smtClean="0"/>
              <a:t>features</a:t>
            </a:r>
            <a:endParaRPr lang="de-AT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dirty="0" smtClean="0"/>
              <a:t>R. </a:t>
            </a:r>
            <a:r>
              <a:rPr lang="de-AT" dirty="0" err="1" smtClean="0"/>
              <a:t>Carnecky</a:t>
            </a:r>
            <a:endParaRPr lang="de-AT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72FA820-B3A7-427D-BC85-1635A64F35CA}" type="slidenum">
              <a:rPr lang="de-AT" smtClean="0"/>
              <a:pPr/>
              <a:t>18</a:t>
            </a:fld>
            <a:r>
              <a:rPr lang="de-AT" dirty="0" smtClean="0"/>
              <a:t> of 79</a:t>
            </a: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180000" y="6552000"/>
            <a:ext cx="8784000" cy="0"/>
          </a:xfrm>
          <a:prstGeom prst="line">
            <a:avLst/>
          </a:prstGeom>
          <a:ln w="12700"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1" name="Rectangle 49"/>
          <p:cNvSpPr/>
          <p:nvPr/>
        </p:nvSpPr>
        <p:spPr bwMode="auto">
          <a:xfrm>
            <a:off x="-19260" y="756634"/>
            <a:ext cx="9143999" cy="5696702"/>
          </a:xfrm>
          <a:prstGeom prst="rect">
            <a:avLst/>
          </a:prstGeom>
          <a:solidFill>
            <a:srgbClr val="FFFFFF">
              <a:alpha val="54118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284" y="2964963"/>
            <a:ext cx="2664296" cy="2607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6084168" y="2564904"/>
            <a:ext cx="2736304" cy="324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de-DE" sz="2600" dirty="0" smtClean="0"/>
              <a:t>Flow Features</a:t>
            </a:r>
            <a:endParaRPr lang="de-DE" sz="2600" dirty="0"/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119063" y="981075"/>
            <a:ext cx="8907462" cy="5472261"/>
          </a:xfrm>
        </p:spPr>
        <p:txBody>
          <a:bodyPr/>
          <a:lstStyle/>
          <a:p>
            <a:r>
              <a:rPr lang="de-CH" dirty="0"/>
              <a:t>Data </a:t>
            </a:r>
            <a:r>
              <a:rPr lang="de-CH" dirty="0" err="1"/>
              <a:t>abstraction</a:t>
            </a:r>
            <a:r>
              <a:rPr lang="de-CH" dirty="0"/>
              <a:t>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vector</a:t>
            </a:r>
            <a:r>
              <a:rPr lang="de-CH" dirty="0"/>
              <a:t> </a:t>
            </a:r>
            <a:r>
              <a:rPr lang="de-CH" dirty="0" err="1" smtClean="0"/>
              <a:t>field</a:t>
            </a:r>
            <a:endParaRPr lang="en-US" dirty="0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182" y="-22462"/>
            <a:ext cx="2641817" cy="763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0291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3"/>
          <p:cNvSpPr txBox="1">
            <a:spLocks noChangeArrowheads="1"/>
          </p:cNvSpPr>
          <p:nvPr/>
        </p:nvSpPr>
        <p:spPr bwMode="auto">
          <a:xfrm>
            <a:off x="3923928" y="1289492"/>
            <a:ext cx="5543499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DE" sz="2400" b="1" dirty="0" smtClean="0"/>
              <a:t>2. </a:t>
            </a:r>
            <a:r>
              <a:rPr lang="de-DE" dirty="0" smtClean="0"/>
              <a:t>Traditional flow visualization</a:t>
            </a:r>
          </a:p>
        </p:txBody>
      </p:sp>
      <p:sp>
        <p:nvSpPr>
          <p:cNvPr id="609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Outline</a:t>
            </a:r>
            <a:endParaRPr lang="de-AT" dirty="0"/>
          </a:p>
        </p:txBody>
      </p:sp>
      <p:sp>
        <p:nvSpPr>
          <p:cNvPr id="609283" name="Rectangle 3"/>
          <p:cNvSpPr>
            <a:spLocks noGrp="1" noChangeArrowheads="1"/>
          </p:cNvSpPr>
          <p:nvPr>
            <p:ph idx="1"/>
          </p:nvPr>
        </p:nvSpPr>
        <p:spPr>
          <a:xfrm>
            <a:off x="264196" y="836712"/>
            <a:ext cx="4308921" cy="460846"/>
          </a:xfrm>
        </p:spPr>
        <p:txBody>
          <a:bodyPr/>
          <a:lstStyle/>
          <a:p>
            <a:pPr marL="0" indent="0">
              <a:buNone/>
            </a:pPr>
            <a:r>
              <a:rPr lang="de-DE" sz="2400" b="1" dirty="0" smtClean="0"/>
              <a:t>1. </a:t>
            </a:r>
            <a:r>
              <a:rPr lang="de-DE" dirty="0" smtClean="0"/>
              <a:t>Introduction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15888" y="6562800"/>
            <a:ext cx="7696200" cy="301625"/>
          </a:xfrm>
        </p:spPr>
        <p:txBody>
          <a:bodyPr/>
          <a:lstStyle/>
          <a:p>
            <a:r>
              <a:rPr lang="de-AT" dirty="0" smtClean="0"/>
              <a:t>A. </a:t>
            </a:r>
            <a:r>
              <a:rPr lang="de-AT" dirty="0" err="1" smtClean="0"/>
              <a:t>Brambilla</a:t>
            </a:r>
            <a:r>
              <a:rPr lang="de-AT" dirty="0" smtClean="0"/>
              <a:t>, R. </a:t>
            </a:r>
            <a:r>
              <a:rPr lang="de-AT" dirty="0" err="1" smtClean="0"/>
              <a:t>Carnecky</a:t>
            </a:r>
            <a:endParaRPr lang="de-AT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2950CB-AFDC-414C-88C0-D2B7497FBDAF}" type="slidenum">
              <a:rPr lang="de-AT" smtClean="0"/>
              <a:pPr/>
              <a:t>1</a:t>
            </a:fld>
            <a:r>
              <a:rPr lang="de-AT" dirty="0" smtClean="0"/>
              <a:t> of 79</a:t>
            </a:r>
            <a:endParaRPr lang="de-AT" dirty="0"/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109109" y="6552000"/>
            <a:ext cx="8784000" cy="0"/>
          </a:xfrm>
          <a:prstGeom prst="line">
            <a:avLst/>
          </a:prstGeom>
          <a:ln w="12700"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7" name="Picture 4" descr="Y:\andrea\Presentations\SemSeg-logo-whit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4624"/>
            <a:ext cx="924546" cy="673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Desktop\ETH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0" y="-43132"/>
            <a:ext cx="848914" cy="848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661349" y="1903262"/>
            <a:ext cx="1777724" cy="17777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D:\Works\EclipseProjects\IlluFlowVis STAR\images\da_vinci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809" y="4293096"/>
            <a:ext cx="1665212" cy="1408038"/>
          </a:xfrm>
          <a:prstGeom prst="rect">
            <a:avLst/>
          </a:prstGeom>
          <a:noFill/>
          <a:ln>
            <a:solidFill>
              <a:srgbClr val="000000"/>
            </a:solidFill>
          </a:ln>
          <a:extLst/>
        </p:spPr>
      </p:pic>
      <p:pic>
        <p:nvPicPr>
          <p:cNvPr id="1028" name="Picture 4" descr="D:\Works\EclipseProjects\IlluFlowVis STAR\images\abraham_shaw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38" y="3860333"/>
            <a:ext cx="1512883" cy="1512883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1016-stro-01">
            <a:hlinkClick r:id="rId9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05"/>
          <a:stretch>
            <a:fillRect/>
          </a:stretch>
        </p:blipFill>
        <p:spPr bwMode="auto">
          <a:xfrm>
            <a:off x="4358454" y="1800091"/>
            <a:ext cx="2143729" cy="1163097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Rectangle 3"/>
          <p:cNvSpPr txBox="1">
            <a:spLocks noChangeArrowheads="1"/>
          </p:cNvSpPr>
          <p:nvPr/>
        </p:nvSpPr>
        <p:spPr bwMode="auto">
          <a:xfrm>
            <a:off x="252637" y="3331354"/>
            <a:ext cx="5976664" cy="460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de-DE" sz="2400" b="1" dirty="0" smtClean="0"/>
              <a:t>3. </a:t>
            </a:r>
            <a:r>
              <a:rPr lang="de-DE" dirty="0" smtClean="0"/>
              <a:t>The illustrative paradigm</a:t>
            </a:r>
          </a:p>
        </p:txBody>
      </p:sp>
      <p:sp>
        <p:nvSpPr>
          <p:cNvPr id="49" name="Rectangle 3"/>
          <p:cNvSpPr txBox="1">
            <a:spLocks noChangeArrowheads="1"/>
          </p:cNvSpPr>
          <p:nvPr/>
        </p:nvSpPr>
        <p:spPr bwMode="auto">
          <a:xfrm>
            <a:off x="4067944" y="3878140"/>
            <a:ext cx="4896544" cy="510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DE" sz="2400" b="1" dirty="0" smtClean="0"/>
              <a:t>4. </a:t>
            </a:r>
            <a:r>
              <a:rPr lang="de-DE" dirty="0" smtClean="0"/>
              <a:t>Illustrative flow visualization</a:t>
            </a:r>
          </a:p>
        </p:txBody>
      </p:sp>
      <p:pic>
        <p:nvPicPr>
          <p:cNvPr id="51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11091"/>
            <a:ext cx="2880320" cy="1950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" name="Rectangle 3"/>
          <p:cNvSpPr txBox="1">
            <a:spLocks noChangeArrowheads="1"/>
          </p:cNvSpPr>
          <p:nvPr/>
        </p:nvSpPr>
        <p:spPr bwMode="auto">
          <a:xfrm>
            <a:off x="88166" y="5949280"/>
            <a:ext cx="5342152" cy="464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de-DE" sz="2400" b="1" dirty="0" smtClean="0"/>
              <a:t>5. </a:t>
            </a:r>
            <a:r>
              <a:rPr lang="de-DE" dirty="0" smtClean="0"/>
              <a:t>Conclusions and expectations</a:t>
            </a:r>
          </a:p>
        </p:txBody>
      </p:sp>
      <p:grpSp>
        <p:nvGrpSpPr>
          <p:cNvPr id="82" name="Group 81"/>
          <p:cNvGrpSpPr/>
          <p:nvPr/>
        </p:nvGrpSpPr>
        <p:grpSpPr>
          <a:xfrm>
            <a:off x="6084168" y="4387596"/>
            <a:ext cx="2690500" cy="2114888"/>
            <a:chOff x="2271494" y="2420888"/>
            <a:chExt cx="4604762" cy="3589732"/>
          </a:xfrm>
        </p:grpSpPr>
        <p:sp>
          <p:nvSpPr>
            <p:cNvPr id="83" name="Round Same Side Corner Rectangle 82"/>
            <p:cNvSpPr/>
            <p:nvPr/>
          </p:nvSpPr>
          <p:spPr bwMode="auto">
            <a:xfrm>
              <a:off x="4113400" y="2420888"/>
              <a:ext cx="920953" cy="897433"/>
            </a:xfrm>
            <a:prstGeom prst="round2SameRect">
              <a:avLst/>
            </a:prstGeom>
            <a:solidFill>
              <a:srgbClr val="5E3C99">
                <a:alpha val="10196"/>
              </a:srgbClr>
            </a:solidFill>
            <a:ln>
              <a:solidFill>
                <a:srgbClr val="5E3C99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1400" b="1" i="0" u="none" strike="noStrike" cap="none" normalizeH="0" baseline="0" dirty="0" smtClean="0">
                  <a:solidFill>
                    <a:srgbClr val="5E3C99"/>
                  </a:solidFill>
                  <a:effectLst/>
                  <a:latin typeface="Arial" charset="0"/>
                </a:rPr>
                <a:t>VM</a:t>
              </a:r>
              <a:endParaRPr kumimoji="0" lang="en-US" sz="1400" b="1" i="0" u="none" strike="noStrike" cap="none" normalizeH="0" baseline="0" dirty="0" smtClean="0">
                <a:solidFill>
                  <a:srgbClr val="5E3C99"/>
                </a:solidFill>
                <a:effectLst/>
                <a:latin typeface="Arial" charset="0"/>
              </a:endParaRPr>
            </a:p>
          </p:txBody>
        </p:sp>
        <p:sp>
          <p:nvSpPr>
            <p:cNvPr id="84" name="Round Same Side Corner Rectangle 83"/>
            <p:cNvSpPr/>
            <p:nvPr/>
          </p:nvSpPr>
          <p:spPr bwMode="auto">
            <a:xfrm>
              <a:off x="5034351" y="2420888"/>
              <a:ext cx="920953" cy="897433"/>
            </a:xfrm>
            <a:prstGeom prst="round2SameRect">
              <a:avLst/>
            </a:prstGeom>
            <a:solidFill>
              <a:srgbClr val="5E3C99">
                <a:alpha val="10196"/>
              </a:srgbClr>
            </a:solidFill>
            <a:ln>
              <a:solidFill>
                <a:srgbClr val="5E3C99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1400" b="1" i="0" u="none" strike="noStrike" cap="none" normalizeH="0" baseline="0" dirty="0" smtClean="0">
                  <a:solidFill>
                    <a:srgbClr val="5E3C99"/>
                  </a:solidFill>
                  <a:effectLst/>
                  <a:latin typeface="Arial" charset="0"/>
                </a:rPr>
                <a:t>FE</a:t>
              </a:r>
              <a:endParaRPr kumimoji="0" lang="en-US" sz="1400" b="1" i="0" u="none" strike="noStrike" cap="none" normalizeH="0" baseline="0" dirty="0" smtClean="0">
                <a:solidFill>
                  <a:srgbClr val="5E3C99"/>
                </a:solidFill>
                <a:effectLst/>
                <a:latin typeface="Arial" charset="0"/>
              </a:endParaRPr>
            </a:p>
          </p:txBody>
        </p:sp>
        <p:sp>
          <p:nvSpPr>
            <p:cNvPr id="85" name="Round Same Side Corner Rectangle 84"/>
            <p:cNvSpPr/>
            <p:nvPr/>
          </p:nvSpPr>
          <p:spPr bwMode="auto">
            <a:xfrm>
              <a:off x="5955303" y="2420888"/>
              <a:ext cx="920953" cy="897433"/>
            </a:xfrm>
            <a:prstGeom prst="round2SameRect">
              <a:avLst/>
            </a:prstGeom>
            <a:solidFill>
              <a:srgbClr val="5E3C99">
                <a:alpha val="10196"/>
              </a:srgbClr>
            </a:solidFill>
            <a:ln>
              <a:solidFill>
                <a:srgbClr val="5E3C99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1400" b="1" i="0" u="none" strike="noStrike" cap="none" normalizeH="0" baseline="0" dirty="0" smtClean="0">
                  <a:solidFill>
                    <a:srgbClr val="5E3C99"/>
                  </a:solidFill>
                  <a:effectLst/>
                  <a:latin typeface="Arial" charset="0"/>
                </a:rPr>
                <a:t>VE</a:t>
              </a:r>
              <a:endParaRPr kumimoji="0" lang="en-US" sz="1400" b="1" i="0" u="none" strike="noStrike" cap="none" normalizeH="0" baseline="0" dirty="0" smtClean="0">
                <a:solidFill>
                  <a:srgbClr val="5E3C99"/>
                </a:solidFill>
                <a:effectLst/>
                <a:latin typeface="Arial" charset="0"/>
              </a:endParaRPr>
            </a:p>
          </p:txBody>
        </p:sp>
        <p:sp>
          <p:nvSpPr>
            <p:cNvPr id="86" name="Round Same Side Corner Rectangle 85"/>
            <p:cNvSpPr/>
            <p:nvPr/>
          </p:nvSpPr>
          <p:spPr bwMode="auto">
            <a:xfrm>
              <a:off x="3192447" y="2420888"/>
              <a:ext cx="920953" cy="897433"/>
            </a:xfrm>
            <a:prstGeom prst="round2SameRect">
              <a:avLst/>
            </a:prstGeom>
            <a:solidFill>
              <a:srgbClr val="5E3C99">
                <a:alpha val="10196"/>
              </a:srgbClr>
            </a:solidFill>
            <a:ln>
              <a:solidFill>
                <a:srgbClr val="5E3C99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1400" b="1" i="0" u="none" strike="noStrike" cap="none" normalizeH="0" baseline="0" dirty="0" smtClean="0">
                  <a:solidFill>
                    <a:srgbClr val="5E3C99"/>
                  </a:solidFill>
                  <a:effectLst/>
                  <a:latin typeface="Arial" charset="0"/>
                </a:rPr>
                <a:t>PE</a:t>
              </a:r>
              <a:endParaRPr kumimoji="0" lang="en-US" sz="1400" b="1" i="0" u="none" strike="noStrike" cap="none" normalizeH="0" baseline="0" dirty="0" smtClean="0">
                <a:solidFill>
                  <a:srgbClr val="5E3C99"/>
                </a:solidFill>
                <a:effectLst/>
                <a:latin typeface="Arial" charset="0"/>
              </a:endParaRPr>
            </a:p>
          </p:txBody>
        </p:sp>
        <p:sp>
          <p:nvSpPr>
            <p:cNvPr id="87" name="Rectangle 86"/>
            <p:cNvSpPr/>
            <p:nvPr/>
          </p:nvSpPr>
          <p:spPr bwMode="auto">
            <a:xfrm>
              <a:off x="3192447" y="3318321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8" name="Round Same Side Corner Rectangle 87"/>
            <p:cNvSpPr/>
            <p:nvPr/>
          </p:nvSpPr>
          <p:spPr bwMode="auto">
            <a:xfrm rot="16200000">
              <a:off x="2283254" y="3306562"/>
              <a:ext cx="897433" cy="920953"/>
            </a:xfrm>
            <a:prstGeom prst="round2SameRect">
              <a:avLst/>
            </a:prstGeom>
            <a:solidFill>
              <a:srgbClr val="007D5D">
                <a:alpha val="10196"/>
              </a:srgbClr>
            </a:solidFill>
            <a:ln>
              <a:solidFill>
                <a:srgbClr val="007D5D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vert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1400" b="1" i="0" u="none" strike="noStrike" cap="none" normalizeH="0" baseline="0" dirty="0" smtClean="0">
                  <a:solidFill>
                    <a:srgbClr val="007D5D"/>
                  </a:solidFill>
                  <a:effectLst/>
                  <a:latin typeface="Arial" charset="0"/>
                </a:rPr>
                <a:t>RD</a:t>
              </a:r>
              <a:endParaRPr kumimoji="0" lang="en-US" sz="1400" b="1" i="0" u="none" strike="noStrike" cap="none" normalizeH="0" baseline="0" dirty="0" smtClean="0">
                <a:solidFill>
                  <a:srgbClr val="007D5D"/>
                </a:solidFill>
                <a:effectLst/>
                <a:latin typeface="Arial" charset="0"/>
              </a:endParaRPr>
            </a:p>
          </p:txBody>
        </p:sp>
        <p:sp>
          <p:nvSpPr>
            <p:cNvPr id="89" name="Round Same Side Corner Rectangle 88"/>
            <p:cNvSpPr/>
            <p:nvPr/>
          </p:nvSpPr>
          <p:spPr bwMode="auto">
            <a:xfrm rot="16200000">
              <a:off x="2283254" y="4203995"/>
              <a:ext cx="897433" cy="920953"/>
            </a:xfrm>
            <a:prstGeom prst="round2SameRect">
              <a:avLst/>
            </a:prstGeom>
            <a:solidFill>
              <a:srgbClr val="007D5D">
                <a:alpha val="10196"/>
              </a:srgbClr>
            </a:solidFill>
            <a:ln>
              <a:solidFill>
                <a:srgbClr val="007D5D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vert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1400" b="1" i="0" u="none" strike="noStrike" cap="none" normalizeH="0" baseline="0" dirty="0" smtClean="0">
                  <a:solidFill>
                    <a:srgbClr val="007D5D"/>
                  </a:solidFill>
                  <a:effectLst/>
                  <a:latin typeface="Arial" charset="0"/>
                </a:rPr>
                <a:t>IS</a:t>
              </a:r>
              <a:endParaRPr kumimoji="0" lang="en-US" sz="1400" b="1" i="0" u="none" strike="noStrike" cap="none" normalizeH="0" baseline="0" dirty="0" smtClean="0">
                <a:solidFill>
                  <a:srgbClr val="007D5D"/>
                </a:solidFill>
                <a:effectLst/>
                <a:latin typeface="Arial" charset="0"/>
              </a:endParaRPr>
            </a:p>
          </p:txBody>
        </p:sp>
        <p:sp>
          <p:nvSpPr>
            <p:cNvPr id="90" name="Round Same Side Corner Rectangle 89"/>
            <p:cNvSpPr/>
            <p:nvPr/>
          </p:nvSpPr>
          <p:spPr bwMode="auto">
            <a:xfrm rot="16200000">
              <a:off x="2283254" y="5101427"/>
              <a:ext cx="897433" cy="920953"/>
            </a:xfrm>
            <a:prstGeom prst="round2SameRect">
              <a:avLst/>
            </a:prstGeom>
            <a:solidFill>
              <a:srgbClr val="007D5D">
                <a:alpha val="10196"/>
              </a:srgbClr>
            </a:solidFill>
            <a:ln>
              <a:solidFill>
                <a:srgbClr val="007D5D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vert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1400" b="1" i="0" u="none" strike="noStrike" cap="none" normalizeH="0" baseline="0" dirty="0" smtClean="0">
                  <a:solidFill>
                    <a:srgbClr val="007D5D"/>
                  </a:solidFill>
                  <a:effectLst/>
                  <a:latin typeface="Arial" charset="0"/>
                </a:rPr>
                <a:t>FF</a:t>
              </a:r>
              <a:endParaRPr kumimoji="0" lang="en-US" sz="1400" b="1" i="0" u="none" strike="noStrike" cap="none" normalizeH="0" baseline="0" dirty="0" smtClean="0">
                <a:solidFill>
                  <a:srgbClr val="007D5D"/>
                </a:solidFill>
                <a:effectLst/>
                <a:latin typeface="Arial" charset="0"/>
              </a:endParaRPr>
            </a:p>
          </p:txBody>
        </p:sp>
        <p:sp>
          <p:nvSpPr>
            <p:cNvPr id="91" name="Rectangle 90"/>
            <p:cNvSpPr/>
            <p:nvPr/>
          </p:nvSpPr>
          <p:spPr bwMode="auto">
            <a:xfrm>
              <a:off x="4113400" y="3318321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2" name="Rectangle 91"/>
            <p:cNvSpPr/>
            <p:nvPr/>
          </p:nvSpPr>
          <p:spPr bwMode="auto">
            <a:xfrm>
              <a:off x="5034351" y="3318321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3" name="Rectangle 92"/>
            <p:cNvSpPr/>
            <p:nvPr/>
          </p:nvSpPr>
          <p:spPr bwMode="auto">
            <a:xfrm>
              <a:off x="5955303" y="3318321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4" name="Rectangle 93"/>
            <p:cNvSpPr/>
            <p:nvPr/>
          </p:nvSpPr>
          <p:spPr bwMode="auto">
            <a:xfrm>
              <a:off x="3192447" y="4215754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5" name="Rectangle 94"/>
            <p:cNvSpPr/>
            <p:nvPr/>
          </p:nvSpPr>
          <p:spPr bwMode="auto">
            <a:xfrm>
              <a:off x="4113400" y="4215754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6" name="Rectangle 95"/>
            <p:cNvSpPr/>
            <p:nvPr/>
          </p:nvSpPr>
          <p:spPr bwMode="auto">
            <a:xfrm>
              <a:off x="5034351" y="4215754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7" name="Rectangle 96"/>
            <p:cNvSpPr/>
            <p:nvPr/>
          </p:nvSpPr>
          <p:spPr bwMode="auto">
            <a:xfrm>
              <a:off x="5955303" y="4215754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8" name="Rectangle 97"/>
            <p:cNvSpPr/>
            <p:nvPr/>
          </p:nvSpPr>
          <p:spPr bwMode="auto">
            <a:xfrm>
              <a:off x="3192447" y="5113186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9" name="Rectangle 98"/>
            <p:cNvSpPr/>
            <p:nvPr/>
          </p:nvSpPr>
          <p:spPr bwMode="auto">
            <a:xfrm>
              <a:off x="4113400" y="5113186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0" name="Rectangle 99"/>
            <p:cNvSpPr/>
            <p:nvPr/>
          </p:nvSpPr>
          <p:spPr bwMode="auto">
            <a:xfrm>
              <a:off x="5034351" y="5113186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1" name="Rectangle 100"/>
            <p:cNvSpPr/>
            <p:nvPr/>
          </p:nvSpPr>
          <p:spPr bwMode="auto">
            <a:xfrm>
              <a:off x="5955303" y="5113186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02" name="Picture 2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8847" y="3331518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" name="Picture 3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9182" y="4229548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4" name="Picture 5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7894" y="5126383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5" name="Picture 7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7894" y="3331516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6" name="Picture 8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6324" y="4231527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7" name="Picture 3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8077" y="3331518"/>
              <a:ext cx="890359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8" name="Picture 107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7277" y="4231527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9" name="Picture 108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6943" y="5126382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0" name="Picture 11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7894" y="4240023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1" name="Picture 2"/>
            <p:cNvPicPr>
              <a:picLocks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4192" y="3330136"/>
              <a:ext cx="896617" cy="8738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52" name="Rectangle 49"/>
          <p:cNvSpPr/>
          <p:nvPr/>
        </p:nvSpPr>
        <p:spPr bwMode="auto">
          <a:xfrm>
            <a:off x="0" y="805782"/>
            <a:ext cx="9143999" cy="5696702"/>
          </a:xfrm>
          <a:prstGeom prst="rect">
            <a:avLst/>
          </a:prstGeom>
          <a:solidFill>
            <a:srgbClr val="FFFFFF">
              <a:alpha val="54118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3" name="Rectangle 3"/>
          <p:cNvSpPr txBox="1">
            <a:spLocks noChangeArrowheads="1"/>
          </p:cNvSpPr>
          <p:nvPr/>
        </p:nvSpPr>
        <p:spPr bwMode="auto">
          <a:xfrm>
            <a:off x="3925045" y="1289492"/>
            <a:ext cx="5543499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DE" sz="2400" b="1" dirty="0" smtClean="0"/>
              <a:t>2. </a:t>
            </a:r>
            <a:r>
              <a:rPr lang="de-DE" dirty="0" smtClean="0"/>
              <a:t>Traditional flow visualization</a:t>
            </a:r>
          </a:p>
        </p:txBody>
      </p:sp>
      <p:sp>
        <p:nvSpPr>
          <p:cNvPr id="54" name="Rectangle 3"/>
          <p:cNvSpPr txBox="1">
            <a:spLocks noChangeArrowheads="1"/>
          </p:cNvSpPr>
          <p:nvPr/>
        </p:nvSpPr>
        <p:spPr bwMode="auto">
          <a:xfrm>
            <a:off x="265313" y="836712"/>
            <a:ext cx="4308921" cy="460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de-DE" sz="2400" b="1" dirty="0" smtClean="0"/>
              <a:t>1. </a:t>
            </a:r>
            <a:r>
              <a:rPr lang="de-DE" dirty="0" err="1" smtClean="0"/>
              <a:t>Introduction</a:t>
            </a:r>
            <a:endParaRPr lang="de-DE" dirty="0" smtClean="0"/>
          </a:p>
        </p:txBody>
      </p:sp>
      <p:pic>
        <p:nvPicPr>
          <p:cNvPr id="5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662466" y="1903262"/>
            <a:ext cx="1777724" cy="17777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" name="Picture 2" descr="D:\Works\EclipseProjects\IlluFlowVis STAR\images\da_vinci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926" y="4293096"/>
            <a:ext cx="1665212" cy="1408038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4" descr="D:\Works\EclipseProjects\IlluFlowVis STAR\images\abraham_shaw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55" y="3860333"/>
            <a:ext cx="1512883" cy="1512883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4" descr="1016-stro-01">
            <a:hlinkClick r:id="rId9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05"/>
          <a:stretch>
            <a:fillRect/>
          </a:stretch>
        </p:blipFill>
        <p:spPr bwMode="auto">
          <a:xfrm>
            <a:off x="4359571" y="1800091"/>
            <a:ext cx="2143729" cy="1163097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Rectangle 3"/>
          <p:cNvSpPr txBox="1">
            <a:spLocks noChangeArrowheads="1"/>
          </p:cNvSpPr>
          <p:nvPr/>
        </p:nvSpPr>
        <p:spPr bwMode="auto">
          <a:xfrm>
            <a:off x="253754" y="3331354"/>
            <a:ext cx="5976664" cy="460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de-DE" sz="2400" b="1" dirty="0" smtClean="0"/>
              <a:t>3. </a:t>
            </a:r>
            <a:r>
              <a:rPr lang="de-DE" dirty="0" smtClean="0"/>
              <a:t>The illustrative paradigm</a:t>
            </a:r>
          </a:p>
        </p:txBody>
      </p:sp>
      <p:sp>
        <p:nvSpPr>
          <p:cNvPr id="60" name="Rectangle 3"/>
          <p:cNvSpPr txBox="1">
            <a:spLocks noChangeArrowheads="1"/>
          </p:cNvSpPr>
          <p:nvPr/>
        </p:nvSpPr>
        <p:spPr bwMode="auto">
          <a:xfrm>
            <a:off x="4069061" y="3878140"/>
            <a:ext cx="4896544" cy="510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DE" sz="2400" b="1" dirty="0" smtClean="0"/>
              <a:t>4. </a:t>
            </a:r>
            <a:r>
              <a:rPr lang="de-DE" dirty="0" smtClean="0"/>
              <a:t>Illustrative flow visualization</a:t>
            </a:r>
          </a:p>
        </p:txBody>
      </p:sp>
      <p:pic>
        <p:nvPicPr>
          <p:cNvPr id="61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669" y="1311091"/>
            <a:ext cx="2880320" cy="1950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" name="Rectangle 3"/>
          <p:cNvSpPr txBox="1">
            <a:spLocks noChangeArrowheads="1"/>
          </p:cNvSpPr>
          <p:nvPr/>
        </p:nvSpPr>
        <p:spPr bwMode="auto">
          <a:xfrm>
            <a:off x="89283" y="5949280"/>
            <a:ext cx="5342152" cy="464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de-DE" sz="2400" b="1" dirty="0" smtClean="0"/>
              <a:t>5. </a:t>
            </a:r>
            <a:r>
              <a:rPr lang="de-DE" dirty="0" smtClean="0"/>
              <a:t>Conclusions and expectations</a:t>
            </a:r>
          </a:p>
        </p:txBody>
      </p:sp>
      <p:grpSp>
        <p:nvGrpSpPr>
          <p:cNvPr id="63" name="Group 81"/>
          <p:cNvGrpSpPr/>
          <p:nvPr/>
        </p:nvGrpSpPr>
        <p:grpSpPr>
          <a:xfrm>
            <a:off x="6085285" y="4387596"/>
            <a:ext cx="2690500" cy="2114888"/>
            <a:chOff x="2271494" y="2420888"/>
            <a:chExt cx="4604762" cy="3589732"/>
          </a:xfrm>
        </p:grpSpPr>
        <p:sp>
          <p:nvSpPr>
            <p:cNvPr id="64" name="Round Same Side Corner Rectangle 82"/>
            <p:cNvSpPr/>
            <p:nvPr/>
          </p:nvSpPr>
          <p:spPr bwMode="auto">
            <a:xfrm>
              <a:off x="4113400" y="2420888"/>
              <a:ext cx="920953" cy="897433"/>
            </a:xfrm>
            <a:prstGeom prst="round2SameRect">
              <a:avLst/>
            </a:prstGeom>
            <a:solidFill>
              <a:srgbClr val="5E3C99">
                <a:alpha val="10196"/>
              </a:srgbClr>
            </a:solidFill>
            <a:ln>
              <a:solidFill>
                <a:srgbClr val="5E3C99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1400" b="1" i="0" u="none" strike="noStrike" cap="none" normalizeH="0" baseline="0" dirty="0" smtClean="0">
                  <a:solidFill>
                    <a:srgbClr val="5E3C99"/>
                  </a:solidFill>
                  <a:effectLst/>
                  <a:latin typeface="Arial" charset="0"/>
                </a:rPr>
                <a:t>VM</a:t>
              </a:r>
              <a:endParaRPr kumimoji="0" lang="en-US" sz="1400" b="1" i="0" u="none" strike="noStrike" cap="none" normalizeH="0" baseline="0" dirty="0" smtClean="0">
                <a:solidFill>
                  <a:srgbClr val="5E3C99"/>
                </a:solidFill>
                <a:effectLst/>
                <a:latin typeface="Arial" charset="0"/>
              </a:endParaRPr>
            </a:p>
          </p:txBody>
        </p:sp>
        <p:sp>
          <p:nvSpPr>
            <p:cNvPr id="65" name="Round Same Side Corner Rectangle 83"/>
            <p:cNvSpPr/>
            <p:nvPr/>
          </p:nvSpPr>
          <p:spPr bwMode="auto">
            <a:xfrm>
              <a:off x="5034351" y="2420888"/>
              <a:ext cx="920953" cy="897433"/>
            </a:xfrm>
            <a:prstGeom prst="round2SameRect">
              <a:avLst/>
            </a:prstGeom>
            <a:solidFill>
              <a:srgbClr val="5E3C99">
                <a:alpha val="10196"/>
              </a:srgbClr>
            </a:solidFill>
            <a:ln>
              <a:solidFill>
                <a:srgbClr val="5E3C99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1400" b="1" i="0" u="none" strike="noStrike" cap="none" normalizeH="0" baseline="0" dirty="0" smtClean="0">
                  <a:solidFill>
                    <a:srgbClr val="5E3C99"/>
                  </a:solidFill>
                  <a:effectLst/>
                  <a:latin typeface="Arial" charset="0"/>
                </a:rPr>
                <a:t>FE</a:t>
              </a:r>
              <a:endParaRPr kumimoji="0" lang="en-US" sz="1400" b="1" i="0" u="none" strike="noStrike" cap="none" normalizeH="0" baseline="0" dirty="0" smtClean="0">
                <a:solidFill>
                  <a:srgbClr val="5E3C99"/>
                </a:solidFill>
                <a:effectLst/>
                <a:latin typeface="Arial" charset="0"/>
              </a:endParaRPr>
            </a:p>
          </p:txBody>
        </p:sp>
        <p:sp>
          <p:nvSpPr>
            <p:cNvPr id="66" name="Round Same Side Corner Rectangle 84"/>
            <p:cNvSpPr/>
            <p:nvPr/>
          </p:nvSpPr>
          <p:spPr bwMode="auto">
            <a:xfrm>
              <a:off x="5955303" y="2420888"/>
              <a:ext cx="920953" cy="897433"/>
            </a:xfrm>
            <a:prstGeom prst="round2SameRect">
              <a:avLst/>
            </a:prstGeom>
            <a:solidFill>
              <a:srgbClr val="5E3C99">
                <a:alpha val="10196"/>
              </a:srgbClr>
            </a:solidFill>
            <a:ln>
              <a:solidFill>
                <a:srgbClr val="5E3C99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1400" b="1" i="0" u="none" strike="noStrike" cap="none" normalizeH="0" baseline="0" dirty="0" smtClean="0">
                  <a:solidFill>
                    <a:srgbClr val="5E3C99"/>
                  </a:solidFill>
                  <a:effectLst/>
                  <a:latin typeface="Arial" charset="0"/>
                </a:rPr>
                <a:t>VE</a:t>
              </a:r>
              <a:endParaRPr kumimoji="0" lang="en-US" sz="1400" b="1" i="0" u="none" strike="noStrike" cap="none" normalizeH="0" baseline="0" dirty="0" smtClean="0">
                <a:solidFill>
                  <a:srgbClr val="5E3C99"/>
                </a:solidFill>
                <a:effectLst/>
                <a:latin typeface="Arial" charset="0"/>
              </a:endParaRPr>
            </a:p>
          </p:txBody>
        </p:sp>
        <p:sp>
          <p:nvSpPr>
            <p:cNvPr id="67" name="Round Same Side Corner Rectangle 85"/>
            <p:cNvSpPr/>
            <p:nvPr/>
          </p:nvSpPr>
          <p:spPr bwMode="auto">
            <a:xfrm>
              <a:off x="3192447" y="2420888"/>
              <a:ext cx="920953" cy="897433"/>
            </a:xfrm>
            <a:prstGeom prst="round2SameRect">
              <a:avLst/>
            </a:prstGeom>
            <a:solidFill>
              <a:srgbClr val="5E3C99">
                <a:alpha val="10196"/>
              </a:srgbClr>
            </a:solidFill>
            <a:ln>
              <a:solidFill>
                <a:srgbClr val="5E3C99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1400" b="1" i="0" u="none" strike="noStrike" cap="none" normalizeH="0" baseline="0" dirty="0" smtClean="0">
                  <a:solidFill>
                    <a:srgbClr val="5E3C99"/>
                  </a:solidFill>
                  <a:effectLst/>
                  <a:latin typeface="Arial" charset="0"/>
                </a:rPr>
                <a:t>PE</a:t>
              </a:r>
              <a:endParaRPr kumimoji="0" lang="en-US" sz="1400" b="1" i="0" u="none" strike="noStrike" cap="none" normalizeH="0" baseline="0" dirty="0" smtClean="0">
                <a:solidFill>
                  <a:srgbClr val="5E3C99"/>
                </a:solidFill>
                <a:effectLst/>
                <a:latin typeface="Arial" charset="0"/>
              </a:endParaRPr>
            </a:p>
          </p:txBody>
        </p:sp>
        <p:sp>
          <p:nvSpPr>
            <p:cNvPr id="68" name="Rectangle 86"/>
            <p:cNvSpPr/>
            <p:nvPr/>
          </p:nvSpPr>
          <p:spPr bwMode="auto">
            <a:xfrm>
              <a:off x="3192447" y="3318321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9" name="Round Same Side Corner Rectangle 87"/>
            <p:cNvSpPr/>
            <p:nvPr/>
          </p:nvSpPr>
          <p:spPr bwMode="auto">
            <a:xfrm rot="16200000">
              <a:off x="2283254" y="3306562"/>
              <a:ext cx="897433" cy="920953"/>
            </a:xfrm>
            <a:prstGeom prst="round2SameRect">
              <a:avLst/>
            </a:prstGeom>
            <a:solidFill>
              <a:srgbClr val="007D5D">
                <a:alpha val="10196"/>
              </a:srgbClr>
            </a:solidFill>
            <a:ln>
              <a:solidFill>
                <a:srgbClr val="007D5D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vert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1400" b="1" i="0" u="none" strike="noStrike" cap="none" normalizeH="0" baseline="0" dirty="0" smtClean="0">
                  <a:solidFill>
                    <a:srgbClr val="007D5D"/>
                  </a:solidFill>
                  <a:effectLst/>
                  <a:latin typeface="Arial" charset="0"/>
                </a:rPr>
                <a:t>RD</a:t>
              </a:r>
              <a:endParaRPr kumimoji="0" lang="en-US" sz="1400" b="1" i="0" u="none" strike="noStrike" cap="none" normalizeH="0" baseline="0" dirty="0" smtClean="0">
                <a:solidFill>
                  <a:srgbClr val="007D5D"/>
                </a:solidFill>
                <a:effectLst/>
                <a:latin typeface="Arial" charset="0"/>
              </a:endParaRPr>
            </a:p>
          </p:txBody>
        </p:sp>
        <p:sp>
          <p:nvSpPr>
            <p:cNvPr id="70" name="Round Same Side Corner Rectangle 88"/>
            <p:cNvSpPr/>
            <p:nvPr/>
          </p:nvSpPr>
          <p:spPr bwMode="auto">
            <a:xfrm rot="16200000">
              <a:off x="2283254" y="4203995"/>
              <a:ext cx="897433" cy="920953"/>
            </a:xfrm>
            <a:prstGeom prst="round2SameRect">
              <a:avLst/>
            </a:prstGeom>
            <a:solidFill>
              <a:srgbClr val="007D5D">
                <a:alpha val="10196"/>
              </a:srgbClr>
            </a:solidFill>
            <a:ln>
              <a:solidFill>
                <a:srgbClr val="007D5D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vert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1400" b="1" i="0" u="none" strike="noStrike" cap="none" normalizeH="0" baseline="0" dirty="0" smtClean="0">
                  <a:solidFill>
                    <a:srgbClr val="007D5D"/>
                  </a:solidFill>
                  <a:effectLst/>
                  <a:latin typeface="Arial" charset="0"/>
                </a:rPr>
                <a:t>IS</a:t>
              </a:r>
              <a:endParaRPr kumimoji="0" lang="en-US" sz="1400" b="1" i="0" u="none" strike="noStrike" cap="none" normalizeH="0" baseline="0" dirty="0" smtClean="0">
                <a:solidFill>
                  <a:srgbClr val="007D5D"/>
                </a:solidFill>
                <a:effectLst/>
                <a:latin typeface="Arial" charset="0"/>
              </a:endParaRPr>
            </a:p>
          </p:txBody>
        </p:sp>
        <p:sp>
          <p:nvSpPr>
            <p:cNvPr id="71" name="Round Same Side Corner Rectangle 89"/>
            <p:cNvSpPr/>
            <p:nvPr/>
          </p:nvSpPr>
          <p:spPr bwMode="auto">
            <a:xfrm rot="16200000">
              <a:off x="2283254" y="5101427"/>
              <a:ext cx="897433" cy="920953"/>
            </a:xfrm>
            <a:prstGeom prst="round2SameRect">
              <a:avLst/>
            </a:prstGeom>
            <a:solidFill>
              <a:srgbClr val="007D5D">
                <a:alpha val="10196"/>
              </a:srgbClr>
            </a:solidFill>
            <a:ln>
              <a:solidFill>
                <a:srgbClr val="007D5D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vert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1400" b="1" i="0" u="none" strike="noStrike" cap="none" normalizeH="0" baseline="0" dirty="0" smtClean="0">
                  <a:solidFill>
                    <a:srgbClr val="007D5D"/>
                  </a:solidFill>
                  <a:effectLst/>
                  <a:latin typeface="Arial" charset="0"/>
                </a:rPr>
                <a:t>FF</a:t>
              </a:r>
              <a:endParaRPr kumimoji="0" lang="en-US" sz="1400" b="1" i="0" u="none" strike="noStrike" cap="none" normalizeH="0" baseline="0" dirty="0" smtClean="0">
                <a:solidFill>
                  <a:srgbClr val="007D5D"/>
                </a:solidFill>
                <a:effectLst/>
                <a:latin typeface="Arial" charset="0"/>
              </a:endParaRPr>
            </a:p>
          </p:txBody>
        </p:sp>
        <p:sp>
          <p:nvSpPr>
            <p:cNvPr id="72" name="Rectangle 90"/>
            <p:cNvSpPr/>
            <p:nvPr/>
          </p:nvSpPr>
          <p:spPr bwMode="auto">
            <a:xfrm>
              <a:off x="4113400" y="3318321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3" name="Rectangle 91"/>
            <p:cNvSpPr/>
            <p:nvPr/>
          </p:nvSpPr>
          <p:spPr bwMode="auto">
            <a:xfrm>
              <a:off x="5034351" y="3318321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4" name="Rectangle 92"/>
            <p:cNvSpPr/>
            <p:nvPr/>
          </p:nvSpPr>
          <p:spPr bwMode="auto">
            <a:xfrm>
              <a:off x="5955303" y="3318321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5" name="Rectangle 93"/>
            <p:cNvSpPr/>
            <p:nvPr/>
          </p:nvSpPr>
          <p:spPr bwMode="auto">
            <a:xfrm>
              <a:off x="3192447" y="4215754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6" name="Rectangle 94"/>
            <p:cNvSpPr/>
            <p:nvPr/>
          </p:nvSpPr>
          <p:spPr bwMode="auto">
            <a:xfrm>
              <a:off x="4113400" y="4215754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7" name="Rectangle 95"/>
            <p:cNvSpPr/>
            <p:nvPr/>
          </p:nvSpPr>
          <p:spPr bwMode="auto">
            <a:xfrm>
              <a:off x="5034351" y="4215754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8" name="Rectangle 96"/>
            <p:cNvSpPr/>
            <p:nvPr/>
          </p:nvSpPr>
          <p:spPr bwMode="auto">
            <a:xfrm>
              <a:off x="5955303" y="4215754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9" name="Rectangle 97"/>
            <p:cNvSpPr/>
            <p:nvPr/>
          </p:nvSpPr>
          <p:spPr bwMode="auto">
            <a:xfrm>
              <a:off x="3192447" y="5113186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0" name="Rectangle 98"/>
            <p:cNvSpPr/>
            <p:nvPr/>
          </p:nvSpPr>
          <p:spPr bwMode="auto">
            <a:xfrm>
              <a:off x="4113400" y="5113186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1" name="Rectangle 99"/>
            <p:cNvSpPr/>
            <p:nvPr/>
          </p:nvSpPr>
          <p:spPr bwMode="auto">
            <a:xfrm>
              <a:off x="5034351" y="5113186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2" name="Rectangle 100"/>
            <p:cNvSpPr/>
            <p:nvPr/>
          </p:nvSpPr>
          <p:spPr bwMode="auto">
            <a:xfrm>
              <a:off x="5955303" y="5113186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13" name="Picture 2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8847" y="3331518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4" name="Picture 3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9182" y="4229548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5" name="Picture 5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7894" y="5126383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6" name="Picture 7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7894" y="3331516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7" name="Picture 8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6324" y="4231527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8" name="Picture 3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8077" y="3331518"/>
              <a:ext cx="890359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9" name="Picture 107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7277" y="4231527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0" name="Picture 108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6943" y="5126382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1" name="Picture 11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7894" y="4240023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2" name="Picture 2"/>
            <p:cNvPicPr>
              <a:picLocks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4192" y="3330136"/>
              <a:ext cx="896617" cy="8738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768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Flow </a:t>
            </a:r>
            <a:r>
              <a:rPr lang="de-CH" dirty="0" err="1"/>
              <a:t>abstraction</a:t>
            </a:r>
            <a:r>
              <a:rPr lang="de-CH" dirty="0"/>
              <a:t>: </a:t>
            </a:r>
            <a:r>
              <a:rPr lang="de-CH" dirty="0" err="1"/>
              <a:t>flow</a:t>
            </a:r>
            <a:r>
              <a:rPr lang="de-CH" dirty="0"/>
              <a:t> </a:t>
            </a:r>
            <a:r>
              <a:rPr lang="de-CH" dirty="0" err="1"/>
              <a:t>features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 err="1" smtClean="0"/>
              <a:t>Vortices</a:t>
            </a:r>
            <a:endParaRPr lang="de-CH" dirty="0" smtClean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dirty="0" smtClean="0"/>
              <a:t>R. </a:t>
            </a:r>
            <a:r>
              <a:rPr lang="de-AT" dirty="0" err="1" smtClean="0"/>
              <a:t>Carnecky</a:t>
            </a:r>
            <a:endParaRPr lang="de-AT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2950CB-AFDC-414C-88C0-D2B7497FBDAF}" type="slidenum">
              <a:rPr lang="de-AT" smtClean="0"/>
              <a:pPr/>
              <a:t>19</a:t>
            </a:fld>
            <a:r>
              <a:rPr lang="de-AT" dirty="0" smtClean="0"/>
              <a:t> of 79</a:t>
            </a:r>
            <a:endParaRPr lang="de-AT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182" y="-22462"/>
            <a:ext cx="2641817" cy="763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File:Airplane vortex edi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772624"/>
            <a:ext cx="4283621" cy="348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7668344" y="5905659"/>
            <a:ext cx="1099840" cy="259645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  <a:prstDash val="sysDas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nb-NO" sz="1400" dirty="0" smtClean="0"/>
              <a:t>Wikipedia</a:t>
            </a:r>
            <a:endParaRPr lang="de-DE" sz="1400" dirty="0" smtClean="0"/>
          </a:p>
        </p:txBody>
      </p:sp>
    </p:spTree>
    <p:extLst>
      <p:ext uri="{BB962C8B-B14F-4D97-AF65-F5344CB8AC3E}">
        <p14:creationId xmlns:p14="http://schemas.microsoft.com/office/powerpoint/2010/main" val="2622250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Flow </a:t>
            </a:r>
            <a:r>
              <a:rPr lang="de-CH" dirty="0" err="1"/>
              <a:t>abstraction</a:t>
            </a:r>
            <a:r>
              <a:rPr lang="de-CH" dirty="0"/>
              <a:t>: </a:t>
            </a:r>
            <a:r>
              <a:rPr lang="de-CH" dirty="0" err="1"/>
              <a:t>flow</a:t>
            </a:r>
            <a:r>
              <a:rPr lang="de-CH" dirty="0"/>
              <a:t> </a:t>
            </a:r>
            <a:r>
              <a:rPr lang="de-CH" dirty="0" err="1"/>
              <a:t>features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 err="1" smtClean="0"/>
              <a:t>Vortices</a:t>
            </a:r>
            <a:endParaRPr lang="de-CH" dirty="0" smtClean="0"/>
          </a:p>
          <a:p>
            <a:r>
              <a:rPr lang="de-CH" dirty="0" err="1" smtClean="0"/>
              <a:t>Vector</a:t>
            </a:r>
            <a:r>
              <a:rPr lang="de-CH" dirty="0" smtClean="0"/>
              <a:t> </a:t>
            </a:r>
            <a:r>
              <a:rPr lang="de-CH" dirty="0" err="1" smtClean="0"/>
              <a:t>field</a:t>
            </a:r>
            <a:r>
              <a:rPr lang="de-CH" dirty="0" smtClean="0"/>
              <a:t> </a:t>
            </a:r>
            <a:r>
              <a:rPr lang="de-CH" dirty="0" err="1" smtClean="0"/>
              <a:t>topology</a:t>
            </a:r>
            <a:endParaRPr lang="de-CH" dirty="0" smtClean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dirty="0" smtClean="0"/>
              <a:t>R. </a:t>
            </a:r>
            <a:r>
              <a:rPr lang="de-AT" dirty="0" err="1" smtClean="0"/>
              <a:t>Carnecky</a:t>
            </a:r>
            <a:endParaRPr lang="de-AT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2950CB-AFDC-414C-88C0-D2B7497FBDAF}" type="slidenum">
              <a:rPr lang="de-AT" smtClean="0"/>
              <a:pPr/>
              <a:t>20</a:t>
            </a:fld>
            <a:r>
              <a:rPr lang="de-AT" dirty="0" smtClean="0"/>
              <a:t> of 79</a:t>
            </a:r>
            <a:endParaRPr lang="de-AT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182" y="-22462"/>
            <a:ext cx="2641817" cy="763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 descr="1016-stro-01">
            <a:hlinkClick r:id="rId4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05"/>
          <a:stretch>
            <a:fillRect/>
          </a:stretch>
        </p:blipFill>
        <p:spPr bwMode="auto">
          <a:xfrm>
            <a:off x="5004048" y="4253010"/>
            <a:ext cx="3869082" cy="2099201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uppieren 7"/>
          <p:cNvGrpSpPr/>
          <p:nvPr/>
        </p:nvGrpSpPr>
        <p:grpSpPr>
          <a:xfrm>
            <a:off x="9540552" y="741361"/>
            <a:ext cx="3436219" cy="3807839"/>
            <a:chOff x="5436096" y="2512450"/>
            <a:chExt cx="3436219" cy="3807839"/>
          </a:xfrm>
        </p:grpSpPr>
        <p:pic>
          <p:nvPicPr>
            <p:cNvPr id="9218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2512450"/>
              <a:ext cx="3436219" cy="38078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Rectangle 3"/>
            <p:cNvSpPr txBox="1">
              <a:spLocks noChangeArrowheads="1"/>
            </p:cNvSpPr>
            <p:nvPr/>
          </p:nvSpPr>
          <p:spPr bwMode="auto">
            <a:xfrm>
              <a:off x="6804248" y="5977667"/>
              <a:ext cx="1963936" cy="2596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/>
              </a:solidFill>
              <a:prstDash val="sysDash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60363" indent="-360363" algn="l" rtl="0" eaLnBrk="1" fontAlgn="base" hangingPunct="1">
                <a:lnSpc>
                  <a:spcPct val="85000"/>
                </a:lnSpc>
                <a:spcBef>
                  <a:spcPct val="55000"/>
                </a:spcBef>
                <a:spcAft>
                  <a:spcPct val="0"/>
                </a:spcAft>
                <a:buClr>
                  <a:srgbClr val="246A89"/>
                </a:buClr>
                <a:buSzPct val="80000"/>
                <a:buFont typeface="Arial" charset="0"/>
                <a:buBlip>
                  <a:blip r:embed="rId7"/>
                </a:buBlip>
                <a:defRPr sz="2800">
                  <a:solidFill>
                    <a:srgbClr val="005986"/>
                  </a:solidFill>
                  <a:latin typeface="+mn-lt"/>
                  <a:ea typeface="+mn-ea"/>
                  <a:cs typeface="+mn-cs"/>
                </a:defRPr>
              </a:lvl1pPr>
              <a:lvl2pPr marL="900113" indent="-360363" algn="l" rtl="0" eaLnBrk="1" fontAlgn="base" hangingPunct="1">
                <a:lnSpc>
                  <a:spcPct val="8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246A89"/>
                </a:buClr>
                <a:buSzPct val="80000"/>
                <a:buFont typeface="Arial" charset="0"/>
                <a:buBlip>
                  <a:blip r:embed="rId7"/>
                </a:buBlip>
                <a:defRPr sz="2600">
                  <a:solidFill>
                    <a:srgbClr val="005986"/>
                  </a:solidFill>
                  <a:latin typeface="+mn-lt"/>
                </a:defRPr>
              </a:lvl2pPr>
              <a:lvl3pPr marL="1346200" indent="-266700" algn="l" rtl="0" eaLnBrk="1" fontAlgn="base" hangingPunct="1">
                <a:lnSpc>
                  <a:spcPct val="85000"/>
                </a:lnSpc>
                <a:spcBef>
                  <a:spcPct val="15000"/>
                </a:spcBef>
                <a:spcAft>
                  <a:spcPct val="0"/>
                </a:spcAft>
                <a:buClr>
                  <a:srgbClr val="246A89"/>
                </a:buClr>
                <a:buSzPct val="80000"/>
                <a:buFont typeface="Arial" charset="0"/>
                <a:buBlip>
                  <a:blip r:embed="rId7"/>
                </a:buBlip>
                <a:defRPr sz="2400">
                  <a:solidFill>
                    <a:srgbClr val="005986"/>
                  </a:solidFill>
                  <a:latin typeface="+mn-lt"/>
                </a:defRPr>
              </a:lvl3pPr>
              <a:lvl4pPr marL="1792288" indent="-266700" algn="l" rtl="0" eaLnBrk="1" fontAlgn="base" hangingPunct="1">
                <a:lnSpc>
                  <a:spcPct val="85000"/>
                </a:lnSpc>
                <a:spcBef>
                  <a:spcPct val="15000"/>
                </a:spcBef>
                <a:spcAft>
                  <a:spcPct val="0"/>
                </a:spcAft>
                <a:buClr>
                  <a:srgbClr val="246A89"/>
                </a:buClr>
                <a:buSzPct val="80000"/>
                <a:buFont typeface="Arial" charset="0"/>
                <a:buBlip>
                  <a:blip r:embed="rId7"/>
                </a:buBlip>
                <a:defRPr sz="2200">
                  <a:solidFill>
                    <a:srgbClr val="005986"/>
                  </a:solidFill>
                  <a:latin typeface="+mn-lt"/>
                </a:defRPr>
              </a:lvl4pPr>
              <a:lvl5pPr marL="2239963" indent="-268288" algn="l" rtl="0" eaLnBrk="1" fontAlgn="base" hangingPunct="1">
                <a:lnSpc>
                  <a:spcPct val="85000"/>
                </a:lnSpc>
                <a:spcBef>
                  <a:spcPct val="15000"/>
                </a:spcBef>
                <a:spcAft>
                  <a:spcPct val="0"/>
                </a:spcAft>
                <a:buClr>
                  <a:srgbClr val="246A89"/>
                </a:buClr>
                <a:buSzPct val="80000"/>
                <a:buFont typeface="Arial" charset="0"/>
                <a:buBlip>
                  <a:blip r:embed="rId7"/>
                </a:buBlip>
                <a:defRPr sz="2000">
                  <a:solidFill>
                    <a:srgbClr val="005986"/>
                  </a:solidFill>
                  <a:latin typeface="+mn-lt"/>
                </a:defRPr>
              </a:lvl5pPr>
              <a:lvl6pPr marL="2697163" indent="-268288" algn="l" rtl="0" eaLnBrk="1" fontAlgn="base" hangingPunct="1">
                <a:lnSpc>
                  <a:spcPct val="85000"/>
                </a:lnSpc>
                <a:spcBef>
                  <a:spcPct val="15000"/>
                </a:spcBef>
                <a:spcAft>
                  <a:spcPct val="0"/>
                </a:spcAft>
                <a:buClr>
                  <a:srgbClr val="246A89"/>
                </a:buClr>
                <a:buSzPct val="80000"/>
                <a:buFont typeface="Arial" charset="0"/>
                <a:buBlip>
                  <a:blip r:embed="rId7"/>
                </a:buBlip>
                <a:defRPr sz="2000">
                  <a:solidFill>
                    <a:srgbClr val="005986"/>
                  </a:solidFill>
                  <a:latin typeface="+mn-lt"/>
                </a:defRPr>
              </a:lvl6pPr>
              <a:lvl7pPr marL="3154363" indent="-268288" algn="l" rtl="0" eaLnBrk="1" fontAlgn="base" hangingPunct="1">
                <a:lnSpc>
                  <a:spcPct val="85000"/>
                </a:lnSpc>
                <a:spcBef>
                  <a:spcPct val="15000"/>
                </a:spcBef>
                <a:spcAft>
                  <a:spcPct val="0"/>
                </a:spcAft>
                <a:buClr>
                  <a:srgbClr val="246A89"/>
                </a:buClr>
                <a:buSzPct val="80000"/>
                <a:buFont typeface="Arial" charset="0"/>
                <a:buBlip>
                  <a:blip r:embed="rId7"/>
                </a:buBlip>
                <a:defRPr sz="2000">
                  <a:solidFill>
                    <a:srgbClr val="005986"/>
                  </a:solidFill>
                  <a:latin typeface="+mn-lt"/>
                </a:defRPr>
              </a:lvl7pPr>
              <a:lvl8pPr marL="3611563" indent="-268288" algn="l" rtl="0" eaLnBrk="1" fontAlgn="base" hangingPunct="1">
                <a:lnSpc>
                  <a:spcPct val="85000"/>
                </a:lnSpc>
                <a:spcBef>
                  <a:spcPct val="15000"/>
                </a:spcBef>
                <a:spcAft>
                  <a:spcPct val="0"/>
                </a:spcAft>
                <a:buClr>
                  <a:srgbClr val="246A89"/>
                </a:buClr>
                <a:buSzPct val="80000"/>
                <a:buFont typeface="Arial" charset="0"/>
                <a:buBlip>
                  <a:blip r:embed="rId7"/>
                </a:buBlip>
                <a:defRPr sz="2000">
                  <a:solidFill>
                    <a:srgbClr val="005986"/>
                  </a:solidFill>
                  <a:latin typeface="+mn-lt"/>
                </a:defRPr>
              </a:lvl8pPr>
              <a:lvl9pPr marL="4068763" indent="-268288" algn="l" rtl="0" eaLnBrk="1" fontAlgn="base" hangingPunct="1">
                <a:lnSpc>
                  <a:spcPct val="85000"/>
                </a:lnSpc>
                <a:spcBef>
                  <a:spcPct val="15000"/>
                </a:spcBef>
                <a:spcAft>
                  <a:spcPct val="0"/>
                </a:spcAft>
                <a:buClr>
                  <a:srgbClr val="246A89"/>
                </a:buClr>
                <a:buSzPct val="80000"/>
                <a:buFont typeface="Arial" charset="0"/>
                <a:buBlip>
                  <a:blip r:embed="rId7"/>
                </a:buBlip>
                <a:defRPr sz="2000">
                  <a:solidFill>
                    <a:srgbClr val="005986"/>
                  </a:solidFill>
                  <a:latin typeface="+mn-lt"/>
                </a:defRPr>
              </a:lvl9pPr>
            </a:lstStyle>
            <a:p>
              <a:pPr marL="0" indent="0" algn="ctr">
                <a:buNone/>
              </a:pPr>
              <a:r>
                <a:rPr lang="nb-NO" sz="1400" dirty="0" smtClean="0"/>
                <a:t>Scheuerman et al. 00</a:t>
              </a:r>
              <a:endParaRPr lang="de-DE" sz="1400" dirty="0" smtClean="0"/>
            </a:p>
          </p:txBody>
        </p:sp>
      </p:grpSp>
    </p:spTree>
    <p:extLst>
      <p:ext uri="{BB962C8B-B14F-4D97-AF65-F5344CB8AC3E}">
        <p14:creationId xmlns:p14="http://schemas.microsoft.com/office/powerpoint/2010/main" val="4212163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Flow </a:t>
            </a:r>
            <a:r>
              <a:rPr lang="de-CH" dirty="0" err="1"/>
              <a:t>abstraction</a:t>
            </a:r>
            <a:r>
              <a:rPr lang="de-CH" dirty="0"/>
              <a:t>: </a:t>
            </a:r>
            <a:r>
              <a:rPr lang="de-CH" dirty="0" err="1"/>
              <a:t>flow</a:t>
            </a:r>
            <a:r>
              <a:rPr lang="de-CH" dirty="0"/>
              <a:t> </a:t>
            </a:r>
            <a:r>
              <a:rPr lang="de-CH" dirty="0" err="1"/>
              <a:t>features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 err="1" smtClean="0"/>
              <a:t>Vortices</a:t>
            </a:r>
            <a:endParaRPr lang="de-CH" dirty="0" smtClean="0"/>
          </a:p>
          <a:p>
            <a:r>
              <a:rPr lang="de-CH" dirty="0" err="1" smtClean="0"/>
              <a:t>Vector</a:t>
            </a:r>
            <a:r>
              <a:rPr lang="de-CH" dirty="0" smtClean="0"/>
              <a:t> </a:t>
            </a:r>
            <a:r>
              <a:rPr lang="de-CH" dirty="0" err="1" smtClean="0"/>
              <a:t>field</a:t>
            </a:r>
            <a:r>
              <a:rPr lang="de-CH" dirty="0" smtClean="0"/>
              <a:t> </a:t>
            </a:r>
            <a:r>
              <a:rPr lang="de-CH" dirty="0" err="1" smtClean="0"/>
              <a:t>topology</a:t>
            </a:r>
            <a:endParaRPr lang="de-CH" dirty="0" smtClean="0"/>
          </a:p>
          <a:p>
            <a:r>
              <a:rPr lang="de-CH" dirty="0" err="1" smtClean="0"/>
              <a:t>Lagrangian</a:t>
            </a:r>
            <a:r>
              <a:rPr lang="de-CH" dirty="0" smtClean="0"/>
              <a:t> </a:t>
            </a:r>
            <a:r>
              <a:rPr lang="de-CH" dirty="0" err="1" smtClean="0"/>
              <a:t>coherent</a:t>
            </a:r>
            <a:r>
              <a:rPr lang="de-CH" dirty="0" smtClean="0"/>
              <a:t> </a:t>
            </a:r>
            <a:r>
              <a:rPr lang="de-CH" dirty="0" err="1" smtClean="0"/>
              <a:t>structures</a:t>
            </a:r>
            <a:endParaRPr lang="de-CH" dirty="0" smtClean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dirty="0" smtClean="0"/>
              <a:t>R. </a:t>
            </a:r>
            <a:r>
              <a:rPr lang="de-AT" dirty="0" err="1" smtClean="0"/>
              <a:t>Carnecky</a:t>
            </a:r>
            <a:endParaRPr lang="de-AT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2950CB-AFDC-414C-88C0-D2B7497FBDAF}" type="slidenum">
              <a:rPr lang="de-AT" smtClean="0"/>
              <a:pPr/>
              <a:t>21</a:t>
            </a:fld>
            <a:r>
              <a:rPr lang="de-AT" dirty="0" smtClean="0"/>
              <a:t> of 79</a:t>
            </a:r>
            <a:endParaRPr lang="de-AT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182" y="-22462"/>
            <a:ext cx="2641817" cy="763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uppieren 6"/>
          <p:cNvGrpSpPr/>
          <p:nvPr/>
        </p:nvGrpSpPr>
        <p:grpSpPr>
          <a:xfrm>
            <a:off x="9324528" y="3338990"/>
            <a:ext cx="4464496" cy="3348372"/>
            <a:chOff x="4211960" y="2564904"/>
            <a:chExt cx="4464496" cy="3348372"/>
          </a:xfrm>
        </p:grpSpPr>
        <p:pic>
          <p:nvPicPr>
            <p:cNvPr id="5122" name="Picture 2" descr="C:\Documents and Settings\crobi\My Documents\scivis\Vis11RevolvingDoor\bilder\fullRidges_0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960" y="2564904"/>
              <a:ext cx="4464496" cy="33483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3"/>
            <p:cNvSpPr txBox="1">
              <a:spLocks noChangeArrowheads="1"/>
            </p:cNvSpPr>
            <p:nvPr/>
          </p:nvSpPr>
          <p:spPr bwMode="auto">
            <a:xfrm>
              <a:off x="6948263" y="5573046"/>
              <a:ext cx="1675904" cy="2596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/>
              </a:solidFill>
              <a:prstDash val="sysDash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60363" indent="-360363" algn="l" rtl="0" eaLnBrk="1" fontAlgn="base" hangingPunct="1">
                <a:lnSpc>
                  <a:spcPct val="85000"/>
                </a:lnSpc>
                <a:spcBef>
                  <a:spcPct val="55000"/>
                </a:spcBef>
                <a:spcAft>
                  <a:spcPct val="0"/>
                </a:spcAft>
                <a:buClr>
                  <a:srgbClr val="246A89"/>
                </a:buClr>
                <a:buSzPct val="80000"/>
                <a:buFont typeface="Arial" charset="0"/>
                <a:buBlip>
                  <a:blip r:embed="rId5"/>
                </a:buBlip>
                <a:defRPr sz="2800">
                  <a:solidFill>
                    <a:srgbClr val="005986"/>
                  </a:solidFill>
                  <a:latin typeface="+mn-lt"/>
                  <a:ea typeface="+mn-ea"/>
                  <a:cs typeface="+mn-cs"/>
                </a:defRPr>
              </a:lvl1pPr>
              <a:lvl2pPr marL="900113" indent="-360363" algn="l" rtl="0" eaLnBrk="1" fontAlgn="base" hangingPunct="1">
                <a:lnSpc>
                  <a:spcPct val="8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246A89"/>
                </a:buClr>
                <a:buSzPct val="80000"/>
                <a:buFont typeface="Arial" charset="0"/>
                <a:buBlip>
                  <a:blip r:embed="rId5"/>
                </a:buBlip>
                <a:defRPr sz="2600">
                  <a:solidFill>
                    <a:srgbClr val="005986"/>
                  </a:solidFill>
                  <a:latin typeface="+mn-lt"/>
                </a:defRPr>
              </a:lvl2pPr>
              <a:lvl3pPr marL="1346200" indent="-266700" algn="l" rtl="0" eaLnBrk="1" fontAlgn="base" hangingPunct="1">
                <a:lnSpc>
                  <a:spcPct val="85000"/>
                </a:lnSpc>
                <a:spcBef>
                  <a:spcPct val="15000"/>
                </a:spcBef>
                <a:spcAft>
                  <a:spcPct val="0"/>
                </a:spcAft>
                <a:buClr>
                  <a:srgbClr val="246A89"/>
                </a:buClr>
                <a:buSzPct val="80000"/>
                <a:buFont typeface="Arial" charset="0"/>
                <a:buBlip>
                  <a:blip r:embed="rId5"/>
                </a:buBlip>
                <a:defRPr sz="2400">
                  <a:solidFill>
                    <a:srgbClr val="005986"/>
                  </a:solidFill>
                  <a:latin typeface="+mn-lt"/>
                </a:defRPr>
              </a:lvl3pPr>
              <a:lvl4pPr marL="1792288" indent="-266700" algn="l" rtl="0" eaLnBrk="1" fontAlgn="base" hangingPunct="1">
                <a:lnSpc>
                  <a:spcPct val="85000"/>
                </a:lnSpc>
                <a:spcBef>
                  <a:spcPct val="15000"/>
                </a:spcBef>
                <a:spcAft>
                  <a:spcPct val="0"/>
                </a:spcAft>
                <a:buClr>
                  <a:srgbClr val="246A89"/>
                </a:buClr>
                <a:buSzPct val="80000"/>
                <a:buFont typeface="Arial" charset="0"/>
                <a:buBlip>
                  <a:blip r:embed="rId5"/>
                </a:buBlip>
                <a:defRPr sz="2200">
                  <a:solidFill>
                    <a:srgbClr val="005986"/>
                  </a:solidFill>
                  <a:latin typeface="+mn-lt"/>
                </a:defRPr>
              </a:lvl4pPr>
              <a:lvl5pPr marL="2239963" indent="-268288" algn="l" rtl="0" eaLnBrk="1" fontAlgn="base" hangingPunct="1">
                <a:lnSpc>
                  <a:spcPct val="85000"/>
                </a:lnSpc>
                <a:spcBef>
                  <a:spcPct val="15000"/>
                </a:spcBef>
                <a:spcAft>
                  <a:spcPct val="0"/>
                </a:spcAft>
                <a:buClr>
                  <a:srgbClr val="246A89"/>
                </a:buClr>
                <a:buSzPct val="80000"/>
                <a:buFont typeface="Arial" charset="0"/>
                <a:buBlip>
                  <a:blip r:embed="rId5"/>
                </a:buBlip>
                <a:defRPr sz="2000">
                  <a:solidFill>
                    <a:srgbClr val="005986"/>
                  </a:solidFill>
                  <a:latin typeface="+mn-lt"/>
                </a:defRPr>
              </a:lvl5pPr>
              <a:lvl6pPr marL="2697163" indent="-268288" algn="l" rtl="0" eaLnBrk="1" fontAlgn="base" hangingPunct="1">
                <a:lnSpc>
                  <a:spcPct val="85000"/>
                </a:lnSpc>
                <a:spcBef>
                  <a:spcPct val="15000"/>
                </a:spcBef>
                <a:spcAft>
                  <a:spcPct val="0"/>
                </a:spcAft>
                <a:buClr>
                  <a:srgbClr val="246A89"/>
                </a:buClr>
                <a:buSzPct val="80000"/>
                <a:buFont typeface="Arial" charset="0"/>
                <a:buBlip>
                  <a:blip r:embed="rId5"/>
                </a:buBlip>
                <a:defRPr sz="2000">
                  <a:solidFill>
                    <a:srgbClr val="005986"/>
                  </a:solidFill>
                  <a:latin typeface="+mn-lt"/>
                </a:defRPr>
              </a:lvl6pPr>
              <a:lvl7pPr marL="3154363" indent="-268288" algn="l" rtl="0" eaLnBrk="1" fontAlgn="base" hangingPunct="1">
                <a:lnSpc>
                  <a:spcPct val="85000"/>
                </a:lnSpc>
                <a:spcBef>
                  <a:spcPct val="15000"/>
                </a:spcBef>
                <a:spcAft>
                  <a:spcPct val="0"/>
                </a:spcAft>
                <a:buClr>
                  <a:srgbClr val="246A89"/>
                </a:buClr>
                <a:buSzPct val="80000"/>
                <a:buFont typeface="Arial" charset="0"/>
                <a:buBlip>
                  <a:blip r:embed="rId5"/>
                </a:buBlip>
                <a:defRPr sz="2000">
                  <a:solidFill>
                    <a:srgbClr val="005986"/>
                  </a:solidFill>
                  <a:latin typeface="+mn-lt"/>
                </a:defRPr>
              </a:lvl7pPr>
              <a:lvl8pPr marL="3611563" indent="-268288" algn="l" rtl="0" eaLnBrk="1" fontAlgn="base" hangingPunct="1">
                <a:lnSpc>
                  <a:spcPct val="85000"/>
                </a:lnSpc>
                <a:spcBef>
                  <a:spcPct val="15000"/>
                </a:spcBef>
                <a:spcAft>
                  <a:spcPct val="0"/>
                </a:spcAft>
                <a:buClr>
                  <a:srgbClr val="246A89"/>
                </a:buClr>
                <a:buSzPct val="80000"/>
                <a:buFont typeface="Arial" charset="0"/>
                <a:buBlip>
                  <a:blip r:embed="rId5"/>
                </a:buBlip>
                <a:defRPr sz="2000">
                  <a:solidFill>
                    <a:srgbClr val="005986"/>
                  </a:solidFill>
                  <a:latin typeface="+mn-lt"/>
                </a:defRPr>
              </a:lvl8pPr>
              <a:lvl9pPr marL="4068763" indent="-268288" algn="l" rtl="0" eaLnBrk="1" fontAlgn="base" hangingPunct="1">
                <a:lnSpc>
                  <a:spcPct val="85000"/>
                </a:lnSpc>
                <a:spcBef>
                  <a:spcPct val="15000"/>
                </a:spcBef>
                <a:spcAft>
                  <a:spcPct val="0"/>
                </a:spcAft>
                <a:buClr>
                  <a:srgbClr val="246A89"/>
                </a:buClr>
                <a:buSzPct val="80000"/>
                <a:buFont typeface="Arial" charset="0"/>
                <a:buBlip>
                  <a:blip r:embed="rId5"/>
                </a:buBlip>
                <a:defRPr sz="2000">
                  <a:solidFill>
                    <a:srgbClr val="005986"/>
                  </a:solidFill>
                  <a:latin typeface="+mn-lt"/>
                </a:defRPr>
              </a:lvl9pPr>
            </a:lstStyle>
            <a:p>
              <a:pPr marL="0" indent="0" algn="ctr">
                <a:buNone/>
              </a:pPr>
              <a:r>
                <a:rPr lang="nb-NO" sz="1400" dirty="0" smtClean="0"/>
                <a:t>Schindler et al. 11</a:t>
              </a:r>
              <a:endParaRPr lang="de-DE" sz="1400" dirty="0" smtClean="0"/>
            </a:p>
          </p:txBody>
        </p:sp>
      </p:grp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239" y="4293096"/>
            <a:ext cx="5786016" cy="2054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7153887" y="5987092"/>
            <a:ext cx="1675904" cy="259645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  <a:prstDash val="sysDas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nb-NO" sz="1400" dirty="0" smtClean="0"/>
              <a:t>Kasten et al. 11</a:t>
            </a:r>
            <a:endParaRPr lang="de-DE" sz="1400" dirty="0" smtClean="0"/>
          </a:p>
        </p:txBody>
      </p:sp>
    </p:spTree>
    <p:extLst>
      <p:ext uri="{BB962C8B-B14F-4D97-AF65-F5344CB8AC3E}">
        <p14:creationId xmlns:p14="http://schemas.microsoft.com/office/powerpoint/2010/main" val="1298454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Flow </a:t>
            </a:r>
            <a:r>
              <a:rPr lang="de-CH" dirty="0" err="1"/>
              <a:t>abstraction</a:t>
            </a:r>
            <a:r>
              <a:rPr lang="de-CH" dirty="0"/>
              <a:t>: </a:t>
            </a:r>
            <a:r>
              <a:rPr lang="de-CH" dirty="0" err="1"/>
              <a:t>flow</a:t>
            </a:r>
            <a:r>
              <a:rPr lang="de-CH" dirty="0"/>
              <a:t> </a:t>
            </a:r>
            <a:r>
              <a:rPr lang="de-CH" dirty="0" err="1"/>
              <a:t>features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 err="1" smtClean="0"/>
              <a:t>Vortices</a:t>
            </a:r>
            <a:endParaRPr lang="de-CH" dirty="0" smtClean="0"/>
          </a:p>
          <a:p>
            <a:r>
              <a:rPr lang="de-CH" dirty="0" err="1" smtClean="0"/>
              <a:t>Vector</a:t>
            </a:r>
            <a:r>
              <a:rPr lang="de-CH" dirty="0" smtClean="0"/>
              <a:t> </a:t>
            </a:r>
            <a:r>
              <a:rPr lang="de-CH" dirty="0" err="1" smtClean="0"/>
              <a:t>field</a:t>
            </a:r>
            <a:r>
              <a:rPr lang="de-CH" dirty="0" smtClean="0"/>
              <a:t> </a:t>
            </a:r>
            <a:r>
              <a:rPr lang="de-CH" dirty="0" err="1" smtClean="0"/>
              <a:t>topology</a:t>
            </a:r>
            <a:endParaRPr lang="de-CH" dirty="0" smtClean="0"/>
          </a:p>
          <a:p>
            <a:r>
              <a:rPr lang="de-CH" dirty="0" err="1" smtClean="0"/>
              <a:t>Lagrangian</a:t>
            </a:r>
            <a:r>
              <a:rPr lang="de-CH" dirty="0" smtClean="0"/>
              <a:t> </a:t>
            </a:r>
            <a:r>
              <a:rPr lang="de-CH" dirty="0" err="1" smtClean="0"/>
              <a:t>coherent</a:t>
            </a:r>
            <a:r>
              <a:rPr lang="de-CH" dirty="0" smtClean="0"/>
              <a:t> </a:t>
            </a:r>
            <a:r>
              <a:rPr lang="de-CH" dirty="0" err="1" smtClean="0"/>
              <a:t>structures</a:t>
            </a:r>
            <a:endParaRPr lang="de-CH" dirty="0" smtClean="0"/>
          </a:p>
          <a:p>
            <a:r>
              <a:rPr lang="de-CH" dirty="0" smtClean="0"/>
              <a:t>Shock </a:t>
            </a:r>
            <a:r>
              <a:rPr lang="de-CH" dirty="0" err="1" smtClean="0"/>
              <a:t>waves</a:t>
            </a:r>
            <a:endParaRPr lang="de-CH" dirty="0" smtClean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dirty="0" smtClean="0"/>
              <a:t>R. </a:t>
            </a:r>
            <a:r>
              <a:rPr lang="de-AT" dirty="0" err="1" smtClean="0"/>
              <a:t>Carnecky</a:t>
            </a:r>
            <a:endParaRPr lang="de-AT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2950CB-AFDC-414C-88C0-D2B7497FBDAF}" type="slidenum">
              <a:rPr lang="de-AT" smtClean="0"/>
              <a:pPr/>
              <a:t>22</a:t>
            </a:fld>
            <a:r>
              <a:rPr lang="de-AT" dirty="0" smtClean="0"/>
              <a:t> of 79</a:t>
            </a:r>
            <a:endParaRPr lang="de-AT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182" y="-22462"/>
            <a:ext cx="2641817" cy="763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speeding bull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295868"/>
            <a:ext cx="4482852" cy="3101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7823090" y="6041098"/>
            <a:ext cx="1017102" cy="259645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  <a:prstDash val="sysDas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nb-NO" sz="1400" dirty="0" smtClean="0"/>
              <a:t>NASA</a:t>
            </a:r>
            <a:endParaRPr lang="de-DE" sz="1400" dirty="0" smtClean="0"/>
          </a:p>
        </p:txBody>
      </p:sp>
    </p:spTree>
    <p:extLst>
      <p:ext uri="{BB962C8B-B14F-4D97-AF65-F5344CB8AC3E}">
        <p14:creationId xmlns:p14="http://schemas.microsoft.com/office/powerpoint/2010/main" val="366525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Flow </a:t>
            </a:r>
            <a:r>
              <a:rPr lang="de-CH" dirty="0" err="1"/>
              <a:t>abstraction</a:t>
            </a:r>
            <a:r>
              <a:rPr lang="de-CH" dirty="0"/>
              <a:t>: </a:t>
            </a:r>
            <a:r>
              <a:rPr lang="de-CH" dirty="0" err="1"/>
              <a:t>flow</a:t>
            </a:r>
            <a:r>
              <a:rPr lang="de-CH" dirty="0"/>
              <a:t> </a:t>
            </a:r>
            <a:r>
              <a:rPr lang="de-CH" dirty="0" err="1"/>
              <a:t>features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 err="1" smtClean="0"/>
              <a:t>Vortices</a:t>
            </a:r>
            <a:endParaRPr lang="de-CH" dirty="0" smtClean="0"/>
          </a:p>
          <a:p>
            <a:r>
              <a:rPr lang="de-CH" dirty="0" err="1" smtClean="0"/>
              <a:t>Vector</a:t>
            </a:r>
            <a:r>
              <a:rPr lang="de-CH" dirty="0" smtClean="0"/>
              <a:t> </a:t>
            </a:r>
            <a:r>
              <a:rPr lang="de-CH" dirty="0" err="1" smtClean="0"/>
              <a:t>field</a:t>
            </a:r>
            <a:r>
              <a:rPr lang="de-CH" dirty="0" smtClean="0"/>
              <a:t> </a:t>
            </a:r>
            <a:r>
              <a:rPr lang="de-CH" dirty="0" err="1" smtClean="0"/>
              <a:t>topology</a:t>
            </a:r>
            <a:endParaRPr lang="de-CH" dirty="0" smtClean="0"/>
          </a:p>
          <a:p>
            <a:r>
              <a:rPr lang="de-CH" dirty="0" err="1" smtClean="0"/>
              <a:t>Lagrangian</a:t>
            </a:r>
            <a:r>
              <a:rPr lang="de-CH" dirty="0" smtClean="0"/>
              <a:t> </a:t>
            </a:r>
            <a:r>
              <a:rPr lang="de-CH" dirty="0" err="1" smtClean="0"/>
              <a:t>coherent</a:t>
            </a:r>
            <a:r>
              <a:rPr lang="de-CH" dirty="0" smtClean="0"/>
              <a:t> </a:t>
            </a:r>
            <a:r>
              <a:rPr lang="de-CH" dirty="0" err="1" smtClean="0"/>
              <a:t>structures</a:t>
            </a:r>
            <a:endParaRPr lang="de-CH" dirty="0" smtClean="0"/>
          </a:p>
          <a:p>
            <a:r>
              <a:rPr lang="de-CH" dirty="0" smtClean="0"/>
              <a:t>Shock </a:t>
            </a:r>
            <a:r>
              <a:rPr lang="de-CH" dirty="0" err="1" smtClean="0"/>
              <a:t>waves</a:t>
            </a:r>
            <a:endParaRPr lang="de-CH" dirty="0" smtClean="0"/>
          </a:p>
          <a:p>
            <a:r>
              <a:rPr lang="de-CH" dirty="0" smtClean="0"/>
              <a:t>Attachment </a:t>
            </a:r>
            <a:r>
              <a:rPr lang="de-CH" dirty="0" err="1" smtClean="0"/>
              <a:t>and</a:t>
            </a:r>
            <a:r>
              <a:rPr lang="de-CH" dirty="0" smtClean="0"/>
              <a:t> </a:t>
            </a:r>
            <a:r>
              <a:rPr lang="de-CH" dirty="0" err="1" smtClean="0"/>
              <a:t>separation</a:t>
            </a:r>
            <a:r>
              <a:rPr lang="de-CH" dirty="0" smtClean="0"/>
              <a:t> </a:t>
            </a:r>
            <a:r>
              <a:rPr lang="de-CH" dirty="0" err="1" smtClean="0"/>
              <a:t>lines</a:t>
            </a:r>
            <a:endParaRPr lang="de-CH" dirty="0" smtClean="0"/>
          </a:p>
          <a:p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dirty="0" smtClean="0"/>
              <a:t>R. </a:t>
            </a:r>
            <a:r>
              <a:rPr lang="de-AT" dirty="0" err="1" smtClean="0"/>
              <a:t>Carnecky</a:t>
            </a:r>
            <a:endParaRPr lang="de-AT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2950CB-AFDC-414C-88C0-D2B7497FBDAF}" type="slidenum">
              <a:rPr lang="de-AT" smtClean="0"/>
              <a:pPr/>
              <a:t>23</a:t>
            </a:fld>
            <a:r>
              <a:rPr lang="de-AT" dirty="0" smtClean="0"/>
              <a:t> of 79</a:t>
            </a:r>
            <a:endParaRPr lang="de-AT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182" y="-22462"/>
            <a:ext cx="2641817" cy="763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 descr="http://2.bp.blogspot.com/-HrDTT7aYinA/TgLtsSkEFSI/AAAAAAAAJ3U/eSaFT2deyeg/s1600/cylinder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916674"/>
            <a:ext cx="3991839" cy="2509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6588224" y="6041098"/>
            <a:ext cx="2251968" cy="259645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  <a:prstDash val="sysDas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nb-NO" sz="1400" dirty="0" smtClean="0"/>
              <a:t>Hoffman and Jansson 11</a:t>
            </a:r>
            <a:endParaRPr lang="de-DE" sz="1400" dirty="0" smtClean="0"/>
          </a:p>
        </p:txBody>
      </p:sp>
    </p:spTree>
    <p:extLst>
      <p:ext uri="{BB962C8B-B14F-4D97-AF65-F5344CB8AC3E}">
        <p14:creationId xmlns:p14="http://schemas.microsoft.com/office/powerpoint/2010/main" val="2883044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3"/>
          <p:cNvSpPr txBox="1">
            <a:spLocks noChangeArrowheads="1"/>
          </p:cNvSpPr>
          <p:nvPr/>
        </p:nvSpPr>
        <p:spPr bwMode="auto">
          <a:xfrm>
            <a:off x="3923928" y="1289492"/>
            <a:ext cx="5543499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DE" sz="2400" b="1" dirty="0" smtClean="0"/>
              <a:t>2. </a:t>
            </a:r>
            <a:r>
              <a:rPr lang="de-DE" dirty="0" smtClean="0"/>
              <a:t>Traditional flow visualization</a:t>
            </a:r>
          </a:p>
        </p:txBody>
      </p:sp>
      <p:sp>
        <p:nvSpPr>
          <p:cNvPr id="609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Outline</a:t>
            </a:r>
            <a:endParaRPr lang="de-AT" dirty="0"/>
          </a:p>
        </p:txBody>
      </p:sp>
      <p:sp>
        <p:nvSpPr>
          <p:cNvPr id="609283" name="Rectangle 3"/>
          <p:cNvSpPr>
            <a:spLocks noGrp="1" noChangeArrowheads="1"/>
          </p:cNvSpPr>
          <p:nvPr>
            <p:ph idx="1"/>
          </p:nvPr>
        </p:nvSpPr>
        <p:spPr>
          <a:xfrm>
            <a:off x="264196" y="836712"/>
            <a:ext cx="4308921" cy="460846"/>
          </a:xfrm>
        </p:spPr>
        <p:txBody>
          <a:bodyPr/>
          <a:lstStyle/>
          <a:p>
            <a:pPr marL="0" indent="0">
              <a:buNone/>
            </a:pPr>
            <a:r>
              <a:rPr lang="de-DE" sz="2400" b="1" dirty="0" smtClean="0"/>
              <a:t>1. </a:t>
            </a:r>
            <a:r>
              <a:rPr lang="de-DE" dirty="0" smtClean="0"/>
              <a:t>Introduction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15888" y="6562800"/>
            <a:ext cx="7696200" cy="301625"/>
          </a:xfrm>
        </p:spPr>
        <p:txBody>
          <a:bodyPr/>
          <a:lstStyle/>
          <a:p>
            <a:r>
              <a:rPr lang="de-AT" dirty="0" smtClean="0"/>
              <a:t>R. </a:t>
            </a:r>
            <a:r>
              <a:rPr lang="de-AT" dirty="0" err="1" smtClean="0"/>
              <a:t>Carnecky</a:t>
            </a:r>
            <a:endParaRPr lang="de-AT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2950CB-AFDC-414C-88C0-D2B7497FBDAF}" type="slidenum">
              <a:rPr lang="de-AT" smtClean="0"/>
              <a:pPr/>
              <a:t>24</a:t>
            </a:fld>
            <a:r>
              <a:rPr lang="de-AT" dirty="0" smtClean="0"/>
              <a:t> of 79</a:t>
            </a:r>
            <a:endParaRPr lang="de-AT" dirty="0"/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109109" y="6552000"/>
            <a:ext cx="8784000" cy="0"/>
          </a:xfrm>
          <a:prstGeom prst="line">
            <a:avLst/>
          </a:prstGeom>
          <a:ln w="12700"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7" name="Picture 4" descr="Y:\andrea\Presentations\SemSeg-logo-whit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4624"/>
            <a:ext cx="924546" cy="673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Desktop\ETH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0" y="-43132"/>
            <a:ext cx="848914" cy="848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661349" y="1903262"/>
            <a:ext cx="1777724" cy="17777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D:\Works\EclipseProjects\IlluFlowVis STAR\images\da_vinci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809" y="4293096"/>
            <a:ext cx="1665212" cy="1408038"/>
          </a:xfrm>
          <a:prstGeom prst="rect">
            <a:avLst/>
          </a:prstGeom>
          <a:noFill/>
          <a:ln>
            <a:solidFill>
              <a:srgbClr val="000000"/>
            </a:solidFill>
          </a:ln>
          <a:extLst/>
        </p:spPr>
      </p:pic>
      <p:pic>
        <p:nvPicPr>
          <p:cNvPr id="1028" name="Picture 4" descr="D:\Works\EclipseProjects\IlluFlowVis STAR\images\abraham_shaw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38" y="3860333"/>
            <a:ext cx="1512883" cy="1512883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1016-stro-01">
            <a:hlinkClick r:id="rId9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05"/>
          <a:stretch>
            <a:fillRect/>
          </a:stretch>
        </p:blipFill>
        <p:spPr bwMode="auto">
          <a:xfrm>
            <a:off x="4358454" y="1800091"/>
            <a:ext cx="2143729" cy="1163097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Rectangle 3"/>
          <p:cNvSpPr txBox="1">
            <a:spLocks noChangeArrowheads="1"/>
          </p:cNvSpPr>
          <p:nvPr/>
        </p:nvSpPr>
        <p:spPr bwMode="auto">
          <a:xfrm>
            <a:off x="252637" y="3331354"/>
            <a:ext cx="5976664" cy="460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de-DE" sz="2400" b="1" dirty="0" smtClean="0"/>
              <a:t>3. </a:t>
            </a:r>
            <a:r>
              <a:rPr lang="de-DE" dirty="0" smtClean="0"/>
              <a:t>The illustrative paradigm</a:t>
            </a:r>
          </a:p>
        </p:txBody>
      </p:sp>
      <p:sp>
        <p:nvSpPr>
          <p:cNvPr id="49" name="Rectangle 3"/>
          <p:cNvSpPr txBox="1">
            <a:spLocks noChangeArrowheads="1"/>
          </p:cNvSpPr>
          <p:nvPr/>
        </p:nvSpPr>
        <p:spPr bwMode="auto">
          <a:xfrm>
            <a:off x="4067944" y="3878140"/>
            <a:ext cx="4896544" cy="510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DE" sz="2400" b="1" dirty="0" smtClean="0"/>
              <a:t>4. </a:t>
            </a:r>
            <a:r>
              <a:rPr lang="de-DE" dirty="0" smtClean="0"/>
              <a:t>Illustrative flow visualization</a:t>
            </a:r>
          </a:p>
        </p:txBody>
      </p:sp>
      <p:pic>
        <p:nvPicPr>
          <p:cNvPr id="51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11091"/>
            <a:ext cx="2880320" cy="1950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" name="Rectangle 3"/>
          <p:cNvSpPr txBox="1">
            <a:spLocks noChangeArrowheads="1"/>
          </p:cNvSpPr>
          <p:nvPr/>
        </p:nvSpPr>
        <p:spPr bwMode="auto">
          <a:xfrm>
            <a:off x="88166" y="5949280"/>
            <a:ext cx="5342152" cy="464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de-DE" sz="2400" b="1" dirty="0" smtClean="0"/>
              <a:t>5. </a:t>
            </a:r>
            <a:r>
              <a:rPr lang="de-DE" dirty="0" smtClean="0"/>
              <a:t>Conclusions and expectations</a:t>
            </a:r>
          </a:p>
        </p:txBody>
      </p:sp>
      <p:grpSp>
        <p:nvGrpSpPr>
          <p:cNvPr id="82" name="Group 81"/>
          <p:cNvGrpSpPr/>
          <p:nvPr/>
        </p:nvGrpSpPr>
        <p:grpSpPr>
          <a:xfrm>
            <a:off x="6084168" y="4387596"/>
            <a:ext cx="2690500" cy="2114888"/>
            <a:chOff x="2271494" y="2420888"/>
            <a:chExt cx="4604762" cy="3589732"/>
          </a:xfrm>
        </p:grpSpPr>
        <p:sp>
          <p:nvSpPr>
            <p:cNvPr id="83" name="Round Same Side Corner Rectangle 82"/>
            <p:cNvSpPr/>
            <p:nvPr/>
          </p:nvSpPr>
          <p:spPr bwMode="auto">
            <a:xfrm>
              <a:off x="4113400" y="2420888"/>
              <a:ext cx="920953" cy="897433"/>
            </a:xfrm>
            <a:prstGeom prst="round2SameRect">
              <a:avLst/>
            </a:prstGeom>
            <a:solidFill>
              <a:srgbClr val="5E3C99">
                <a:alpha val="10196"/>
              </a:srgbClr>
            </a:solidFill>
            <a:ln>
              <a:solidFill>
                <a:srgbClr val="5E3C99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1400" b="1" i="0" u="none" strike="noStrike" cap="none" normalizeH="0" baseline="0" dirty="0" smtClean="0">
                  <a:solidFill>
                    <a:srgbClr val="5E3C99"/>
                  </a:solidFill>
                  <a:effectLst/>
                  <a:latin typeface="Arial" charset="0"/>
                </a:rPr>
                <a:t>VM</a:t>
              </a:r>
              <a:endParaRPr kumimoji="0" lang="en-US" sz="1400" b="1" i="0" u="none" strike="noStrike" cap="none" normalizeH="0" baseline="0" dirty="0" smtClean="0">
                <a:solidFill>
                  <a:srgbClr val="5E3C99"/>
                </a:solidFill>
                <a:effectLst/>
                <a:latin typeface="Arial" charset="0"/>
              </a:endParaRPr>
            </a:p>
          </p:txBody>
        </p:sp>
        <p:sp>
          <p:nvSpPr>
            <p:cNvPr id="84" name="Round Same Side Corner Rectangle 83"/>
            <p:cNvSpPr/>
            <p:nvPr/>
          </p:nvSpPr>
          <p:spPr bwMode="auto">
            <a:xfrm>
              <a:off x="5034351" y="2420888"/>
              <a:ext cx="920953" cy="897433"/>
            </a:xfrm>
            <a:prstGeom prst="round2SameRect">
              <a:avLst/>
            </a:prstGeom>
            <a:solidFill>
              <a:srgbClr val="5E3C99">
                <a:alpha val="10196"/>
              </a:srgbClr>
            </a:solidFill>
            <a:ln>
              <a:solidFill>
                <a:srgbClr val="5E3C99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1400" b="1" i="0" u="none" strike="noStrike" cap="none" normalizeH="0" baseline="0" dirty="0" smtClean="0">
                  <a:solidFill>
                    <a:srgbClr val="5E3C99"/>
                  </a:solidFill>
                  <a:effectLst/>
                  <a:latin typeface="Arial" charset="0"/>
                </a:rPr>
                <a:t>FE</a:t>
              </a:r>
              <a:endParaRPr kumimoji="0" lang="en-US" sz="1400" b="1" i="0" u="none" strike="noStrike" cap="none" normalizeH="0" baseline="0" dirty="0" smtClean="0">
                <a:solidFill>
                  <a:srgbClr val="5E3C99"/>
                </a:solidFill>
                <a:effectLst/>
                <a:latin typeface="Arial" charset="0"/>
              </a:endParaRPr>
            </a:p>
          </p:txBody>
        </p:sp>
        <p:sp>
          <p:nvSpPr>
            <p:cNvPr id="85" name="Round Same Side Corner Rectangle 84"/>
            <p:cNvSpPr/>
            <p:nvPr/>
          </p:nvSpPr>
          <p:spPr bwMode="auto">
            <a:xfrm>
              <a:off x="5955303" y="2420888"/>
              <a:ext cx="920953" cy="897433"/>
            </a:xfrm>
            <a:prstGeom prst="round2SameRect">
              <a:avLst/>
            </a:prstGeom>
            <a:solidFill>
              <a:srgbClr val="5E3C99">
                <a:alpha val="10196"/>
              </a:srgbClr>
            </a:solidFill>
            <a:ln>
              <a:solidFill>
                <a:srgbClr val="5E3C99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1400" b="1" i="0" u="none" strike="noStrike" cap="none" normalizeH="0" baseline="0" dirty="0" smtClean="0">
                  <a:solidFill>
                    <a:srgbClr val="5E3C99"/>
                  </a:solidFill>
                  <a:effectLst/>
                  <a:latin typeface="Arial" charset="0"/>
                </a:rPr>
                <a:t>VE</a:t>
              </a:r>
              <a:endParaRPr kumimoji="0" lang="en-US" sz="1400" b="1" i="0" u="none" strike="noStrike" cap="none" normalizeH="0" baseline="0" dirty="0" smtClean="0">
                <a:solidFill>
                  <a:srgbClr val="5E3C99"/>
                </a:solidFill>
                <a:effectLst/>
                <a:latin typeface="Arial" charset="0"/>
              </a:endParaRPr>
            </a:p>
          </p:txBody>
        </p:sp>
        <p:sp>
          <p:nvSpPr>
            <p:cNvPr id="86" name="Round Same Side Corner Rectangle 85"/>
            <p:cNvSpPr/>
            <p:nvPr/>
          </p:nvSpPr>
          <p:spPr bwMode="auto">
            <a:xfrm>
              <a:off x="3192447" y="2420888"/>
              <a:ext cx="920953" cy="897433"/>
            </a:xfrm>
            <a:prstGeom prst="round2SameRect">
              <a:avLst/>
            </a:prstGeom>
            <a:solidFill>
              <a:srgbClr val="5E3C99">
                <a:alpha val="10196"/>
              </a:srgbClr>
            </a:solidFill>
            <a:ln>
              <a:solidFill>
                <a:srgbClr val="5E3C99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1400" b="1" i="0" u="none" strike="noStrike" cap="none" normalizeH="0" baseline="0" dirty="0" smtClean="0">
                  <a:solidFill>
                    <a:srgbClr val="5E3C99"/>
                  </a:solidFill>
                  <a:effectLst/>
                  <a:latin typeface="Arial" charset="0"/>
                </a:rPr>
                <a:t>PE</a:t>
              </a:r>
              <a:endParaRPr kumimoji="0" lang="en-US" sz="1400" b="1" i="0" u="none" strike="noStrike" cap="none" normalizeH="0" baseline="0" dirty="0" smtClean="0">
                <a:solidFill>
                  <a:srgbClr val="5E3C99"/>
                </a:solidFill>
                <a:effectLst/>
                <a:latin typeface="Arial" charset="0"/>
              </a:endParaRPr>
            </a:p>
          </p:txBody>
        </p:sp>
        <p:sp>
          <p:nvSpPr>
            <p:cNvPr id="87" name="Rectangle 86"/>
            <p:cNvSpPr/>
            <p:nvPr/>
          </p:nvSpPr>
          <p:spPr bwMode="auto">
            <a:xfrm>
              <a:off x="3192447" y="3318321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8" name="Round Same Side Corner Rectangle 87"/>
            <p:cNvSpPr/>
            <p:nvPr/>
          </p:nvSpPr>
          <p:spPr bwMode="auto">
            <a:xfrm rot="16200000">
              <a:off x="2283254" y="3306562"/>
              <a:ext cx="897433" cy="920953"/>
            </a:xfrm>
            <a:prstGeom prst="round2SameRect">
              <a:avLst/>
            </a:prstGeom>
            <a:solidFill>
              <a:srgbClr val="007D5D">
                <a:alpha val="10196"/>
              </a:srgbClr>
            </a:solidFill>
            <a:ln>
              <a:solidFill>
                <a:srgbClr val="007D5D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vert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1400" b="1" i="0" u="none" strike="noStrike" cap="none" normalizeH="0" baseline="0" dirty="0" smtClean="0">
                  <a:solidFill>
                    <a:srgbClr val="007D5D"/>
                  </a:solidFill>
                  <a:effectLst/>
                  <a:latin typeface="Arial" charset="0"/>
                </a:rPr>
                <a:t>RD</a:t>
              </a:r>
              <a:endParaRPr kumimoji="0" lang="en-US" sz="1400" b="1" i="0" u="none" strike="noStrike" cap="none" normalizeH="0" baseline="0" dirty="0" smtClean="0">
                <a:solidFill>
                  <a:srgbClr val="007D5D"/>
                </a:solidFill>
                <a:effectLst/>
                <a:latin typeface="Arial" charset="0"/>
              </a:endParaRPr>
            </a:p>
          </p:txBody>
        </p:sp>
        <p:sp>
          <p:nvSpPr>
            <p:cNvPr id="89" name="Round Same Side Corner Rectangle 88"/>
            <p:cNvSpPr/>
            <p:nvPr/>
          </p:nvSpPr>
          <p:spPr bwMode="auto">
            <a:xfrm rot="16200000">
              <a:off x="2283254" y="4203995"/>
              <a:ext cx="897433" cy="920953"/>
            </a:xfrm>
            <a:prstGeom prst="round2SameRect">
              <a:avLst/>
            </a:prstGeom>
            <a:solidFill>
              <a:srgbClr val="007D5D">
                <a:alpha val="10196"/>
              </a:srgbClr>
            </a:solidFill>
            <a:ln>
              <a:solidFill>
                <a:srgbClr val="007D5D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vert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1400" b="1" i="0" u="none" strike="noStrike" cap="none" normalizeH="0" baseline="0" dirty="0" smtClean="0">
                  <a:solidFill>
                    <a:srgbClr val="007D5D"/>
                  </a:solidFill>
                  <a:effectLst/>
                  <a:latin typeface="Arial" charset="0"/>
                </a:rPr>
                <a:t>IS</a:t>
              </a:r>
              <a:endParaRPr kumimoji="0" lang="en-US" sz="1400" b="1" i="0" u="none" strike="noStrike" cap="none" normalizeH="0" baseline="0" dirty="0" smtClean="0">
                <a:solidFill>
                  <a:srgbClr val="007D5D"/>
                </a:solidFill>
                <a:effectLst/>
                <a:latin typeface="Arial" charset="0"/>
              </a:endParaRPr>
            </a:p>
          </p:txBody>
        </p:sp>
        <p:sp>
          <p:nvSpPr>
            <p:cNvPr id="90" name="Round Same Side Corner Rectangle 89"/>
            <p:cNvSpPr/>
            <p:nvPr/>
          </p:nvSpPr>
          <p:spPr bwMode="auto">
            <a:xfrm rot="16200000">
              <a:off x="2283254" y="5101427"/>
              <a:ext cx="897433" cy="920953"/>
            </a:xfrm>
            <a:prstGeom prst="round2SameRect">
              <a:avLst/>
            </a:prstGeom>
            <a:solidFill>
              <a:srgbClr val="007D5D">
                <a:alpha val="10196"/>
              </a:srgbClr>
            </a:solidFill>
            <a:ln>
              <a:solidFill>
                <a:srgbClr val="007D5D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vert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1400" b="1" i="0" u="none" strike="noStrike" cap="none" normalizeH="0" baseline="0" dirty="0" smtClean="0">
                  <a:solidFill>
                    <a:srgbClr val="007D5D"/>
                  </a:solidFill>
                  <a:effectLst/>
                  <a:latin typeface="Arial" charset="0"/>
                </a:rPr>
                <a:t>FF</a:t>
              </a:r>
              <a:endParaRPr kumimoji="0" lang="en-US" sz="1400" b="1" i="0" u="none" strike="noStrike" cap="none" normalizeH="0" baseline="0" dirty="0" smtClean="0">
                <a:solidFill>
                  <a:srgbClr val="007D5D"/>
                </a:solidFill>
                <a:effectLst/>
                <a:latin typeface="Arial" charset="0"/>
              </a:endParaRPr>
            </a:p>
          </p:txBody>
        </p:sp>
        <p:sp>
          <p:nvSpPr>
            <p:cNvPr id="91" name="Rectangle 90"/>
            <p:cNvSpPr/>
            <p:nvPr/>
          </p:nvSpPr>
          <p:spPr bwMode="auto">
            <a:xfrm>
              <a:off x="4113400" y="3318321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2" name="Rectangle 91"/>
            <p:cNvSpPr/>
            <p:nvPr/>
          </p:nvSpPr>
          <p:spPr bwMode="auto">
            <a:xfrm>
              <a:off x="5034351" y="3318321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3" name="Rectangle 92"/>
            <p:cNvSpPr/>
            <p:nvPr/>
          </p:nvSpPr>
          <p:spPr bwMode="auto">
            <a:xfrm>
              <a:off x="5955303" y="3318321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4" name="Rectangle 93"/>
            <p:cNvSpPr/>
            <p:nvPr/>
          </p:nvSpPr>
          <p:spPr bwMode="auto">
            <a:xfrm>
              <a:off x="3192447" y="4215754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5" name="Rectangle 94"/>
            <p:cNvSpPr/>
            <p:nvPr/>
          </p:nvSpPr>
          <p:spPr bwMode="auto">
            <a:xfrm>
              <a:off x="4113400" y="4215754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6" name="Rectangle 95"/>
            <p:cNvSpPr/>
            <p:nvPr/>
          </p:nvSpPr>
          <p:spPr bwMode="auto">
            <a:xfrm>
              <a:off x="5034351" y="4215754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7" name="Rectangle 96"/>
            <p:cNvSpPr/>
            <p:nvPr/>
          </p:nvSpPr>
          <p:spPr bwMode="auto">
            <a:xfrm>
              <a:off x="5955303" y="4215754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8" name="Rectangle 97"/>
            <p:cNvSpPr/>
            <p:nvPr/>
          </p:nvSpPr>
          <p:spPr bwMode="auto">
            <a:xfrm>
              <a:off x="3192447" y="5113186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9" name="Rectangle 98"/>
            <p:cNvSpPr/>
            <p:nvPr/>
          </p:nvSpPr>
          <p:spPr bwMode="auto">
            <a:xfrm>
              <a:off x="4113400" y="5113186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0" name="Rectangle 99"/>
            <p:cNvSpPr/>
            <p:nvPr/>
          </p:nvSpPr>
          <p:spPr bwMode="auto">
            <a:xfrm>
              <a:off x="5034351" y="5113186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1" name="Rectangle 100"/>
            <p:cNvSpPr/>
            <p:nvPr/>
          </p:nvSpPr>
          <p:spPr bwMode="auto">
            <a:xfrm>
              <a:off x="5955303" y="5113186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02" name="Picture 2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8847" y="3331518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" name="Picture 3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9182" y="4229548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4" name="Picture 5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7894" y="5126383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5" name="Picture 7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7894" y="3331516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6" name="Picture 8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6324" y="4231527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7" name="Picture 3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8077" y="3331518"/>
              <a:ext cx="890359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8" name="Picture 107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7277" y="4231527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9" name="Picture 108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6943" y="5126382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0" name="Picture 11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7894" y="4240023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1" name="Picture 2"/>
            <p:cNvPicPr>
              <a:picLocks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4192" y="3330136"/>
              <a:ext cx="896617" cy="8738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52" name="Rectangle 49"/>
          <p:cNvSpPr/>
          <p:nvPr/>
        </p:nvSpPr>
        <p:spPr bwMode="auto">
          <a:xfrm>
            <a:off x="0" y="805782"/>
            <a:ext cx="9143999" cy="5696702"/>
          </a:xfrm>
          <a:prstGeom prst="rect">
            <a:avLst/>
          </a:prstGeom>
          <a:solidFill>
            <a:srgbClr val="FFFFFF">
              <a:alpha val="54118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3" name="Rectangle 3"/>
          <p:cNvSpPr txBox="1">
            <a:spLocks noChangeArrowheads="1"/>
          </p:cNvSpPr>
          <p:nvPr/>
        </p:nvSpPr>
        <p:spPr bwMode="auto">
          <a:xfrm>
            <a:off x="3925045" y="1289492"/>
            <a:ext cx="5543499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DE" sz="2400" b="1" dirty="0" smtClean="0"/>
              <a:t>2. </a:t>
            </a:r>
            <a:r>
              <a:rPr lang="de-DE" dirty="0" smtClean="0"/>
              <a:t>Traditional flow visualization</a:t>
            </a:r>
          </a:p>
        </p:txBody>
      </p:sp>
      <p:pic>
        <p:nvPicPr>
          <p:cNvPr id="5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662466" y="1903262"/>
            <a:ext cx="1777724" cy="17777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4" descr="1016-stro-01">
            <a:hlinkClick r:id="rId9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05"/>
          <a:stretch>
            <a:fillRect/>
          </a:stretch>
        </p:blipFill>
        <p:spPr bwMode="auto">
          <a:xfrm>
            <a:off x="4359571" y="1800091"/>
            <a:ext cx="2143729" cy="1163097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" name="Rounded Rectangle 50"/>
          <p:cNvSpPr/>
          <p:nvPr/>
        </p:nvSpPr>
        <p:spPr bwMode="auto">
          <a:xfrm>
            <a:off x="3929609" y="1262167"/>
            <a:ext cx="4920015" cy="468000"/>
          </a:xfrm>
          <a:prstGeom prst="roundRect">
            <a:avLst/>
          </a:prstGeom>
          <a:noFill/>
          <a:ln w="38100">
            <a:headEnd type="none" w="med" len="med"/>
            <a:tailEnd type="none" w="med" len="med"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49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Flow </a:t>
            </a:r>
            <a:r>
              <a:rPr lang="de-CH" dirty="0" err="1" smtClean="0"/>
              <a:t>visualization</a:t>
            </a:r>
            <a:r>
              <a:rPr lang="de-CH" dirty="0" smtClean="0"/>
              <a:t> </a:t>
            </a:r>
            <a:r>
              <a:rPr lang="de-CH" dirty="0" err="1" smtClean="0"/>
              <a:t>techniques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 err="1" smtClean="0"/>
              <a:t>Direct</a:t>
            </a:r>
            <a:r>
              <a:rPr lang="de-CH" dirty="0" smtClean="0"/>
              <a:t> </a:t>
            </a:r>
            <a:r>
              <a:rPr lang="de-CH" dirty="0" err="1" smtClean="0"/>
              <a:t>visualization</a:t>
            </a:r>
            <a:endParaRPr lang="de-CH" dirty="0" smtClean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dirty="0" smtClean="0"/>
              <a:t>R. </a:t>
            </a:r>
            <a:r>
              <a:rPr lang="de-AT" dirty="0" err="1" smtClean="0"/>
              <a:t>Carnecky</a:t>
            </a:r>
            <a:endParaRPr lang="de-AT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2950CB-AFDC-414C-88C0-D2B7497FBDAF}" type="slidenum">
              <a:rPr lang="de-AT" smtClean="0"/>
              <a:pPr/>
              <a:t>25</a:t>
            </a:fld>
            <a:r>
              <a:rPr lang="de-AT" dirty="0" smtClean="0"/>
              <a:t> of 79</a:t>
            </a:r>
            <a:endParaRPr lang="de-AT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182" y="-22462"/>
            <a:ext cx="2641817" cy="763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681536"/>
            <a:ext cx="3744416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6300192" y="6041098"/>
            <a:ext cx="2540000" cy="259645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  <a:prstDash val="sysDas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nb-NO" sz="1400" dirty="0" smtClean="0"/>
              <a:t>Weiskopf and Erlebacher 05</a:t>
            </a:r>
            <a:endParaRPr lang="de-DE" sz="1400" dirty="0" smtClean="0"/>
          </a:p>
        </p:txBody>
      </p:sp>
    </p:spTree>
    <p:extLst>
      <p:ext uri="{BB962C8B-B14F-4D97-AF65-F5344CB8AC3E}">
        <p14:creationId xmlns:p14="http://schemas.microsoft.com/office/powerpoint/2010/main" val="1851776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Flow </a:t>
            </a:r>
            <a:r>
              <a:rPr lang="de-CH" dirty="0" err="1" smtClean="0"/>
              <a:t>visualization</a:t>
            </a:r>
            <a:r>
              <a:rPr lang="de-CH" dirty="0" smtClean="0"/>
              <a:t> </a:t>
            </a:r>
            <a:r>
              <a:rPr lang="de-CH" dirty="0" err="1" smtClean="0"/>
              <a:t>techniques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 err="1" smtClean="0"/>
              <a:t>Direct</a:t>
            </a:r>
            <a:r>
              <a:rPr lang="de-CH" dirty="0" smtClean="0"/>
              <a:t> </a:t>
            </a:r>
            <a:r>
              <a:rPr lang="de-CH" dirty="0" err="1"/>
              <a:t>visualization</a:t>
            </a:r>
            <a:endParaRPr lang="de-CH" dirty="0" smtClean="0"/>
          </a:p>
          <a:p>
            <a:r>
              <a:rPr lang="de-CH" dirty="0" err="1" smtClean="0"/>
              <a:t>Texture-based</a:t>
            </a:r>
            <a:r>
              <a:rPr lang="de-CH" dirty="0" smtClean="0"/>
              <a:t> </a:t>
            </a:r>
            <a:r>
              <a:rPr lang="de-CH" dirty="0" err="1" smtClean="0"/>
              <a:t>visualization</a:t>
            </a:r>
            <a:endParaRPr lang="de-CH" dirty="0" smtClean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smtClean="0"/>
              <a:t>A. Brambilla, R. Carnecky</a:t>
            </a:r>
            <a:endParaRPr lang="de-AT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2950CB-AFDC-414C-88C0-D2B7497FBDAF}" type="slidenum">
              <a:rPr lang="de-AT" smtClean="0"/>
              <a:pPr/>
              <a:t>26</a:t>
            </a:fld>
            <a:endParaRPr lang="de-AT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182" y="-22462"/>
            <a:ext cx="2641817" cy="763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1406" y="2636911"/>
            <a:ext cx="3793081" cy="379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6300192" y="6041098"/>
            <a:ext cx="2540000" cy="259645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  <a:prstDash val="sysDas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nb-NO" sz="1400" dirty="0" smtClean="0"/>
              <a:t>Weiskopf and Erlebacher 05</a:t>
            </a:r>
            <a:endParaRPr lang="de-DE" sz="1400" dirty="0" smtClean="0"/>
          </a:p>
        </p:txBody>
      </p:sp>
    </p:spTree>
    <p:extLst>
      <p:ext uri="{BB962C8B-B14F-4D97-AF65-F5344CB8AC3E}">
        <p14:creationId xmlns:p14="http://schemas.microsoft.com/office/powerpoint/2010/main" val="1276197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Flow </a:t>
            </a:r>
            <a:r>
              <a:rPr lang="de-CH" dirty="0" err="1" smtClean="0"/>
              <a:t>visualization</a:t>
            </a:r>
            <a:r>
              <a:rPr lang="de-CH" dirty="0" smtClean="0"/>
              <a:t> </a:t>
            </a:r>
            <a:r>
              <a:rPr lang="de-CH" dirty="0" err="1" smtClean="0"/>
              <a:t>techniques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 err="1" smtClean="0"/>
              <a:t>Direct</a:t>
            </a:r>
            <a:r>
              <a:rPr lang="de-CH" dirty="0" smtClean="0"/>
              <a:t> </a:t>
            </a:r>
            <a:r>
              <a:rPr lang="de-CH" dirty="0" err="1" smtClean="0"/>
              <a:t>visualization</a:t>
            </a:r>
            <a:endParaRPr lang="de-CH" dirty="0" smtClean="0"/>
          </a:p>
          <a:p>
            <a:r>
              <a:rPr lang="de-CH" dirty="0" err="1" smtClean="0"/>
              <a:t>Texture-based</a:t>
            </a:r>
            <a:r>
              <a:rPr lang="de-CH" dirty="0" smtClean="0"/>
              <a:t> </a:t>
            </a:r>
            <a:r>
              <a:rPr lang="de-CH" dirty="0" err="1"/>
              <a:t>visualization</a:t>
            </a:r>
            <a:endParaRPr lang="de-CH" dirty="0" smtClean="0"/>
          </a:p>
          <a:p>
            <a:r>
              <a:rPr lang="de-CH" dirty="0" err="1" smtClean="0"/>
              <a:t>Geometric</a:t>
            </a:r>
            <a:r>
              <a:rPr lang="de-CH" dirty="0" smtClean="0"/>
              <a:t> </a:t>
            </a:r>
            <a:r>
              <a:rPr lang="de-CH" dirty="0" err="1"/>
              <a:t>visualization</a:t>
            </a:r>
            <a:endParaRPr lang="de-CH" dirty="0" smtClean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dirty="0" smtClean="0"/>
              <a:t>R. </a:t>
            </a:r>
            <a:r>
              <a:rPr lang="de-AT" dirty="0" err="1" smtClean="0"/>
              <a:t>Carnecky</a:t>
            </a:r>
            <a:endParaRPr lang="de-AT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2950CB-AFDC-414C-88C0-D2B7497FBDAF}" type="slidenum">
              <a:rPr lang="de-AT" smtClean="0"/>
              <a:pPr/>
              <a:t>27</a:t>
            </a:fld>
            <a:r>
              <a:rPr lang="de-AT" dirty="0" smtClean="0"/>
              <a:t> of 79</a:t>
            </a:r>
            <a:endParaRPr lang="de-AT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182" y="-22462"/>
            <a:ext cx="2641817" cy="763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 descr="http://cs.swan.ac.uk/~cstony/research/streaksurfaces/images/SqCylHiRe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645024"/>
            <a:ext cx="4569024" cy="2779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6804248" y="6041098"/>
            <a:ext cx="2035944" cy="259645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  <a:prstDash val="sysDas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nb-NO" sz="1400" dirty="0" smtClean="0"/>
              <a:t>McLoughlin et al. 09</a:t>
            </a:r>
            <a:endParaRPr lang="de-DE" sz="1400" dirty="0" smtClean="0"/>
          </a:p>
        </p:txBody>
      </p:sp>
    </p:spTree>
    <p:extLst>
      <p:ext uri="{BB962C8B-B14F-4D97-AF65-F5344CB8AC3E}">
        <p14:creationId xmlns:p14="http://schemas.microsoft.com/office/powerpoint/2010/main" val="1933868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Flow </a:t>
            </a:r>
            <a:r>
              <a:rPr lang="de-CH" dirty="0" err="1" smtClean="0"/>
              <a:t>visualization</a:t>
            </a:r>
            <a:r>
              <a:rPr lang="de-CH" dirty="0" smtClean="0"/>
              <a:t> </a:t>
            </a:r>
            <a:r>
              <a:rPr lang="de-CH" dirty="0" err="1" smtClean="0"/>
              <a:t>techniques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 err="1" smtClean="0"/>
              <a:t>Direct</a:t>
            </a:r>
            <a:r>
              <a:rPr lang="de-CH" dirty="0" smtClean="0"/>
              <a:t> </a:t>
            </a:r>
            <a:r>
              <a:rPr lang="de-CH" dirty="0" err="1" smtClean="0"/>
              <a:t>visualization</a:t>
            </a:r>
            <a:endParaRPr lang="de-CH" dirty="0" smtClean="0"/>
          </a:p>
          <a:p>
            <a:r>
              <a:rPr lang="de-CH" dirty="0" err="1" smtClean="0"/>
              <a:t>Texture-based</a:t>
            </a:r>
            <a:r>
              <a:rPr lang="de-CH" dirty="0" smtClean="0"/>
              <a:t> </a:t>
            </a:r>
            <a:r>
              <a:rPr lang="de-CH" dirty="0" err="1"/>
              <a:t>visualization</a:t>
            </a:r>
            <a:endParaRPr lang="de-CH" dirty="0" smtClean="0"/>
          </a:p>
          <a:p>
            <a:r>
              <a:rPr lang="de-CH" dirty="0" err="1" smtClean="0"/>
              <a:t>Geometric</a:t>
            </a:r>
            <a:r>
              <a:rPr lang="de-CH" dirty="0" smtClean="0"/>
              <a:t> </a:t>
            </a:r>
            <a:r>
              <a:rPr lang="de-CH" dirty="0" err="1"/>
              <a:t>visualization</a:t>
            </a:r>
            <a:endParaRPr lang="de-CH" dirty="0" smtClean="0"/>
          </a:p>
          <a:p>
            <a:r>
              <a:rPr lang="de-CH" dirty="0" smtClean="0"/>
              <a:t>Feature-</a:t>
            </a:r>
            <a:r>
              <a:rPr lang="de-CH" dirty="0" err="1" smtClean="0"/>
              <a:t>based</a:t>
            </a:r>
            <a:r>
              <a:rPr lang="de-CH" dirty="0" smtClean="0"/>
              <a:t> </a:t>
            </a:r>
            <a:r>
              <a:rPr lang="de-CH" dirty="0" err="1"/>
              <a:t>visualization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dirty="0" smtClean="0"/>
              <a:t>R. </a:t>
            </a:r>
            <a:r>
              <a:rPr lang="de-AT" dirty="0" err="1" smtClean="0"/>
              <a:t>Carnecky</a:t>
            </a:r>
            <a:endParaRPr lang="de-AT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2950CB-AFDC-414C-88C0-D2B7497FBDAF}" type="slidenum">
              <a:rPr lang="de-AT" smtClean="0"/>
              <a:pPr/>
              <a:t>28</a:t>
            </a:fld>
            <a:r>
              <a:rPr lang="de-AT" dirty="0" smtClean="0"/>
              <a:t> of 79</a:t>
            </a:r>
            <a:endParaRPr lang="de-AT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182" y="-22462"/>
            <a:ext cx="2641817" cy="763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 descr="http://www.cg.tuwien.ac.at/research/publications/2008/fuchs_raphael_2007_par/fuchs_raphael_2007_par-Figure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938" y="2852935"/>
            <a:ext cx="3246522" cy="354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7307198" y="6041098"/>
            <a:ext cx="1532993" cy="259645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  <a:prstDash val="sysDas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nb-NO" sz="1400" dirty="0" smtClean="0"/>
              <a:t>Fuchs et al. 08</a:t>
            </a:r>
            <a:endParaRPr lang="de-DE" sz="1400" dirty="0" smtClean="0"/>
          </a:p>
        </p:txBody>
      </p:sp>
      <p:pic>
        <p:nvPicPr>
          <p:cNvPr id="14340" name="Picture 4" descr="http://www.zib.de/typo3temp/pics/162a11114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536" y="2636912"/>
            <a:ext cx="5715000" cy="300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0848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3"/>
          <p:cNvSpPr txBox="1">
            <a:spLocks noChangeArrowheads="1"/>
          </p:cNvSpPr>
          <p:nvPr/>
        </p:nvSpPr>
        <p:spPr bwMode="auto">
          <a:xfrm>
            <a:off x="3923928" y="1289492"/>
            <a:ext cx="5543499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DE" sz="2400" b="1" dirty="0" smtClean="0"/>
              <a:t>2. </a:t>
            </a:r>
            <a:r>
              <a:rPr lang="de-DE" dirty="0" smtClean="0"/>
              <a:t>Traditional flow visualization</a:t>
            </a:r>
          </a:p>
        </p:txBody>
      </p:sp>
      <p:sp>
        <p:nvSpPr>
          <p:cNvPr id="609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Outline</a:t>
            </a:r>
            <a:endParaRPr lang="de-AT" dirty="0"/>
          </a:p>
        </p:txBody>
      </p:sp>
      <p:sp>
        <p:nvSpPr>
          <p:cNvPr id="609283" name="Rectangle 3"/>
          <p:cNvSpPr>
            <a:spLocks noGrp="1" noChangeArrowheads="1"/>
          </p:cNvSpPr>
          <p:nvPr>
            <p:ph idx="1"/>
          </p:nvPr>
        </p:nvSpPr>
        <p:spPr>
          <a:xfrm>
            <a:off x="264196" y="836712"/>
            <a:ext cx="4308921" cy="460846"/>
          </a:xfrm>
        </p:spPr>
        <p:txBody>
          <a:bodyPr/>
          <a:lstStyle/>
          <a:p>
            <a:pPr marL="0" indent="0">
              <a:buNone/>
            </a:pPr>
            <a:r>
              <a:rPr lang="de-DE" sz="2400" b="1" dirty="0" smtClean="0"/>
              <a:t>1. </a:t>
            </a:r>
            <a:r>
              <a:rPr lang="de-DE" dirty="0" smtClean="0"/>
              <a:t>Introduction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15888" y="6562800"/>
            <a:ext cx="7696200" cy="301625"/>
          </a:xfrm>
        </p:spPr>
        <p:txBody>
          <a:bodyPr/>
          <a:lstStyle/>
          <a:p>
            <a:r>
              <a:rPr lang="de-AT" dirty="0" smtClean="0"/>
              <a:t>R. </a:t>
            </a:r>
            <a:r>
              <a:rPr lang="de-AT" dirty="0" err="1" smtClean="0"/>
              <a:t>Carnecky</a:t>
            </a:r>
            <a:endParaRPr lang="de-AT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2950CB-AFDC-414C-88C0-D2B7497FBDAF}" type="slidenum">
              <a:rPr lang="de-AT" smtClean="0"/>
              <a:pPr/>
              <a:t>2</a:t>
            </a:fld>
            <a:r>
              <a:rPr lang="de-AT" dirty="0" smtClean="0"/>
              <a:t> of 79</a:t>
            </a:r>
            <a:endParaRPr lang="de-AT" dirty="0"/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109109" y="6552000"/>
            <a:ext cx="8784000" cy="0"/>
          </a:xfrm>
          <a:prstGeom prst="line">
            <a:avLst/>
          </a:prstGeom>
          <a:ln w="12700"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7" name="Picture 4" descr="Y:\andrea\Presentations\SemSeg-logo-whit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4624"/>
            <a:ext cx="924546" cy="673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Desktop\ETH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0" y="-43132"/>
            <a:ext cx="848914" cy="848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661349" y="1903262"/>
            <a:ext cx="1777724" cy="17777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D:\Works\EclipseProjects\IlluFlowVis STAR\images\da_vinci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809" y="4293096"/>
            <a:ext cx="1665212" cy="1408038"/>
          </a:xfrm>
          <a:prstGeom prst="rect">
            <a:avLst/>
          </a:prstGeom>
          <a:noFill/>
          <a:ln>
            <a:solidFill>
              <a:srgbClr val="000000"/>
            </a:solidFill>
          </a:ln>
          <a:extLst/>
        </p:spPr>
      </p:pic>
      <p:pic>
        <p:nvPicPr>
          <p:cNvPr id="1028" name="Picture 4" descr="D:\Works\EclipseProjects\IlluFlowVis STAR\images\abraham_shaw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38" y="3860333"/>
            <a:ext cx="1512883" cy="1512883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1016-stro-01">
            <a:hlinkClick r:id="rId9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05"/>
          <a:stretch>
            <a:fillRect/>
          </a:stretch>
        </p:blipFill>
        <p:spPr bwMode="auto">
          <a:xfrm>
            <a:off x="4358454" y="1800091"/>
            <a:ext cx="2143729" cy="1163097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Rectangle 3"/>
          <p:cNvSpPr txBox="1">
            <a:spLocks noChangeArrowheads="1"/>
          </p:cNvSpPr>
          <p:nvPr/>
        </p:nvSpPr>
        <p:spPr bwMode="auto">
          <a:xfrm>
            <a:off x="252637" y="3331354"/>
            <a:ext cx="5976664" cy="460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de-DE" sz="2400" b="1" dirty="0" smtClean="0"/>
              <a:t>3. </a:t>
            </a:r>
            <a:r>
              <a:rPr lang="de-DE" dirty="0" smtClean="0"/>
              <a:t>The illustrative paradigm</a:t>
            </a:r>
          </a:p>
        </p:txBody>
      </p:sp>
      <p:sp>
        <p:nvSpPr>
          <p:cNvPr id="49" name="Rectangle 3"/>
          <p:cNvSpPr txBox="1">
            <a:spLocks noChangeArrowheads="1"/>
          </p:cNvSpPr>
          <p:nvPr/>
        </p:nvSpPr>
        <p:spPr bwMode="auto">
          <a:xfrm>
            <a:off x="4067944" y="3878140"/>
            <a:ext cx="4896544" cy="510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DE" sz="2400" b="1" dirty="0" smtClean="0"/>
              <a:t>4. </a:t>
            </a:r>
            <a:r>
              <a:rPr lang="de-DE" dirty="0" smtClean="0"/>
              <a:t>Illustrative flow visualization</a:t>
            </a:r>
          </a:p>
        </p:txBody>
      </p:sp>
      <p:pic>
        <p:nvPicPr>
          <p:cNvPr id="51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11091"/>
            <a:ext cx="2880320" cy="1950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" name="Rectangle 3"/>
          <p:cNvSpPr txBox="1">
            <a:spLocks noChangeArrowheads="1"/>
          </p:cNvSpPr>
          <p:nvPr/>
        </p:nvSpPr>
        <p:spPr bwMode="auto">
          <a:xfrm>
            <a:off x="88166" y="5949280"/>
            <a:ext cx="5342152" cy="464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de-DE" sz="2400" b="1" dirty="0" smtClean="0"/>
              <a:t>5. </a:t>
            </a:r>
            <a:r>
              <a:rPr lang="de-DE" dirty="0" smtClean="0"/>
              <a:t>Conclusions and expectations</a:t>
            </a:r>
          </a:p>
        </p:txBody>
      </p:sp>
      <p:grpSp>
        <p:nvGrpSpPr>
          <p:cNvPr id="82" name="Group 81"/>
          <p:cNvGrpSpPr/>
          <p:nvPr/>
        </p:nvGrpSpPr>
        <p:grpSpPr>
          <a:xfrm>
            <a:off x="6084168" y="4387596"/>
            <a:ext cx="2690500" cy="2114888"/>
            <a:chOff x="2271494" y="2420888"/>
            <a:chExt cx="4604762" cy="3589732"/>
          </a:xfrm>
        </p:grpSpPr>
        <p:sp>
          <p:nvSpPr>
            <p:cNvPr id="83" name="Round Same Side Corner Rectangle 82"/>
            <p:cNvSpPr/>
            <p:nvPr/>
          </p:nvSpPr>
          <p:spPr bwMode="auto">
            <a:xfrm>
              <a:off x="4113400" y="2420888"/>
              <a:ext cx="920953" cy="897433"/>
            </a:xfrm>
            <a:prstGeom prst="round2SameRect">
              <a:avLst/>
            </a:prstGeom>
            <a:solidFill>
              <a:srgbClr val="5E3C99">
                <a:alpha val="10196"/>
              </a:srgbClr>
            </a:solidFill>
            <a:ln>
              <a:solidFill>
                <a:srgbClr val="5E3C99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1400" b="1" i="0" u="none" strike="noStrike" cap="none" normalizeH="0" baseline="0" dirty="0" smtClean="0">
                  <a:solidFill>
                    <a:srgbClr val="5E3C99"/>
                  </a:solidFill>
                  <a:effectLst/>
                  <a:latin typeface="Arial" charset="0"/>
                </a:rPr>
                <a:t>VM</a:t>
              </a:r>
              <a:endParaRPr kumimoji="0" lang="en-US" sz="1400" b="1" i="0" u="none" strike="noStrike" cap="none" normalizeH="0" baseline="0" dirty="0" smtClean="0">
                <a:solidFill>
                  <a:srgbClr val="5E3C99"/>
                </a:solidFill>
                <a:effectLst/>
                <a:latin typeface="Arial" charset="0"/>
              </a:endParaRPr>
            </a:p>
          </p:txBody>
        </p:sp>
        <p:sp>
          <p:nvSpPr>
            <p:cNvPr id="84" name="Round Same Side Corner Rectangle 83"/>
            <p:cNvSpPr/>
            <p:nvPr/>
          </p:nvSpPr>
          <p:spPr bwMode="auto">
            <a:xfrm>
              <a:off x="5034351" y="2420888"/>
              <a:ext cx="920953" cy="897433"/>
            </a:xfrm>
            <a:prstGeom prst="round2SameRect">
              <a:avLst/>
            </a:prstGeom>
            <a:solidFill>
              <a:srgbClr val="5E3C99">
                <a:alpha val="10196"/>
              </a:srgbClr>
            </a:solidFill>
            <a:ln>
              <a:solidFill>
                <a:srgbClr val="5E3C99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1400" b="1" i="0" u="none" strike="noStrike" cap="none" normalizeH="0" baseline="0" dirty="0" smtClean="0">
                  <a:solidFill>
                    <a:srgbClr val="5E3C99"/>
                  </a:solidFill>
                  <a:effectLst/>
                  <a:latin typeface="Arial" charset="0"/>
                </a:rPr>
                <a:t>FE</a:t>
              </a:r>
              <a:endParaRPr kumimoji="0" lang="en-US" sz="1400" b="1" i="0" u="none" strike="noStrike" cap="none" normalizeH="0" baseline="0" dirty="0" smtClean="0">
                <a:solidFill>
                  <a:srgbClr val="5E3C99"/>
                </a:solidFill>
                <a:effectLst/>
                <a:latin typeface="Arial" charset="0"/>
              </a:endParaRPr>
            </a:p>
          </p:txBody>
        </p:sp>
        <p:sp>
          <p:nvSpPr>
            <p:cNvPr id="85" name="Round Same Side Corner Rectangle 84"/>
            <p:cNvSpPr/>
            <p:nvPr/>
          </p:nvSpPr>
          <p:spPr bwMode="auto">
            <a:xfrm>
              <a:off x="5955303" y="2420888"/>
              <a:ext cx="920953" cy="897433"/>
            </a:xfrm>
            <a:prstGeom prst="round2SameRect">
              <a:avLst/>
            </a:prstGeom>
            <a:solidFill>
              <a:srgbClr val="5E3C99">
                <a:alpha val="10196"/>
              </a:srgbClr>
            </a:solidFill>
            <a:ln>
              <a:solidFill>
                <a:srgbClr val="5E3C99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1400" b="1" i="0" u="none" strike="noStrike" cap="none" normalizeH="0" baseline="0" dirty="0" smtClean="0">
                  <a:solidFill>
                    <a:srgbClr val="5E3C99"/>
                  </a:solidFill>
                  <a:effectLst/>
                  <a:latin typeface="Arial" charset="0"/>
                </a:rPr>
                <a:t>VE</a:t>
              </a:r>
              <a:endParaRPr kumimoji="0" lang="en-US" sz="1400" b="1" i="0" u="none" strike="noStrike" cap="none" normalizeH="0" baseline="0" dirty="0" smtClean="0">
                <a:solidFill>
                  <a:srgbClr val="5E3C99"/>
                </a:solidFill>
                <a:effectLst/>
                <a:latin typeface="Arial" charset="0"/>
              </a:endParaRPr>
            </a:p>
          </p:txBody>
        </p:sp>
        <p:sp>
          <p:nvSpPr>
            <p:cNvPr id="86" name="Round Same Side Corner Rectangle 85"/>
            <p:cNvSpPr/>
            <p:nvPr/>
          </p:nvSpPr>
          <p:spPr bwMode="auto">
            <a:xfrm>
              <a:off x="3192447" y="2420888"/>
              <a:ext cx="920953" cy="897433"/>
            </a:xfrm>
            <a:prstGeom prst="round2SameRect">
              <a:avLst/>
            </a:prstGeom>
            <a:solidFill>
              <a:srgbClr val="5E3C99">
                <a:alpha val="10196"/>
              </a:srgbClr>
            </a:solidFill>
            <a:ln>
              <a:solidFill>
                <a:srgbClr val="5E3C99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1400" b="1" i="0" u="none" strike="noStrike" cap="none" normalizeH="0" baseline="0" dirty="0" smtClean="0">
                  <a:solidFill>
                    <a:srgbClr val="5E3C99"/>
                  </a:solidFill>
                  <a:effectLst/>
                  <a:latin typeface="Arial" charset="0"/>
                </a:rPr>
                <a:t>PE</a:t>
              </a:r>
              <a:endParaRPr kumimoji="0" lang="en-US" sz="1400" b="1" i="0" u="none" strike="noStrike" cap="none" normalizeH="0" baseline="0" dirty="0" smtClean="0">
                <a:solidFill>
                  <a:srgbClr val="5E3C99"/>
                </a:solidFill>
                <a:effectLst/>
                <a:latin typeface="Arial" charset="0"/>
              </a:endParaRPr>
            </a:p>
          </p:txBody>
        </p:sp>
        <p:sp>
          <p:nvSpPr>
            <p:cNvPr id="87" name="Rectangle 86"/>
            <p:cNvSpPr/>
            <p:nvPr/>
          </p:nvSpPr>
          <p:spPr bwMode="auto">
            <a:xfrm>
              <a:off x="3192447" y="3318321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8" name="Round Same Side Corner Rectangle 87"/>
            <p:cNvSpPr/>
            <p:nvPr/>
          </p:nvSpPr>
          <p:spPr bwMode="auto">
            <a:xfrm rot="16200000">
              <a:off x="2283254" y="3306562"/>
              <a:ext cx="897433" cy="920953"/>
            </a:xfrm>
            <a:prstGeom prst="round2SameRect">
              <a:avLst/>
            </a:prstGeom>
            <a:solidFill>
              <a:srgbClr val="007D5D">
                <a:alpha val="10196"/>
              </a:srgbClr>
            </a:solidFill>
            <a:ln>
              <a:solidFill>
                <a:srgbClr val="007D5D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vert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1400" b="1" i="0" u="none" strike="noStrike" cap="none" normalizeH="0" baseline="0" dirty="0" smtClean="0">
                  <a:solidFill>
                    <a:srgbClr val="007D5D"/>
                  </a:solidFill>
                  <a:effectLst/>
                  <a:latin typeface="Arial" charset="0"/>
                </a:rPr>
                <a:t>RD</a:t>
              </a:r>
              <a:endParaRPr kumimoji="0" lang="en-US" sz="1400" b="1" i="0" u="none" strike="noStrike" cap="none" normalizeH="0" baseline="0" dirty="0" smtClean="0">
                <a:solidFill>
                  <a:srgbClr val="007D5D"/>
                </a:solidFill>
                <a:effectLst/>
                <a:latin typeface="Arial" charset="0"/>
              </a:endParaRPr>
            </a:p>
          </p:txBody>
        </p:sp>
        <p:sp>
          <p:nvSpPr>
            <p:cNvPr id="89" name="Round Same Side Corner Rectangle 88"/>
            <p:cNvSpPr/>
            <p:nvPr/>
          </p:nvSpPr>
          <p:spPr bwMode="auto">
            <a:xfrm rot="16200000">
              <a:off x="2283254" y="4203995"/>
              <a:ext cx="897433" cy="920953"/>
            </a:xfrm>
            <a:prstGeom prst="round2SameRect">
              <a:avLst/>
            </a:prstGeom>
            <a:solidFill>
              <a:srgbClr val="007D5D">
                <a:alpha val="10196"/>
              </a:srgbClr>
            </a:solidFill>
            <a:ln>
              <a:solidFill>
                <a:srgbClr val="007D5D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vert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1400" b="1" i="0" u="none" strike="noStrike" cap="none" normalizeH="0" baseline="0" dirty="0" smtClean="0">
                  <a:solidFill>
                    <a:srgbClr val="007D5D"/>
                  </a:solidFill>
                  <a:effectLst/>
                  <a:latin typeface="Arial" charset="0"/>
                </a:rPr>
                <a:t>IS</a:t>
              </a:r>
              <a:endParaRPr kumimoji="0" lang="en-US" sz="1400" b="1" i="0" u="none" strike="noStrike" cap="none" normalizeH="0" baseline="0" dirty="0" smtClean="0">
                <a:solidFill>
                  <a:srgbClr val="007D5D"/>
                </a:solidFill>
                <a:effectLst/>
                <a:latin typeface="Arial" charset="0"/>
              </a:endParaRPr>
            </a:p>
          </p:txBody>
        </p:sp>
        <p:sp>
          <p:nvSpPr>
            <p:cNvPr id="90" name="Round Same Side Corner Rectangle 89"/>
            <p:cNvSpPr/>
            <p:nvPr/>
          </p:nvSpPr>
          <p:spPr bwMode="auto">
            <a:xfrm rot="16200000">
              <a:off x="2283254" y="5101427"/>
              <a:ext cx="897433" cy="920953"/>
            </a:xfrm>
            <a:prstGeom prst="round2SameRect">
              <a:avLst/>
            </a:prstGeom>
            <a:solidFill>
              <a:srgbClr val="007D5D">
                <a:alpha val="10196"/>
              </a:srgbClr>
            </a:solidFill>
            <a:ln>
              <a:solidFill>
                <a:srgbClr val="007D5D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vert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1400" b="1" i="0" u="none" strike="noStrike" cap="none" normalizeH="0" baseline="0" dirty="0" smtClean="0">
                  <a:solidFill>
                    <a:srgbClr val="007D5D"/>
                  </a:solidFill>
                  <a:effectLst/>
                  <a:latin typeface="Arial" charset="0"/>
                </a:rPr>
                <a:t>FF</a:t>
              </a:r>
              <a:endParaRPr kumimoji="0" lang="en-US" sz="1400" b="1" i="0" u="none" strike="noStrike" cap="none" normalizeH="0" baseline="0" dirty="0" smtClean="0">
                <a:solidFill>
                  <a:srgbClr val="007D5D"/>
                </a:solidFill>
                <a:effectLst/>
                <a:latin typeface="Arial" charset="0"/>
              </a:endParaRPr>
            </a:p>
          </p:txBody>
        </p:sp>
        <p:sp>
          <p:nvSpPr>
            <p:cNvPr id="91" name="Rectangle 90"/>
            <p:cNvSpPr/>
            <p:nvPr/>
          </p:nvSpPr>
          <p:spPr bwMode="auto">
            <a:xfrm>
              <a:off x="4113400" y="3318321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2" name="Rectangle 91"/>
            <p:cNvSpPr/>
            <p:nvPr/>
          </p:nvSpPr>
          <p:spPr bwMode="auto">
            <a:xfrm>
              <a:off x="5034351" y="3318321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3" name="Rectangle 92"/>
            <p:cNvSpPr/>
            <p:nvPr/>
          </p:nvSpPr>
          <p:spPr bwMode="auto">
            <a:xfrm>
              <a:off x="5955303" y="3318321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4" name="Rectangle 93"/>
            <p:cNvSpPr/>
            <p:nvPr/>
          </p:nvSpPr>
          <p:spPr bwMode="auto">
            <a:xfrm>
              <a:off x="3192447" y="4215754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5" name="Rectangle 94"/>
            <p:cNvSpPr/>
            <p:nvPr/>
          </p:nvSpPr>
          <p:spPr bwMode="auto">
            <a:xfrm>
              <a:off x="4113400" y="4215754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6" name="Rectangle 95"/>
            <p:cNvSpPr/>
            <p:nvPr/>
          </p:nvSpPr>
          <p:spPr bwMode="auto">
            <a:xfrm>
              <a:off x="5034351" y="4215754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7" name="Rectangle 96"/>
            <p:cNvSpPr/>
            <p:nvPr/>
          </p:nvSpPr>
          <p:spPr bwMode="auto">
            <a:xfrm>
              <a:off x="5955303" y="4215754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8" name="Rectangle 97"/>
            <p:cNvSpPr/>
            <p:nvPr/>
          </p:nvSpPr>
          <p:spPr bwMode="auto">
            <a:xfrm>
              <a:off x="3192447" y="5113186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9" name="Rectangle 98"/>
            <p:cNvSpPr/>
            <p:nvPr/>
          </p:nvSpPr>
          <p:spPr bwMode="auto">
            <a:xfrm>
              <a:off x="4113400" y="5113186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0" name="Rectangle 99"/>
            <p:cNvSpPr/>
            <p:nvPr/>
          </p:nvSpPr>
          <p:spPr bwMode="auto">
            <a:xfrm>
              <a:off x="5034351" y="5113186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1" name="Rectangle 100"/>
            <p:cNvSpPr/>
            <p:nvPr/>
          </p:nvSpPr>
          <p:spPr bwMode="auto">
            <a:xfrm>
              <a:off x="5955303" y="5113186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02" name="Picture 2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8847" y="3331518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" name="Picture 3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9182" y="4229548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4" name="Picture 5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7894" y="5126383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5" name="Picture 7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7894" y="3331516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6" name="Picture 8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6324" y="4231527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7" name="Picture 3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8077" y="3331518"/>
              <a:ext cx="890359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8" name="Picture 107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7277" y="4231527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9" name="Picture 108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6943" y="5126382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0" name="Picture 11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7894" y="4240023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1" name="Picture 2"/>
            <p:cNvPicPr>
              <a:picLocks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4192" y="3330136"/>
              <a:ext cx="896617" cy="8738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52" name="Rectangle 49"/>
          <p:cNvSpPr/>
          <p:nvPr/>
        </p:nvSpPr>
        <p:spPr bwMode="auto">
          <a:xfrm>
            <a:off x="0" y="805782"/>
            <a:ext cx="9143999" cy="5696702"/>
          </a:xfrm>
          <a:prstGeom prst="rect">
            <a:avLst/>
          </a:prstGeom>
          <a:solidFill>
            <a:srgbClr val="FFFFFF">
              <a:alpha val="54118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4" name="Rectangle 3"/>
          <p:cNvSpPr txBox="1">
            <a:spLocks noChangeArrowheads="1"/>
          </p:cNvSpPr>
          <p:nvPr/>
        </p:nvSpPr>
        <p:spPr bwMode="auto">
          <a:xfrm>
            <a:off x="265313" y="836712"/>
            <a:ext cx="4308921" cy="460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de-DE" sz="2400" b="1" dirty="0" smtClean="0"/>
              <a:t>1. </a:t>
            </a:r>
            <a:r>
              <a:rPr lang="de-DE" dirty="0" err="1" smtClean="0"/>
              <a:t>Introduction</a:t>
            </a:r>
            <a:endParaRPr lang="de-DE" dirty="0" smtClean="0"/>
          </a:p>
        </p:txBody>
      </p:sp>
      <p:pic>
        <p:nvPicPr>
          <p:cNvPr id="61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669" y="1311091"/>
            <a:ext cx="2880320" cy="1950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3" name="Rounded Rectangle 50"/>
          <p:cNvSpPr/>
          <p:nvPr/>
        </p:nvSpPr>
        <p:spPr bwMode="auto">
          <a:xfrm>
            <a:off x="252637" y="805782"/>
            <a:ext cx="2460007" cy="468000"/>
          </a:xfrm>
          <a:prstGeom prst="roundRect">
            <a:avLst/>
          </a:prstGeom>
          <a:noFill/>
          <a:ln w="38100">
            <a:headEnd type="none" w="med" len="med"/>
            <a:tailEnd type="none" w="med" len="med"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7839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Flow </a:t>
            </a:r>
            <a:r>
              <a:rPr lang="de-CH" dirty="0" err="1" smtClean="0"/>
              <a:t>visualization</a:t>
            </a:r>
            <a:r>
              <a:rPr lang="de-CH" dirty="0" smtClean="0"/>
              <a:t> </a:t>
            </a:r>
            <a:r>
              <a:rPr lang="de-CH" dirty="0" err="1" smtClean="0"/>
              <a:t>techniques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 err="1" smtClean="0"/>
              <a:t>Direct</a:t>
            </a:r>
            <a:r>
              <a:rPr lang="de-CH" dirty="0" smtClean="0"/>
              <a:t> </a:t>
            </a:r>
            <a:r>
              <a:rPr lang="de-CH" dirty="0" err="1" smtClean="0"/>
              <a:t>visualization</a:t>
            </a:r>
            <a:endParaRPr lang="de-CH" dirty="0" smtClean="0"/>
          </a:p>
          <a:p>
            <a:r>
              <a:rPr lang="de-CH" dirty="0" err="1" smtClean="0"/>
              <a:t>Texture-based</a:t>
            </a:r>
            <a:r>
              <a:rPr lang="de-CH" dirty="0" smtClean="0"/>
              <a:t> </a:t>
            </a:r>
            <a:r>
              <a:rPr lang="de-CH" dirty="0" err="1"/>
              <a:t>visualization</a:t>
            </a:r>
            <a:endParaRPr lang="de-CH" dirty="0" smtClean="0"/>
          </a:p>
          <a:p>
            <a:r>
              <a:rPr lang="de-CH" dirty="0" err="1" smtClean="0"/>
              <a:t>Geometric</a:t>
            </a:r>
            <a:r>
              <a:rPr lang="de-CH" dirty="0" smtClean="0"/>
              <a:t> </a:t>
            </a:r>
            <a:r>
              <a:rPr lang="de-CH" dirty="0" err="1"/>
              <a:t>visualization</a:t>
            </a:r>
            <a:endParaRPr lang="de-CH" dirty="0" smtClean="0"/>
          </a:p>
          <a:p>
            <a:r>
              <a:rPr lang="de-CH" dirty="0" smtClean="0"/>
              <a:t>Feature-</a:t>
            </a:r>
            <a:r>
              <a:rPr lang="de-CH" dirty="0" err="1" smtClean="0"/>
              <a:t>based</a:t>
            </a:r>
            <a:r>
              <a:rPr lang="de-CH" dirty="0" smtClean="0"/>
              <a:t> </a:t>
            </a:r>
            <a:r>
              <a:rPr lang="de-CH" dirty="0" err="1" smtClean="0"/>
              <a:t>visualization</a:t>
            </a:r>
            <a:endParaRPr lang="de-CH" dirty="0" smtClean="0"/>
          </a:p>
          <a:p>
            <a:r>
              <a:rPr lang="de-CH" dirty="0" smtClean="0"/>
              <a:t>Partition-</a:t>
            </a:r>
            <a:r>
              <a:rPr lang="de-CH" dirty="0" err="1" smtClean="0"/>
              <a:t>based</a:t>
            </a:r>
            <a:r>
              <a:rPr lang="de-CH" dirty="0" smtClean="0"/>
              <a:t> </a:t>
            </a:r>
            <a:r>
              <a:rPr lang="de-CH" dirty="0" err="1" smtClean="0"/>
              <a:t>visualization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dirty="0" smtClean="0"/>
              <a:t>R. </a:t>
            </a:r>
            <a:r>
              <a:rPr lang="de-AT" dirty="0" err="1" smtClean="0"/>
              <a:t>Carnecky</a:t>
            </a:r>
            <a:endParaRPr lang="de-AT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2950CB-AFDC-414C-88C0-D2B7497FBDAF}" type="slidenum">
              <a:rPr lang="de-AT" smtClean="0"/>
              <a:pPr/>
              <a:t>29</a:t>
            </a:fld>
            <a:r>
              <a:rPr lang="de-AT" dirty="0" smtClean="0"/>
              <a:t> of 79</a:t>
            </a:r>
            <a:endParaRPr lang="de-AT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182" y="-22462"/>
            <a:ext cx="2641817" cy="763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881699"/>
            <a:ext cx="5319544" cy="2553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5327487" y="6193691"/>
            <a:ext cx="1836801" cy="259645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  <a:prstDash val="sysDas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nb-NO" sz="1400" dirty="0" smtClean="0"/>
              <a:t>Salzbrunn et al. 08</a:t>
            </a:r>
            <a:endParaRPr lang="de-DE" sz="1400" dirty="0" smtClean="0"/>
          </a:p>
        </p:txBody>
      </p:sp>
    </p:spTree>
    <p:extLst>
      <p:ext uri="{BB962C8B-B14F-4D97-AF65-F5344CB8AC3E}">
        <p14:creationId xmlns:p14="http://schemas.microsoft.com/office/powerpoint/2010/main" val="1629709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3"/>
          <p:cNvSpPr txBox="1">
            <a:spLocks noChangeArrowheads="1"/>
          </p:cNvSpPr>
          <p:nvPr/>
        </p:nvSpPr>
        <p:spPr bwMode="auto">
          <a:xfrm>
            <a:off x="3923928" y="1289492"/>
            <a:ext cx="5543499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DE" sz="2400" b="1" dirty="0" smtClean="0"/>
              <a:t>2. </a:t>
            </a:r>
            <a:r>
              <a:rPr lang="de-DE" dirty="0" smtClean="0"/>
              <a:t>Traditional flow visualization</a:t>
            </a:r>
          </a:p>
        </p:txBody>
      </p:sp>
      <p:sp>
        <p:nvSpPr>
          <p:cNvPr id="609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Outline</a:t>
            </a:r>
            <a:endParaRPr lang="de-AT" dirty="0"/>
          </a:p>
        </p:txBody>
      </p:sp>
      <p:sp>
        <p:nvSpPr>
          <p:cNvPr id="609283" name="Rectangle 3"/>
          <p:cNvSpPr>
            <a:spLocks noGrp="1" noChangeArrowheads="1"/>
          </p:cNvSpPr>
          <p:nvPr>
            <p:ph idx="1"/>
          </p:nvPr>
        </p:nvSpPr>
        <p:spPr>
          <a:xfrm>
            <a:off x="264196" y="836712"/>
            <a:ext cx="4308921" cy="460846"/>
          </a:xfrm>
        </p:spPr>
        <p:txBody>
          <a:bodyPr/>
          <a:lstStyle/>
          <a:p>
            <a:pPr marL="0" indent="0">
              <a:buNone/>
            </a:pPr>
            <a:r>
              <a:rPr lang="de-DE" sz="2400" b="1" dirty="0" smtClean="0"/>
              <a:t>1. </a:t>
            </a:r>
            <a:r>
              <a:rPr lang="de-DE" dirty="0" smtClean="0"/>
              <a:t>Introduction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15888" y="6562800"/>
            <a:ext cx="7696200" cy="301625"/>
          </a:xfrm>
        </p:spPr>
        <p:txBody>
          <a:bodyPr/>
          <a:lstStyle/>
          <a:p>
            <a:r>
              <a:rPr lang="de-AT" dirty="0" smtClean="0"/>
              <a:t>R. </a:t>
            </a:r>
            <a:r>
              <a:rPr lang="de-AT" dirty="0" err="1" smtClean="0"/>
              <a:t>Carnecky</a:t>
            </a:r>
            <a:endParaRPr lang="de-AT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2950CB-AFDC-414C-88C0-D2B7497FBDAF}" type="slidenum">
              <a:rPr lang="de-AT" smtClean="0"/>
              <a:pPr/>
              <a:t>30</a:t>
            </a:fld>
            <a:r>
              <a:rPr lang="de-AT" dirty="0" smtClean="0"/>
              <a:t> of 79</a:t>
            </a:r>
            <a:endParaRPr lang="de-AT" dirty="0"/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109109" y="6552000"/>
            <a:ext cx="8784000" cy="0"/>
          </a:xfrm>
          <a:prstGeom prst="line">
            <a:avLst/>
          </a:prstGeom>
          <a:ln w="12700"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7" name="Picture 4" descr="Y:\andrea\Presentations\SemSeg-logo-whit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4624"/>
            <a:ext cx="924546" cy="673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Desktop\ETH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0" y="-43132"/>
            <a:ext cx="848914" cy="848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661349" y="1903262"/>
            <a:ext cx="1777724" cy="17777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D:\Works\EclipseProjects\IlluFlowVis STAR\images\da_vinci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809" y="4293096"/>
            <a:ext cx="1665212" cy="1408038"/>
          </a:xfrm>
          <a:prstGeom prst="rect">
            <a:avLst/>
          </a:prstGeom>
          <a:noFill/>
          <a:ln>
            <a:solidFill>
              <a:srgbClr val="000000"/>
            </a:solidFill>
          </a:ln>
          <a:extLst/>
        </p:spPr>
      </p:pic>
      <p:pic>
        <p:nvPicPr>
          <p:cNvPr id="1028" name="Picture 4" descr="D:\Works\EclipseProjects\IlluFlowVis STAR\images\abraham_shaw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38" y="3860333"/>
            <a:ext cx="1512883" cy="1512883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1016-stro-01">
            <a:hlinkClick r:id="rId9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05"/>
          <a:stretch>
            <a:fillRect/>
          </a:stretch>
        </p:blipFill>
        <p:spPr bwMode="auto">
          <a:xfrm>
            <a:off x="4358454" y="1800091"/>
            <a:ext cx="2143729" cy="1163097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Rectangle 3"/>
          <p:cNvSpPr txBox="1">
            <a:spLocks noChangeArrowheads="1"/>
          </p:cNvSpPr>
          <p:nvPr/>
        </p:nvSpPr>
        <p:spPr bwMode="auto">
          <a:xfrm>
            <a:off x="252637" y="3331354"/>
            <a:ext cx="5976664" cy="460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de-DE" sz="2400" b="1" dirty="0" smtClean="0"/>
              <a:t>3. </a:t>
            </a:r>
            <a:r>
              <a:rPr lang="de-DE" dirty="0" smtClean="0"/>
              <a:t>The illustrative paradigm</a:t>
            </a:r>
          </a:p>
        </p:txBody>
      </p:sp>
      <p:sp>
        <p:nvSpPr>
          <p:cNvPr id="49" name="Rectangle 3"/>
          <p:cNvSpPr txBox="1">
            <a:spLocks noChangeArrowheads="1"/>
          </p:cNvSpPr>
          <p:nvPr/>
        </p:nvSpPr>
        <p:spPr bwMode="auto">
          <a:xfrm>
            <a:off x="4067944" y="3878140"/>
            <a:ext cx="4896544" cy="510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DE" sz="2400" b="1" dirty="0" smtClean="0"/>
              <a:t>4. </a:t>
            </a:r>
            <a:r>
              <a:rPr lang="de-DE" dirty="0" smtClean="0"/>
              <a:t>Illustrative flow visualization</a:t>
            </a:r>
          </a:p>
        </p:txBody>
      </p:sp>
      <p:pic>
        <p:nvPicPr>
          <p:cNvPr id="51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11091"/>
            <a:ext cx="2880320" cy="1950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" name="Rectangle 3"/>
          <p:cNvSpPr txBox="1">
            <a:spLocks noChangeArrowheads="1"/>
          </p:cNvSpPr>
          <p:nvPr/>
        </p:nvSpPr>
        <p:spPr bwMode="auto">
          <a:xfrm>
            <a:off x="88166" y="5949280"/>
            <a:ext cx="5342152" cy="464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de-DE" sz="2400" b="1" dirty="0" smtClean="0"/>
              <a:t>5. </a:t>
            </a:r>
            <a:r>
              <a:rPr lang="de-DE" dirty="0" smtClean="0"/>
              <a:t>Conclusions and expectations</a:t>
            </a:r>
          </a:p>
        </p:txBody>
      </p:sp>
      <p:grpSp>
        <p:nvGrpSpPr>
          <p:cNvPr id="82" name="Group 81"/>
          <p:cNvGrpSpPr/>
          <p:nvPr/>
        </p:nvGrpSpPr>
        <p:grpSpPr>
          <a:xfrm>
            <a:off x="6084168" y="4387596"/>
            <a:ext cx="2690500" cy="2114888"/>
            <a:chOff x="2271494" y="2420888"/>
            <a:chExt cx="4604762" cy="3589732"/>
          </a:xfrm>
        </p:grpSpPr>
        <p:sp>
          <p:nvSpPr>
            <p:cNvPr id="83" name="Round Same Side Corner Rectangle 82"/>
            <p:cNvSpPr/>
            <p:nvPr/>
          </p:nvSpPr>
          <p:spPr bwMode="auto">
            <a:xfrm>
              <a:off x="4113400" y="2420888"/>
              <a:ext cx="920953" cy="897433"/>
            </a:xfrm>
            <a:prstGeom prst="round2SameRect">
              <a:avLst/>
            </a:prstGeom>
            <a:solidFill>
              <a:srgbClr val="5E3C99">
                <a:alpha val="10196"/>
              </a:srgbClr>
            </a:solidFill>
            <a:ln>
              <a:solidFill>
                <a:srgbClr val="5E3C99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1400" b="1" i="0" u="none" strike="noStrike" cap="none" normalizeH="0" baseline="0" dirty="0" smtClean="0">
                  <a:solidFill>
                    <a:srgbClr val="5E3C99"/>
                  </a:solidFill>
                  <a:effectLst/>
                  <a:latin typeface="Arial" charset="0"/>
                </a:rPr>
                <a:t>VM</a:t>
              </a:r>
              <a:endParaRPr kumimoji="0" lang="en-US" sz="1400" b="1" i="0" u="none" strike="noStrike" cap="none" normalizeH="0" baseline="0" dirty="0" smtClean="0">
                <a:solidFill>
                  <a:srgbClr val="5E3C99"/>
                </a:solidFill>
                <a:effectLst/>
                <a:latin typeface="Arial" charset="0"/>
              </a:endParaRPr>
            </a:p>
          </p:txBody>
        </p:sp>
        <p:sp>
          <p:nvSpPr>
            <p:cNvPr id="84" name="Round Same Side Corner Rectangle 83"/>
            <p:cNvSpPr/>
            <p:nvPr/>
          </p:nvSpPr>
          <p:spPr bwMode="auto">
            <a:xfrm>
              <a:off x="5034351" y="2420888"/>
              <a:ext cx="920953" cy="897433"/>
            </a:xfrm>
            <a:prstGeom prst="round2SameRect">
              <a:avLst/>
            </a:prstGeom>
            <a:solidFill>
              <a:srgbClr val="5E3C99">
                <a:alpha val="10196"/>
              </a:srgbClr>
            </a:solidFill>
            <a:ln>
              <a:solidFill>
                <a:srgbClr val="5E3C99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1400" b="1" i="0" u="none" strike="noStrike" cap="none" normalizeH="0" baseline="0" dirty="0" smtClean="0">
                  <a:solidFill>
                    <a:srgbClr val="5E3C99"/>
                  </a:solidFill>
                  <a:effectLst/>
                  <a:latin typeface="Arial" charset="0"/>
                </a:rPr>
                <a:t>FE</a:t>
              </a:r>
              <a:endParaRPr kumimoji="0" lang="en-US" sz="1400" b="1" i="0" u="none" strike="noStrike" cap="none" normalizeH="0" baseline="0" dirty="0" smtClean="0">
                <a:solidFill>
                  <a:srgbClr val="5E3C99"/>
                </a:solidFill>
                <a:effectLst/>
                <a:latin typeface="Arial" charset="0"/>
              </a:endParaRPr>
            </a:p>
          </p:txBody>
        </p:sp>
        <p:sp>
          <p:nvSpPr>
            <p:cNvPr id="85" name="Round Same Side Corner Rectangle 84"/>
            <p:cNvSpPr/>
            <p:nvPr/>
          </p:nvSpPr>
          <p:spPr bwMode="auto">
            <a:xfrm>
              <a:off x="5955303" y="2420888"/>
              <a:ext cx="920953" cy="897433"/>
            </a:xfrm>
            <a:prstGeom prst="round2SameRect">
              <a:avLst/>
            </a:prstGeom>
            <a:solidFill>
              <a:srgbClr val="5E3C99">
                <a:alpha val="10196"/>
              </a:srgbClr>
            </a:solidFill>
            <a:ln>
              <a:solidFill>
                <a:srgbClr val="5E3C99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1400" b="1" i="0" u="none" strike="noStrike" cap="none" normalizeH="0" baseline="0" dirty="0" smtClean="0">
                  <a:solidFill>
                    <a:srgbClr val="5E3C99"/>
                  </a:solidFill>
                  <a:effectLst/>
                  <a:latin typeface="Arial" charset="0"/>
                </a:rPr>
                <a:t>VE</a:t>
              </a:r>
              <a:endParaRPr kumimoji="0" lang="en-US" sz="1400" b="1" i="0" u="none" strike="noStrike" cap="none" normalizeH="0" baseline="0" dirty="0" smtClean="0">
                <a:solidFill>
                  <a:srgbClr val="5E3C99"/>
                </a:solidFill>
                <a:effectLst/>
                <a:latin typeface="Arial" charset="0"/>
              </a:endParaRPr>
            </a:p>
          </p:txBody>
        </p:sp>
        <p:sp>
          <p:nvSpPr>
            <p:cNvPr id="86" name="Round Same Side Corner Rectangle 85"/>
            <p:cNvSpPr/>
            <p:nvPr/>
          </p:nvSpPr>
          <p:spPr bwMode="auto">
            <a:xfrm>
              <a:off x="3192447" y="2420888"/>
              <a:ext cx="920953" cy="897433"/>
            </a:xfrm>
            <a:prstGeom prst="round2SameRect">
              <a:avLst/>
            </a:prstGeom>
            <a:solidFill>
              <a:srgbClr val="5E3C99">
                <a:alpha val="10196"/>
              </a:srgbClr>
            </a:solidFill>
            <a:ln>
              <a:solidFill>
                <a:srgbClr val="5E3C99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1400" b="1" i="0" u="none" strike="noStrike" cap="none" normalizeH="0" baseline="0" dirty="0" smtClean="0">
                  <a:solidFill>
                    <a:srgbClr val="5E3C99"/>
                  </a:solidFill>
                  <a:effectLst/>
                  <a:latin typeface="Arial" charset="0"/>
                </a:rPr>
                <a:t>PE</a:t>
              </a:r>
              <a:endParaRPr kumimoji="0" lang="en-US" sz="1400" b="1" i="0" u="none" strike="noStrike" cap="none" normalizeH="0" baseline="0" dirty="0" smtClean="0">
                <a:solidFill>
                  <a:srgbClr val="5E3C99"/>
                </a:solidFill>
                <a:effectLst/>
                <a:latin typeface="Arial" charset="0"/>
              </a:endParaRPr>
            </a:p>
          </p:txBody>
        </p:sp>
        <p:sp>
          <p:nvSpPr>
            <p:cNvPr id="87" name="Rectangle 86"/>
            <p:cNvSpPr/>
            <p:nvPr/>
          </p:nvSpPr>
          <p:spPr bwMode="auto">
            <a:xfrm>
              <a:off x="3192447" y="3318321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8" name="Round Same Side Corner Rectangle 87"/>
            <p:cNvSpPr/>
            <p:nvPr/>
          </p:nvSpPr>
          <p:spPr bwMode="auto">
            <a:xfrm rot="16200000">
              <a:off x="2283254" y="3306562"/>
              <a:ext cx="897433" cy="920953"/>
            </a:xfrm>
            <a:prstGeom prst="round2SameRect">
              <a:avLst/>
            </a:prstGeom>
            <a:solidFill>
              <a:srgbClr val="007D5D">
                <a:alpha val="10196"/>
              </a:srgbClr>
            </a:solidFill>
            <a:ln>
              <a:solidFill>
                <a:srgbClr val="007D5D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vert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1400" b="1" i="0" u="none" strike="noStrike" cap="none" normalizeH="0" baseline="0" dirty="0" smtClean="0">
                  <a:solidFill>
                    <a:srgbClr val="007D5D"/>
                  </a:solidFill>
                  <a:effectLst/>
                  <a:latin typeface="Arial" charset="0"/>
                </a:rPr>
                <a:t>RD</a:t>
              </a:r>
              <a:endParaRPr kumimoji="0" lang="en-US" sz="1400" b="1" i="0" u="none" strike="noStrike" cap="none" normalizeH="0" baseline="0" dirty="0" smtClean="0">
                <a:solidFill>
                  <a:srgbClr val="007D5D"/>
                </a:solidFill>
                <a:effectLst/>
                <a:latin typeface="Arial" charset="0"/>
              </a:endParaRPr>
            </a:p>
          </p:txBody>
        </p:sp>
        <p:sp>
          <p:nvSpPr>
            <p:cNvPr id="89" name="Round Same Side Corner Rectangle 88"/>
            <p:cNvSpPr/>
            <p:nvPr/>
          </p:nvSpPr>
          <p:spPr bwMode="auto">
            <a:xfrm rot="16200000">
              <a:off x="2283254" y="4203995"/>
              <a:ext cx="897433" cy="920953"/>
            </a:xfrm>
            <a:prstGeom prst="round2SameRect">
              <a:avLst/>
            </a:prstGeom>
            <a:solidFill>
              <a:srgbClr val="007D5D">
                <a:alpha val="10196"/>
              </a:srgbClr>
            </a:solidFill>
            <a:ln>
              <a:solidFill>
                <a:srgbClr val="007D5D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vert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1400" b="1" i="0" u="none" strike="noStrike" cap="none" normalizeH="0" baseline="0" dirty="0" smtClean="0">
                  <a:solidFill>
                    <a:srgbClr val="007D5D"/>
                  </a:solidFill>
                  <a:effectLst/>
                  <a:latin typeface="Arial" charset="0"/>
                </a:rPr>
                <a:t>IS</a:t>
              </a:r>
              <a:endParaRPr kumimoji="0" lang="en-US" sz="1400" b="1" i="0" u="none" strike="noStrike" cap="none" normalizeH="0" baseline="0" dirty="0" smtClean="0">
                <a:solidFill>
                  <a:srgbClr val="007D5D"/>
                </a:solidFill>
                <a:effectLst/>
                <a:latin typeface="Arial" charset="0"/>
              </a:endParaRPr>
            </a:p>
          </p:txBody>
        </p:sp>
        <p:sp>
          <p:nvSpPr>
            <p:cNvPr id="90" name="Round Same Side Corner Rectangle 89"/>
            <p:cNvSpPr/>
            <p:nvPr/>
          </p:nvSpPr>
          <p:spPr bwMode="auto">
            <a:xfrm rot="16200000">
              <a:off x="2283254" y="5101427"/>
              <a:ext cx="897433" cy="920953"/>
            </a:xfrm>
            <a:prstGeom prst="round2SameRect">
              <a:avLst/>
            </a:prstGeom>
            <a:solidFill>
              <a:srgbClr val="007D5D">
                <a:alpha val="10196"/>
              </a:srgbClr>
            </a:solidFill>
            <a:ln>
              <a:solidFill>
                <a:srgbClr val="007D5D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vert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1400" b="1" i="0" u="none" strike="noStrike" cap="none" normalizeH="0" baseline="0" dirty="0" smtClean="0">
                  <a:solidFill>
                    <a:srgbClr val="007D5D"/>
                  </a:solidFill>
                  <a:effectLst/>
                  <a:latin typeface="Arial" charset="0"/>
                </a:rPr>
                <a:t>FF</a:t>
              </a:r>
              <a:endParaRPr kumimoji="0" lang="en-US" sz="1400" b="1" i="0" u="none" strike="noStrike" cap="none" normalizeH="0" baseline="0" dirty="0" smtClean="0">
                <a:solidFill>
                  <a:srgbClr val="007D5D"/>
                </a:solidFill>
                <a:effectLst/>
                <a:latin typeface="Arial" charset="0"/>
              </a:endParaRPr>
            </a:p>
          </p:txBody>
        </p:sp>
        <p:sp>
          <p:nvSpPr>
            <p:cNvPr id="91" name="Rectangle 90"/>
            <p:cNvSpPr/>
            <p:nvPr/>
          </p:nvSpPr>
          <p:spPr bwMode="auto">
            <a:xfrm>
              <a:off x="4113400" y="3318321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2" name="Rectangle 91"/>
            <p:cNvSpPr/>
            <p:nvPr/>
          </p:nvSpPr>
          <p:spPr bwMode="auto">
            <a:xfrm>
              <a:off x="5034351" y="3318321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3" name="Rectangle 92"/>
            <p:cNvSpPr/>
            <p:nvPr/>
          </p:nvSpPr>
          <p:spPr bwMode="auto">
            <a:xfrm>
              <a:off x="5955303" y="3318321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4" name="Rectangle 93"/>
            <p:cNvSpPr/>
            <p:nvPr/>
          </p:nvSpPr>
          <p:spPr bwMode="auto">
            <a:xfrm>
              <a:off x="3192447" y="4215754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5" name="Rectangle 94"/>
            <p:cNvSpPr/>
            <p:nvPr/>
          </p:nvSpPr>
          <p:spPr bwMode="auto">
            <a:xfrm>
              <a:off x="4113400" y="4215754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6" name="Rectangle 95"/>
            <p:cNvSpPr/>
            <p:nvPr/>
          </p:nvSpPr>
          <p:spPr bwMode="auto">
            <a:xfrm>
              <a:off x="5034351" y="4215754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7" name="Rectangle 96"/>
            <p:cNvSpPr/>
            <p:nvPr/>
          </p:nvSpPr>
          <p:spPr bwMode="auto">
            <a:xfrm>
              <a:off x="5955303" y="4215754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8" name="Rectangle 97"/>
            <p:cNvSpPr/>
            <p:nvPr/>
          </p:nvSpPr>
          <p:spPr bwMode="auto">
            <a:xfrm>
              <a:off x="3192447" y="5113186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9" name="Rectangle 98"/>
            <p:cNvSpPr/>
            <p:nvPr/>
          </p:nvSpPr>
          <p:spPr bwMode="auto">
            <a:xfrm>
              <a:off x="4113400" y="5113186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0" name="Rectangle 99"/>
            <p:cNvSpPr/>
            <p:nvPr/>
          </p:nvSpPr>
          <p:spPr bwMode="auto">
            <a:xfrm>
              <a:off x="5034351" y="5113186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1" name="Rectangle 100"/>
            <p:cNvSpPr/>
            <p:nvPr/>
          </p:nvSpPr>
          <p:spPr bwMode="auto">
            <a:xfrm>
              <a:off x="5955303" y="5113186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02" name="Picture 2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8847" y="3331518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" name="Picture 3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9182" y="4229548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4" name="Picture 5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7894" y="5126383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5" name="Picture 7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7894" y="3331516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6" name="Picture 8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6324" y="4231527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7" name="Picture 3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8077" y="3331518"/>
              <a:ext cx="890359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8" name="Picture 107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7277" y="4231527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9" name="Picture 108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6943" y="5126382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0" name="Picture 11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7894" y="4240023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1" name="Picture 2"/>
            <p:cNvPicPr>
              <a:picLocks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4192" y="3330136"/>
              <a:ext cx="896617" cy="8738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52" name="Rectangle 49"/>
          <p:cNvSpPr/>
          <p:nvPr/>
        </p:nvSpPr>
        <p:spPr bwMode="auto">
          <a:xfrm>
            <a:off x="0" y="805782"/>
            <a:ext cx="9143999" cy="5696702"/>
          </a:xfrm>
          <a:prstGeom prst="rect">
            <a:avLst/>
          </a:prstGeom>
          <a:solidFill>
            <a:srgbClr val="FFFFFF">
              <a:alpha val="54118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6" name="Picture 2" descr="D:\Works\EclipseProjects\IlluFlowVis STAR\images\da_vinci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926" y="4293096"/>
            <a:ext cx="1665212" cy="1408038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4" descr="D:\Works\EclipseProjects\IlluFlowVis STAR\images\abraham_shaw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55" y="3860333"/>
            <a:ext cx="1512883" cy="1512883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Rectangle 3"/>
          <p:cNvSpPr txBox="1">
            <a:spLocks noChangeArrowheads="1"/>
          </p:cNvSpPr>
          <p:nvPr/>
        </p:nvSpPr>
        <p:spPr bwMode="auto">
          <a:xfrm>
            <a:off x="253754" y="3331354"/>
            <a:ext cx="5976664" cy="460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de-DE" sz="2400" b="1" dirty="0" smtClean="0"/>
              <a:t>3. </a:t>
            </a:r>
            <a:r>
              <a:rPr lang="de-DE" dirty="0" smtClean="0"/>
              <a:t>The illustrative paradigm</a:t>
            </a:r>
          </a:p>
        </p:txBody>
      </p:sp>
      <p:sp>
        <p:nvSpPr>
          <p:cNvPr id="123" name="Rounded Rectangle 50"/>
          <p:cNvSpPr/>
          <p:nvPr/>
        </p:nvSpPr>
        <p:spPr bwMode="auto">
          <a:xfrm>
            <a:off x="205731" y="3334062"/>
            <a:ext cx="4510285" cy="468000"/>
          </a:xfrm>
          <a:prstGeom prst="roundRect">
            <a:avLst/>
          </a:prstGeom>
          <a:noFill/>
          <a:ln w="38100">
            <a:headEnd type="none" w="med" len="med"/>
            <a:tailEnd type="none" w="med" len="med"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1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 smtClean="0"/>
              <a:t>Challenges</a:t>
            </a:r>
            <a:r>
              <a:rPr lang="de-CH" dirty="0" smtClean="0"/>
              <a:t> in </a:t>
            </a:r>
            <a:r>
              <a:rPr lang="de-CH" dirty="0" err="1" smtClean="0"/>
              <a:t>flow</a:t>
            </a:r>
            <a:r>
              <a:rPr lang="de-CH" dirty="0" smtClean="0"/>
              <a:t> </a:t>
            </a:r>
            <a:r>
              <a:rPr lang="de-CH" dirty="0" err="1" smtClean="0"/>
              <a:t>visualization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 smtClean="0"/>
              <a:t>Naive </a:t>
            </a:r>
            <a:r>
              <a:rPr lang="de-CH" dirty="0" err="1" smtClean="0"/>
              <a:t>use</a:t>
            </a:r>
            <a:r>
              <a:rPr lang="de-CH" dirty="0" smtClean="0"/>
              <a:t> </a:t>
            </a:r>
            <a:r>
              <a:rPr lang="de-CH" dirty="0" err="1" smtClean="0"/>
              <a:t>of</a:t>
            </a:r>
            <a:r>
              <a:rPr lang="de-CH" dirty="0" smtClean="0"/>
              <a:t> </a:t>
            </a:r>
            <a:r>
              <a:rPr lang="de-CH" b="1" dirty="0" err="1"/>
              <a:t>data</a:t>
            </a:r>
            <a:r>
              <a:rPr lang="de-CH" b="1" dirty="0"/>
              <a:t> </a:t>
            </a:r>
            <a:r>
              <a:rPr lang="de-CH" b="1" dirty="0" err="1"/>
              <a:t>abstraction</a:t>
            </a:r>
            <a:r>
              <a:rPr lang="de-CH" b="1" dirty="0"/>
              <a:t> </a:t>
            </a:r>
            <a:r>
              <a:rPr lang="de-CH" dirty="0" err="1" smtClean="0"/>
              <a:t>leads</a:t>
            </a:r>
            <a:r>
              <a:rPr lang="de-CH" dirty="0" smtClean="0"/>
              <a:t> </a:t>
            </a:r>
            <a:r>
              <a:rPr lang="de-CH" dirty="0" err="1" smtClean="0"/>
              <a:t>to</a:t>
            </a:r>
            <a:r>
              <a:rPr lang="de-CH" dirty="0" smtClean="0"/>
              <a:t> </a:t>
            </a:r>
            <a:r>
              <a:rPr lang="de-CH" dirty="0" err="1" smtClean="0"/>
              <a:t>problems</a:t>
            </a:r>
            <a:endParaRPr lang="de-CH" dirty="0" smtClean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dirty="0" smtClean="0"/>
              <a:t>R. </a:t>
            </a:r>
            <a:r>
              <a:rPr lang="de-AT" dirty="0" err="1" smtClean="0"/>
              <a:t>Carnecky</a:t>
            </a:r>
            <a:endParaRPr lang="de-AT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2950CB-AFDC-414C-88C0-D2B7497FBDAF}" type="slidenum">
              <a:rPr lang="de-AT" smtClean="0"/>
              <a:pPr/>
              <a:t>31</a:t>
            </a:fld>
            <a:r>
              <a:rPr lang="de-AT" dirty="0" smtClean="0"/>
              <a:t> of 79</a:t>
            </a:r>
            <a:endParaRPr lang="de-AT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182" y="-22462"/>
            <a:ext cx="2641817" cy="763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1009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 smtClean="0"/>
              <a:t>Challenges</a:t>
            </a:r>
            <a:r>
              <a:rPr lang="de-CH" dirty="0" smtClean="0"/>
              <a:t> in </a:t>
            </a:r>
            <a:r>
              <a:rPr lang="de-CH" dirty="0" err="1" smtClean="0"/>
              <a:t>flow</a:t>
            </a:r>
            <a:r>
              <a:rPr lang="de-CH" dirty="0" smtClean="0"/>
              <a:t> </a:t>
            </a:r>
            <a:r>
              <a:rPr lang="de-CH" dirty="0" err="1" smtClean="0"/>
              <a:t>visualization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 smtClean="0"/>
              <a:t>Naive </a:t>
            </a:r>
            <a:r>
              <a:rPr lang="de-CH" dirty="0" err="1" smtClean="0"/>
              <a:t>use</a:t>
            </a:r>
            <a:r>
              <a:rPr lang="de-CH" dirty="0" smtClean="0"/>
              <a:t> </a:t>
            </a:r>
            <a:r>
              <a:rPr lang="de-CH" dirty="0" err="1" smtClean="0"/>
              <a:t>of</a:t>
            </a:r>
            <a:r>
              <a:rPr lang="de-CH" dirty="0" smtClean="0"/>
              <a:t> </a:t>
            </a:r>
            <a:r>
              <a:rPr lang="de-CH" b="1" dirty="0" err="1"/>
              <a:t>data</a:t>
            </a:r>
            <a:r>
              <a:rPr lang="de-CH" b="1" dirty="0"/>
              <a:t> </a:t>
            </a:r>
            <a:r>
              <a:rPr lang="de-CH" b="1" dirty="0" err="1"/>
              <a:t>abstraction</a:t>
            </a:r>
            <a:r>
              <a:rPr lang="de-CH" b="1" dirty="0"/>
              <a:t> </a:t>
            </a:r>
            <a:r>
              <a:rPr lang="de-CH" dirty="0" err="1" smtClean="0"/>
              <a:t>leads</a:t>
            </a:r>
            <a:r>
              <a:rPr lang="de-CH" dirty="0" smtClean="0"/>
              <a:t> </a:t>
            </a:r>
            <a:r>
              <a:rPr lang="de-CH" dirty="0" err="1" smtClean="0"/>
              <a:t>to</a:t>
            </a:r>
            <a:r>
              <a:rPr lang="de-CH" dirty="0" smtClean="0"/>
              <a:t> </a:t>
            </a:r>
            <a:r>
              <a:rPr lang="de-CH" dirty="0" err="1" smtClean="0"/>
              <a:t>problems</a:t>
            </a:r>
            <a:endParaRPr lang="de-CH" dirty="0" smtClean="0"/>
          </a:p>
          <a:p>
            <a:r>
              <a:rPr lang="de-CH" dirty="0" err="1" smtClean="0"/>
              <a:t>Cluttering</a:t>
            </a:r>
            <a:endParaRPr lang="de-CH" dirty="0" smtClean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dirty="0" smtClean="0"/>
              <a:t>R. </a:t>
            </a:r>
            <a:r>
              <a:rPr lang="de-AT" dirty="0" err="1" smtClean="0"/>
              <a:t>Carnecky</a:t>
            </a:r>
            <a:endParaRPr lang="de-AT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2950CB-AFDC-414C-88C0-D2B7497FBDAF}" type="slidenum">
              <a:rPr lang="de-AT" smtClean="0"/>
              <a:pPr/>
              <a:t>32</a:t>
            </a:fld>
            <a:r>
              <a:rPr lang="de-AT" dirty="0" smtClean="0"/>
              <a:t> of 79</a:t>
            </a:r>
            <a:endParaRPr lang="de-AT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08104" y="2492896"/>
            <a:ext cx="3487508" cy="3882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182" y="-22462"/>
            <a:ext cx="2641817" cy="763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7452320" y="5948902"/>
            <a:ext cx="1327268" cy="269496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  <a:prstDash val="sysDas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de-DE" sz="1400" dirty="0" smtClean="0"/>
              <a:t>Chen et al. 11</a:t>
            </a:r>
          </a:p>
        </p:txBody>
      </p:sp>
    </p:spTree>
    <p:extLst>
      <p:ext uri="{BB962C8B-B14F-4D97-AF65-F5344CB8AC3E}">
        <p14:creationId xmlns:p14="http://schemas.microsoft.com/office/powerpoint/2010/main" val="2851725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 smtClean="0"/>
              <a:t>Challenges</a:t>
            </a:r>
            <a:r>
              <a:rPr lang="de-CH" dirty="0" smtClean="0"/>
              <a:t> in </a:t>
            </a:r>
            <a:r>
              <a:rPr lang="de-CH" dirty="0" err="1" smtClean="0"/>
              <a:t>flow</a:t>
            </a:r>
            <a:r>
              <a:rPr lang="de-CH" dirty="0" smtClean="0"/>
              <a:t> </a:t>
            </a:r>
            <a:r>
              <a:rPr lang="de-CH" dirty="0" err="1" smtClean="0"/>
              <a:t>visualization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 smtClean="0"/>
              <a:t>Naive </a:t>
            </a:r>
            <a:r>
              <a:rPr lang="de-CH" dirty="0" err="1" smtClean="0"/>
              <a:t>use</a:t>
            </a:r>
            <a:r>
              <a:rPr lang="de-CH" dirty="0" smtClean="0"/>
              <a:t> </a:t>
            </a:r>
            <a:r>
              <a:rPr lang="de-CH" dirty="0" err="1" smtClean="0"/>
              <a:t>of</a:t>
            </a:r>
            <a:r>
              <a:rPr lang="de-CH" dirty="0" smtClean="0"/>
              <a:t> </a:t>
            </a:r>
            <a:r>
              <a:rPr lang="de-CH" b="1" dirty="0" err="1"/>
              <a:t>data</a:t>
            </a:r>
            <a:r>
              <a:rPr lang="de-CH" b="1" dirty="0"/>
              <a:t> </a:t>
            </a:r>
            <a:r>
              <a:rPr lang="de-CH" b="1" dirty="0" err="1"/>
              <a:t>abstraction</a:t>
            </a:r>
            <a:r>
              <a:rPr lang="de-CH" b="1" dirty="0"/>
              <a:t> </a:t>
            </a:r>
            <a:r>
              <a:rPr lang="de-CH" dirty="0" err="1" smtClean="0"/>
              <a:t>leads</a:t>
            </a:r>
            <a:r>
              <a:rPr lang="de-CH" dirty="0" smtClean="0"/>
              <a:t> </a:t>
            </a:r>
            <a:r>
              <a:rPr lang="de-CH" dirty="0" err="1" smtClean="0"/>
              <a:t>to</a:t>
            </a:r>
            <a:r>
              <a:rPr lang="de-CH" dirty="0" smtClean="0"/>
              <a:t> </a:t>
            </a:r>
            <a:r>
              <a:rPr lang="de-CH" dirty="0" err="1" smtClean="0"/>
              <a:t>problems</a:t>
            </a:r>
            <a:endParaRPr lang="de-CH" dirty="0" smtClean="0"/>
          </a:p>
          <a:p>
            <a:r>
              <a:rPr lang="de-CH" dirty="0" err="1" smtClean="0"/>
              <a:t>Cluttering</a:t>
            </a:r>
            <a:endParaRPr lang="de-CH" dirty="0" smtClean="0"/>
          </a:p>
          <a:p>
            <a:r>
              <a:rPr lang="de-AT" dirty="0"/>
              <a:t>Shape </a:t>
            </a:r>
            <a:r>
              <a:rPr lang="de-AT" dirty="0" err="1" smtClean="0"/>
              <a:t>perception</a:t>
            </a:r>
            <a:endParaRPr lang="de-AT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dirty="0" smtClean="0"/>
              <a:t>R. </a:t>
            </a:r>
            <a:r>
              <a:rPr lang="de-AT" dirty="0" err="1" smtClean="0"/>
              <a:t>Carnecky</a:t>
            </a:r>
            <a:endParaRPr lang="de-AT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2950CB-AFDC-414C-88C0-D2B7497FBDAF}" type="slidenum">
              <a:rPr lang="de-AT" smtClean="0"/>
              <a:pPr/>
              <a:t>33</a:t>
            </a:fld>
            <a:r>
              <a:rPr lang="de-AT" dirty="0" smtClean="0"/>
              <a:t> of 79</a:t>
            </a:r>
            <a:endParaRPr lang="de-AT" dirty="0"/>
          </a:p>
        </p:txBody>
      </p:sp>
      <p:pic>
        <p:nvPicPr>
          <p:cNvPr id="6" name="Picture 4" descr="C:\Users\chrissy\Desktop\shap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314551"/>
            <a:ext cx="3240360" cy="4178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182" y="-22462"/>
            <a:ext cx="2641817" cy="763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7164288" y="5948902"/>
            <a:ext cx="1615300" cy="269496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  <a:prstDash val="sysDas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de-DE" sz="1400" dirty="0" err="1" smtClean="0"/>
              <a:t>Carnecky</a:t>
            </a:r>
            <a:r>
              <a:rPr lang="de-DE" sz="1400" dirty="0" smtClean="0"/>
              <a:t> et al. 11</a:t>
            </a:r>
          </a:p>
        </p:txBody>
      </p:sp>
    </p:spTree>
    <p:extLst>
      <p:ext uri="{BB962C8B-B14F-4D97-AF65-F5344CB8AC3E}">
        <p14:creationId xmlns:p14="http://schemas.microsoft.com/office/powerpoint/2010/main" val="3081143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 smtClean="0"/>
              <a:t>Challenges</a:t>
            </a:r>
            <a:r>
              <a:rPr lang="de-CH" dirty="0" smtClean="0"/>
              <a:t> in </a:t>
            </a:r>
            <a:r>
              <a:rPr lang="de-CH" dirty="0" err="1" smtClean="0"/>
              <a:t>flow</a:t>
            </a:r>
            <a:r>
              <a:rPr lang="de-CH" dirty="0" smtClean="0"/>
              <a:t> </a:t>
            </a:r>
            <a:r>
              <a:rPr lang="de-CH" dirty="0" err="1" smtClean="0"/>
              <a:t>visualization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 smtClean="0"/>
              <a:t>Naive </a:t>
            </a:r>
            <a:r>
              <a:rPr lang="de-CH" dirty="0" err="1" smtClean="0"/>
              <a:t>use</a:t>
            </a:r>
            <a:r>
              <a:rPr lang="de-CH" dirty="0" smtClean="0"/>
              <a:t> </a:t>
            </a:r>
            <a:r>
              <a:rPr lang="de-CH" dirty="0" err="1" smtClean="0"/>
              <a:t>of</a:t>
            </a:r>
            <a:r>
              <a:rPr lang="de-CH" dirty="0" smtClean="0"/>
              <a:t> </a:t>
            </a:r>
            <a:r>
              <a:rPr lang="de-CH" b="1" dirty="0" err="1" smtClean="0"/>
              <a:t>data</a:t>
            </a:r>
            <a:r>
              <a:rPr lang="de-CH" b="1" dirty="0" smtClean="0"/>
              <a:t> </a:t>
            </a:r>
            <a:r>
              <a:rPr lang="de-CH" b="1" dirty="0" err="1" smtClean="0"/>
              <a:t>abstraction</a:t>
            </a:r>
            <a:r>
              <a:rPr lang="de-CH" b="1" dirty="0" smtClean="0"/>
              <a:t> </a:t>
            </a:r>
            <a:r>
              <a:rPr lang="de-CH" dirty="0" err="1" smtClean="0"/>
              <a:t>leads</a:t>
            </a:r>
            <a:r>
              <a:rPr lang="de-CH" dirty="0" smtClean="0"/>
              <a:t> </a:t>
            </a:r>
            <a:r>
              <a:rPr lang="de-CH" dirty="0" err="1" smtClean="0"/>
              <a:t>to</a:t>
            </a:r>
            <a:r>
              <a:rPr lang="de-CH" dirty="0" smtClean="0"/>
              <a:t> </a:t>
            </a:r>
            <a:r>
              <a:rPr lang="de-CH" dirty="0" err="1" smtClean="0"/>
              <a:t>problems</a:t>
            </a:r>
            <a:endParaRPr lang="de-CH" dirty="0" smtClean="0"/>
          </a:p>
          <a:p>
            <a:r>
              <a:rPr lang="de-CH" dirty="0" err="1" smtClean="0"/>
              <a:t>Cluttering</a:t>
            </a:r>
            <a:endParaRPr lang="de-CH" dirty="0" smtClean="0"/>
          </a:p>
          <a:p>
            <a:r>
              <a:rPr lang="de-AT" dirty="0"/>
              <a:t>Shape </a:t>
            </a:r>
            <a:r>
              <a:rPr lang="de-AT" dirty="0" err="1"/>
              <a:t>perception</a:t>
            </a:r>
            <a:endParaRPr lang="de-AT" dirty="0"/>
          </a:p>
          <a:p>
            <a:r>
              <a:rPr lang="de-AT" dirty="0"/>
              <a:t>Temporal </a:t>
            </a:r>
            <a:r>
              <a:rPr lang="de-AT" dirty="0" err="1" smtClean="0"/>
              <a:t>dimension</a:t>
            </a:r>
            <a:endParaRPr lang="de-AT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dirty="0" smtClean="0"/>
              <a:t>R. </a:t>
            </a:r>
            <a:r>
              <a:rPr lang="de-AT" dirty="0" err="1" smtClean="0"/>
              <a:t>Carnecky</a:t>
            </a:r>
            <a:endParaRPr lang="de-AT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2950CB-AFDC-414C-88C0-D2B7497FBDAF}" type="slidenum">
              <a:rPr lang="de-AT" smtClean="0"/>
              <a:pPr/>
              <a:t>34</a:t>
            </a:fld>
            <a:r>
              <a:rPr lang="de-AT" dirty="0" smtClean="0"/>
              <a:t> of 79</a:t>
            </a:r>
            <a:endParaRPr lang="de-AT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67808" y="2636912"/>
            <a:ext cx="3724672" cy="3724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182" y="-22462"/>
            <a:ext cx="2641817" cy="763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7452320" y="5955155"/>
            <a:ext cx="1352797" cy="276247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  <a:prstDash val="sysDas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de-DE" sz="1400" dirty="0" smtClean="0"/>
              <a:t>Hsu et al. 10</a:t>
            </a:r>
          </a:p>
        </p:txBody>
      </p:sp>
    </p:spTree>
    <p:extLst>
      <p:ext uri="{BB962C8B-B14F-4D97-AF65-F5344CB8AC3E}">
        <p14:creationId xmlns:p14="http://schemas.microsoft.com/office/powerpoint/2010/main" val="3493498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 smtClean="0"/>
              <a:t>Challenges</a:t>
            </a:r>
            <a:r>
              <a:rPr lang="de-CH" dirty="0" smtClean="0"/>
              <a:t> in </a:t>
            </a:r>
            <a:r>
              <a:rPr lang="de-CH" dirty="0" err="1" smtClean="0"/>
              <a:t>flow</a:t>
            </a:r>
            <a:r>
              <a:rPr lang="de-CH" dirty="0" smtClean="0"/>
              <a:t> </a:t>
            </a:r>
            <a:r>
              <a:rPr lang="de-CH" dirty="0" err="1" smtClean="0"/>
              <a:t>visualization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 smtClean="0"/>
              <a:t>Naive </a:t>
            </a:r>
            <a:r>
              <a:rPr lang="de-CH" dirty="0" err="1" smtClean="0"/>
              <a:t>use</a:t>
            </a:r>
            <a:r>
              <a:rPr lang="de-CH" dirty="0" smtClean="0"/>
              <a:t> </a:t>
            </a:r>
            <a:r>
              <a:rPr lang="de-CH" dirty="0" err="1" smtClean="0"/>
              <a:t>of</a:t>
            </a:r>
            <a:r>
              <a:rPr lang="de-CH" dirty="0" smtClean="0"/>
              <a:t> </a:t>
            </a:r>
            <a:r>
              <a:rPr lang="de-CH" b="1" dirty="0" err="1" smtClean="0"/>
              <a:t>data</a:t>
            </a:r>
            <a:r>
              <a:rPr lang="de-CH" b="1" dirty="0" smtClean="0"/>
              <a:t> </a:t>
            </a:r>
            <a:r>
              <a:rPr lang="de-CH" b="1" dirty="0" err="1" smtClean="0"/>
              <a:t>abstraction</a:t>
            </a:r>
            <a:r>
              <a:rPr lang="de-CH" b="1" dirty="0" smtClean="0"/>
              <a:t> </a:t>
            </a:r>
            <a:r>
              <a:rPr lang="de-CH" dirty="0" err="1" smtClean="0"/>
              <a:t>leads</a:t>
            </a:r>
            <a:r>
              <a:rPr lang="de-CH" dirty="0" smtClean="0"/>
              <a:t> </a:t>
            </a:r>
            <a:r>
              <a:rPr lang="de-CH" dirty="0" err="1" smtClean="0"/>
              <a:t>to</a:t>
            </a:r>
            <a:r>
              <a:rPr lang="de-CH" dirty="0" smtClean="0"/>
              <a:t> </a:t>
            </a:r>
            <a:r>
              <a:rPr lang="de-CH" dirty="0" err="1" smtClean="0"/>
              <a:t>problems</a:t>
            </a:r>
            <a:endParaRPr lang="de-CH" dirty="0" smtClean="0"/>
          </a:p>
          <a:p>
            <a:r>
              <a:rPr lang="de-CH" dirty="0" err="1" smtClean="0"/>
              <a:t>Cluttering</a:t>
            </a:r>
            <a:endParaRPr lang="de-CH" dirty="0" smtClean="0"/>
          </a:p>
          <a:p>
            <a:r>
              <a:rPr lang="de-AT" dirty="0"/>
              <a:t>Shape </a:t>
            </a:r>
            <a:r>
              <a:rPr lang="de-AT" dirty="0" err="1"/>
              <a:t>perception</a:t>
            </a:r>
            <a:endParaRPr lang="de-AT" dirty="0"/>
          </a:p>
          <a:p>
            <a:r>
              <a:rPr lang="de-AT" dirty="0"/>
              <a:t>Temporal </a:t>
            </a:r>
            <a:r>
              <a:rPr lang="de-AT" dirty="0" err="1"/>
              <a:t>dimension</a:t>
            </a:r>
            <a:endParaRPr lang="de-AT" dirty="0"/>
          </a:p>
          <a:p>
            <a:r>
              <a:rPr lang="de-AT" dirty="0" err="1" smtClean="0"/>
              <a:t>Interactivity</a:t>
            </a:r>
            <a:endParaRPr lang="de-CH" dirty="0" smtClean="0"/>
          </a:p>
          <a:p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dirty="0" smtClean="0"/>
              <a:t>R. </a:t>
            </a:r>
            <a:r>
              <a:rPr lang="de-AT" dirty="0" err="1" smtClean="0"/>
              <a:t>Carnecky</a:t>
            </a:r>
            <a:endParaRPr lang="de-AT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2950CB-AFDC-414C-88C0-D2B7497FBDAF}" type="slidenum">
              <a:rPr lang="de-AT" smtClean="0"/>
              <a:pPr/>
              <a:t>35</a:t>
            </a:fld>
            <a:r>
              <a:rPr lang="de-AT" dirty="0" smtClean="0"/>
              <a:t> of 79</a:t>
            </a:r>
            <a:endParaRPr lang="de-AT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182" y="-22462"/>
            <a:ext cx="2641817" cy="763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983449"/>
            <a:ext cx="5029402" cy="3457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7164288" y="6093278"/>
            <a:ext cx="1667899" cy="276247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  <a:prstDash val="sysDas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de-DE" sz="1400" dirty="0" smtClean="0"/>
              <a:t>Isenberg et al. 08</a:t>
            </a:r>
            <a:endParaRPr lang="de-DE" sz="1400" dirty="0" smtClean="0"/>
          </a:p>
        </p:txBody>
      </p:sp>
    </p:spTree>
    <p:extLst>
      <p:ext uri="{BB962C8B-B14F-4D97-AF65-F5344CB8AC3E}">
        <p14:creationId xmlns:p14="http://schemas.microsoft.com/office/powerpoint/2010/main" val="2742984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15888" y="6562800"/>
            <a:ext cx="7696200" cy="301625"/>
          </a:xfrm>
        </p:spPr>
        <p:txBody>
          <a:bodyPr/>
          <a:lstStyle/>
          <a:p>
            <a:r>
              <a:rPr lang="de-AT" dirty="0" smtClean="0"/>
              <a:t>R. </a:t>
            </a:r>
            <a:r>
              <a:rPr lang="de-AT" dirty="0" err="1" smtClean="0"/>
              <a:t>Carnecky</a:t>
            </a:r>
            <a:endParaRPr lang="de-AT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940675" y="6562800"/>
            <a:ext cx="1079500" cy="306387"/>
          </a:xfrm>
        </p:spPr>
        <p:txBody>
          <a:bodyPr/>
          <a:lstStyle/>
          <a:p>
            <a:fld id="{E72FA820-B3A7-427D-BC85-1635A64F35CA}" type="slidenum">
              <a:rPr lang="de-AT" smtClean="0"/>
              <a:pPr/>
              <a:t>36</a:t>
            </a:fld>
            <a:r>
              <a:rPr lang="de-AT" dirty="0" smtClean="0"/>
              <a:t> of 79</a:t>
            </a:r>
          </a:p>
        </p:txBody>
      </p:sp>
      <p:sp>
        <p:nvSpPr>
          <p:cNvPr id="609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Illustrative </a:t>
            </a:r>
            <a:r>
              <a:rPr lang="de-AT" dirty="0" err="1" smtClean="0"/>
              <a:t>visual</a:t>
            </a:r>
            <a:r>
              <a:rPr lang="de-AT" dirty="0" smtClean="0"/>
              <a:t> </a:t>
            </a:r>
            <a:r>
              <a:rPr lang="de-AT" dirty="0" err="1" smtClean="0"/>
              <a:t>abstraction</a:t>
            </a:r>
            <a:endParaRPr lang="de-AT" dirty="0"/>
          </a:p>
        </p:txBody>
      </p:sp>
      <p:sp>
        <p:nvSpPr>
          <p:cNvPr id="609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9063" y="1023938"/>
            <a:ext cx="8907462" cy="4709318"/>
          </a:xfrm>
        </p:spPr>
        <p:txBody>
          <a:bodyPr/>
          <a:lstStyle/>
          <a:p>
            <a:r>
              <a:rPr lang="de-DE" dirty="0" err="1" smtClean="0"/>
              <a:t>Use</a:t>
            </a:r>
            <a:r>
              <a:rPr lang="de-DE" dirty="0" smtClean="0"/>
              <a:t> </a:t>
            </a:r>
            <a:r>
              <a:rPr lang="de-DE" b="1" dirty="0" err="1" smtClean="0"/>
              <a:t>visual</a:t>
            </a:r>
            <a:r>
              <a:rPr lang="de-DE" b="1" dirty="0" smtClean="0"/>
              <a:t> </a:t>
            </a:r>
            <a:r>
              <a:rPr lang="de-DE" b="1" dirty="0" err="1" smtClean="0"/>
              <a:t>abstraction</a:t>
            </a:r>
            <a:endParaRPr lang="de-DE" b="1" dirty="0" smtClean="0"/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180000" y="6552000"/>
            <a:ext cx="8784000" cy="0"/>
          </a:xfrm>
          <a:prstGeom prst="line">
            <a:avLst/>
          </a:prstGeom>
          <a:ln w="12700"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182" y="-22462"/>
            <a:ext cx="2641817" cy="763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1990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15888" y="6562800"/>
            <a:ext cx="7696200" cy="301625"/>
          </a:xfrm>
        </p:spPr>
        <p:txBody>
          <a:bodyPr/>
          <a:lstStyle/>
          <a:p>
            <a:r>
              <a:rPr lang="de-AT" dirty="0"/>
              <a:t>R. </a:t>
            </a:r>
            <a:r>
              <a:rPr lang="de-AT" dirty="0" err="1"/>
              <a:t>Carnecky</a:t>
            </a:r>
            <a:endParaRPr lang="de-AT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940675" y="6562800"/>
            <a:ext cx="1079500" cy="306387"/>
          </a:xfrm>
        </p:spPr>
        <p:txBody>
          <a:bodyPr/>
          <a:lstStyle/>
          <a:p>
            <a:fld id="{E72FA820-B3A7-427D-BC85-1635A64F35CA}" type="slidenum">
              <a:rPr lang="de-AT" smtClean="0"/>
              <a:pPr/>
              <a:t>37</a:t>
            </a:fld>
            <a:r>
              <a:rPr lang="de-AT" dirty="0" smtClean="0"/>
              <a:t> of 79</a:t>
            </a:r>
          </a:p>
        </p:txBody>
      </p:sp>
      <p:sp>
        <p:nvSpPr>
          <p:cNvPr id="609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Illustrative </a:t>
            </a:r>
            <a:r>
              <a:rPr lang="de-AT" dirty="0" err="1" smtClean="0"/>
              <a:t>visual</a:t>
            </a:r>
            <a:r>
              <a:rPr lang="de-AT" dirty="0" smtClean="0"/>
              <a:t> </a:t>
            </a:r>
            <a:r>
              <a:rPr lang="de-AT" dirty="0" err="1" smtClean="0"/>
              <a:t>abstraction</a:t>
            </a:r>
            <a:endParaRPr lang="de-AT" dirty="0"/>
          </a:p>
        </p:txBody>
      </p:sp>
      <p:sp>
        <p:nvSpPr>
          <p:cNvPr id="609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9063" y="1023938"/>
            <a:ext cx="8907462" cy="4709318"/>
          </a:xfrm>
        </p:spPr>
        <p:txBody>
          <a:bodyPr/>
          <a:lstStyle/>
          <a:p>
            <a:r>
              <a:rPr lang="de-DE" dirty="0" err="1" smtClean="0"/>
              <a:t>Use</a:t>
            </a:r>
            <a:r>
              <a:rPr lang="de-DE" dirty="0" smtClean="0"/>
              <a:t> </a:t>
            </a:r>
            <a:r>
              <a:rPr lang="de-DE" b="1" dirty="0" err="1" smtClean="0"/>
              <a:t>visual</a:t>
            </a:r>
            <a:r>
              <a:rPr lang="de-DE" b="1" dirty="0" smtClean="0"/>
              <a:t> </a:t>
            </a:r>
            <a:r>
              <a:rPr lang="de-DE" b="1" dirty="0" err="1" smtClean="0"/>
              <a:t>abstraction</a:t>
            </a:r>
            <a:endParaRPr lang="de-DE" b="1" dirty="0" smtClean="0"/>
          </a:p>
          <a:p>
            <a:r>
              <a:rPr lang="de-DE" dirty="0" err="1" smtClean="0"/>
              <a:t>Perceptual</a:t>
            </a:r>
            <a:r>
              <a:rPr lang="de-DE" dirty="0" smtClean="0"/>
              <a:t> </a:t>
            </a:r>
            <a:r>
              <a:rPr lang="de-DE" dirty="0" err="1" smtClean="0"/>
              <a:t>Effectiveness</a:t>
            </a:r>
            <a:endParaRPr lang="de-DE" dirty="0" smtClean="0"/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180000" y="6552000"/>
            <a:ext cx="8784000" cy="0"/>
          </a:xfrm>
          <a:prstGeom prst="line">
            <a:avLst/>
          </a:prstGeom>
          <a:ln w="12700"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01008"/>
            <a:ext cx="4392488" cy="2745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182" y="-22462"/>
            <a:ext cx="2641817" cy="763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3203848" y="5820140"/>
            <a:ext cx="1352797" cy="276247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  <a:prstDash val="sysDas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de-DE" sz="1400" dirty="0" smtClean="0"/>
              <a:t>Kirby et al. 99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932638"/>
            <a:ext cx="3815936" cy="4633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7452320" y="5373216"/>
            <a:ext cx="1352797" cy="446924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  <a:prstDash val="sysDas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de-DE" sz="1400" dirty="0" smtClean="0"/>
              <a:t>Bruckner and Gröller 07</a:t>
            </a:r>
            <a:endParaRPr lang="de-DE" sz="1400" dirty="0" smtClean="0"/>
          </a:p>
        </p:txBody>
      </p:sp>
    </p:spTree>
    <p:extLst>
      <p:ext uri="{BB962C8B-B14F-4D97-AF65-F5344CB8AC3E}">
        <p14:creationId xmlns:p14="http://schemas.microsoft.com/office/powerpoint/2010/main" val="3134459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15888" y="6562800"/>
            <a:ext cx="7696200" cy="301625"/>
          </a:xfrm>
        </p:spPr>
        <p:txBody>
          <a:bodyPr/>
          <a:lstStyle/>
          <a:p>
            <a:r>
              <a:rPr lang="de-AT" dirty="0"/>
              <a:t>R. </a:t>
            </a:r>
            <a:r>
              <a:rPr lang="de-AT" dirty="0" err="1"/>
              <a:t>Carnecky</a:t>
            </a:r>
            <a:endParaRPr lang="de-AT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940675" y="6562800"/>
            <a:ext cx="1079500" cy="306387"/>
          </a:xfrm>
        </p:spPr>
        <p:txBody>
          <a:bodyPr/>
          <a:lstStyle/>
          <a:p>
            <a:fld id="{E72FA820-B3A7-427D-BC85-1635A64F35CA}" type="slidenum">
              <a:rPr lang="de-AT" smtClean="0"/>
              <a:pPr/>
              <a:t>38</a:t>
            </a:fld>
            <a:r>
              <a:rPr lang="de-AT" dirty="0" smtClean="0"/>
              <a:t> of 79</a:t>
            </a:r>
          </a:p>
        </p:txBody>
      </p:sp>
      <p:sp>
        <p:nvSpPr>
          <p:cNvPr id="609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Illustrative </a:t>
            </a:r>
            <a:r>
              <a:rPr lang="de-AT" dirty="0" err="1" smtClean="0"/>
              <a:t>visual</a:t>
            </a:r>
            <a:r>
              <a:rPr lang="de-AT" dirty="0" smtClean="0"/>
              <a:t> </a:t>
            </a:r>
            <a:r>
              <a:rPr lang="de-AT" dirty="0" err="1" smtClean="0"/>
              <a:t>abstraction</a:t>
            </a:r>
            <a:endParaRPr lang="de-AT" dirty="0"/>
          </a:p>
        </p:txBody>
      </p:sp>
      <p:sp>
        <p:nvSpPr>
          <p:cNvPr id="609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9063" y="1023938"/>
            <a:ext cx="8907462" cy="4709318"/>
          </a:xfrm>
        </p:spPr>
        <p:txBody>
          <a:bodyPr/>
          <a:lstStyle/>
          <a:p>
            <a:r>
              <a:rPr lang="de-DE" dirty="0" err="1" smtClean="0"/>
              <a:t>Use</a:t>
            </a:r>
            <a:r>
              <a:rPr lang="de-DE" dirty="0" smtClean="0"/>
              <a:t> </a:t>
            </a:r>
            <a:r>
              <a:rPr lang="de-DE" b="1" dirty="0" err="1" smtClean="0"/>
              <a:t>visual</a:t>
            </a:r>
            <a:r>
              <a:rPr lang="de-DE" b="1" dirty="0" smtClean="0"/>
              <a:t> </a:t>
            </a:r>
            <a:r>
              <a:rPr lang="de-DE" b="1" dirty="0" err="1" smtClean="0"/>
              <a:t>abstraction</a:t>
            </a:r>
            <a:endParaRPr lang="de-DE" b="1" dirty="0" smtClean="0"/>
          </a:p>
          <a:p>
            <a:r>
              <a:rPr lang="de-DE" dirty="0" err="1" smtClean="0"/>
              <a:t>Perceptual</a:t>
            </a:r>
            <a:r>
              <a:rPr lang="de-DE" dirty="0" smtClean="0"/>
              <a:t> </a:t>
            </a:r>
            <a:r>
              <a:rPr lang="de-DE" dirty="0" err="1" smtClean="0"/>
              <a:t>Effectiveness</a:t>
            </a:r>
            <a:endParaRPr lang="de-DE" dirty="0" smtClean="0"/>
          </a:p>
          <a:p>
            <a:r>
              <a:rPr lang="de-DE" dirty="0" err="1" smtClean="0"/>
              <a:t>Visibility</a:t>
            </a:r>
            <a:r>
              <a:rPr lang="de-DE" dirty="0" smtClean="0"/>
              <a:t> </a:t>
            </a:r>
            <a:r>
              <a:rPr lang="de-DE" dirty="0" err="1" smtClean="0"/>
              <a:t>management</a:t>
            </a:r>
            <a:endParaRPr lang="de-DE" dirty="0" smtClean="0"/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180000" y="6552000"/>
            <a:ext cx="8784000" cy="0"/>
          </a:xfrm>
          <a:prstGeom prst="line">
            <a:avLst/>
          </a:prstGeom>
          <a:ln w="12700"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889" y="2420888"/>
            <a:ext cx="4061987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182" y="-22462"/>
            <a:ext cx="2641817" cy="763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7452320" y="5517232"/>
            <a:ext cx="1327268" cy="269496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  <a:prstDash val="sysDas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de-DE" sz="1400" dirty="0" smtClean="0"/>
              <a:t>Chen et al. 11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18521"/>
            <a:ext cx="4353062" cy="3606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23528" y="5949280"/>
            <a:ext cx="1440160" cy="413134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  <a:prstDash val="sysDas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de-DE" sz="1400" dirty="0"/>
              <a:t>Kevin Hulsey </a:t>
            </a:r>
            <a:r>
              <a:rPr lang="de-DE" sz="1400" dirty="0" smtClean="0"/>
              <a:t>Illustration, Inc</a:t>
            </a:r>
            <a:endParaRPr lang="de-DE" sz="1400" dirty="0" smtClean="0"/>
          </a:p>
        </p:txBody>
      </p:sp>
    </p:spTree>
    <p:extLst>
      <p:ext uri="{BB962C8B-B14F-4D97-AF65-F5344CB8AC3E}">
        <p14:creationId xmlns:p14="http://schemas.microsoft.com/office/powerpoint/2010/main" val="2736820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Motivation</a:t>
            </a:r>
            <a:endParaRPr lang="de-AT" dirty="0"/>
          </a:p>
        </p:txBody>
      </p:sp>
      <p:sp>
        <p:nvSpPr>
          <p:cNvPr id="609283" name="Rectangle 3"/>
          <p:cNvSpPr>
            <a:spLocks noGrp="1" noChangeArrowheads="1"/>
          </p:cNvSpPr>
          <p:nvPr>
            <p:ph idx="1"/>
          </p:nvPr>
        </p:nvSpPr>
        <p:spPr>
          <a:xfrm>
            <a:off x="119063" y="1023938"/>
            <a:ext cx="8907462" cy="4709318"/>
          </a:xfrm>
        </p:spPr>
        <p:txBody>
          <a:bodyPr/>
          <a:lstStyle/>
          <a:p>
            <a:r>
              <a:rPr lang="de-DE" dirty="0" err="1" smtClean="0"/>
              <a:t>Which</a:t>
            </a:r>
            <a:r>
              <a:rPr lang="de-DE" dirty="0" smtClean="0"/>
              <a:t> </a:t>
            </a:r>
            <a:r>
              <a:rPr lang="de-DE" dirty="0" err="1" smtClean="0"/>
              <a:t>image</a:t>
            </a:r>
            <a:r>
              <a:rPr lang="de-DE" dirty="0" smtClean="0"/>
              <a:t> </a:t>
            </a:r>
            <a:r>
              <a:rPr lang="de-DE" dirty="0" err="1" smtClean="0"/>
              <a:t>would</a:t>
            </a:r>
            <a:r>
              <a:rPr lang="de-DE" dirty="0" smtClean="0"/>
              <a:t> </a:t>
            </a:r>
            <a:r>
              <a:rPr lang="de-DE" dirty="0" err="1" smtClean="0"/>
              <a:t>you</a:t>
            </a:r>
            <a:r>
              <a:rPr lang="de-DE" dirty="0" smtClean="0"/>
              <a:t> </a:t>
            </a:r>
            <a:r>
              <a:rPr lang="de-DE" dirty="0" err="1" smtClean="0"/>
              <a:t>use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navigation</a:t>
            </a:r>
            <a:r>
              <a:rPr lang="de-DE" dirty="0" smtClean="0"/>
              <a:t>?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15888" y="6562800"/>
            <a:ext cx="7696200" cy="301625"/>
          </a:xfrm>
        </p:spPr>
        <p:txBody>
          <a:bodyPr/>
          <a:lstStyle/>
          <a:p>
            <a:r>
              <a:rPr lang="de-AT" dirty="0" smtClean="0"/>
              <a:t>R. </a:t>
            </a:r>
            <a:r>
              <a:rPr lang="de-AT" dirty="0" err="1" smtClean="0"/>
              <a:t>Carnecky</a:t>
            </a:r>
            <a:endParaRPr lang="de-AT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2950CB-AFDC-414C-88C0-D2B7497FBDAF}" type="slidenum">
              <a:rPr lang="de-AT" smtClean="0"/>
              <a:pPr/>
              <a:t>3</a:t>
            </a:fld>
            <a:r>
              <a:rPr lang="de-AT" dirty="0" smtClean="0"/>
              <a:t> of 79</a:t>
            </a:r>
            <a:endParaRPr lang="de-AT" dirty="0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182" y="-22462"/>
            <a:ext cx="2641817" cy="763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7189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16724"/>
            <a:ext cx="4176464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15888" y="6562800"/>
            <a:ext cx="7696200" cy="301625"/>
          </a:xfrm>
        </p:spPr>
        <p:txBody>
          <a:bodyPr/>
          <a:lstStyle/>
          <a:p>
            <a:r>
              <a:rPr lang="de-AT" dirty="0"/>
              <a:t>R. </a:t>
            </a:r>
            <a:r>
              <a:rPr lang="de-AT" dirty="0" err="1"/>
              <a:t>Carnecky</a:t>
            </a:r>
            <a:endParaRPr lang="de-AT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940675" y="6562800"/>
            <a:ext cx="1079500" cy="306387"/>
          </a:xfrm>
        </p:spPr>
        <p:txBody>
          <a:bodyPr/>
          <a:lstStyle/>
          <a:p>
            <a:fld id="{E72FA820-B3A7-427D-BC85-1635A64F35CA}" type="slidenum">
              <a:rPr lang="de-AT" smtClean="0"/>
              <a:pPr/>
              <a:t>39</a:t>
            </a:fld>
            <a:r>
              <a:rPr lang="de-AT" dirty="0" smtClean="0"/>
              <a:t> of 79</a:t>
            </a:r>
          </a:p>
        </p:txBody>
      </p:sp>
      <p:sp>
        <p:nvSpPr>
          <p:cNvPr id="609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Illustrative </a:t>
            </a:r>
            <a:r>
              <a:rPr lang="de-AT" dirty="0" err="1" smtClean="0"/>
              <a:t>visual</a:t>
            </a:r>
            <a:r>
              <a:rPr lang="de-AT" dirty="0" smtClean="0"/>
              <a:t> </a:t>
            </a:r>
            <a:r>
              <a:rPr lang="de-AT" dirty="0" err="1" smtClean="0"/>
              <a:t>abstraction</a:t>
            </a:r>
            <a:endParaRPr lang="de-AT" dirty="0"/>
          </a:p>
        </p:txBody>
      </p:sp>
      <p:sp>
        <p:nvSpPr>
          <p:cNvPr id="609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9063" y="1023938"/>
            <a:ext cx="8907462" cy="4709318"/>
          </a:xfrm>
        </p:spPr>
        <p:txBody>
          <a:bodyPr/>
          <a:lstStyle/>
          <a:p>
            <a:r>
              <a:rPr lang="de-DE" dirty="0" err="1" smtClean="0"/>
              <a:t>Use</a:t>
            </a:r>
            <a:r>
              <a:rPr lang="de-DE" dirty="0" smtClean="0"/>
              <a:t> </a:t>
            </a:r>
            <a:r>
              <a:rPr lang="de-DE" b="1" dirty="0" err="1" smtClean="0"/>
              <a:t>visual</a:t>
            </a:r>
            <a:r>
              <a:rPr lang="de-DE" b="1" dirty="0" smtClean="0"/>
              <a:t> </a:t>
            </a:r>
            <a:r>
              <a:rPr lang="de-DE" b="1" dirty="0" err="1" smtClean="0"/>
              <a:t>abstraction</a:t>
            </a:r>
            <a:endParaRPr lang="de-DE" b="1" dirty="0" smtClean="0"/>
          </a:p>
          <a:p>
            <a:r>
              <a:rPr lang="de-DE" dirty="0" err="1" smtClean="0"/>
              <a:t>Perceptual</a:t>
            </a:r>
            <a:r>
              <a:rPr lang="de-DE" dirty="0" smtClean="0"/>
              <a:t> </a:t>
            </a:r>
            <a:r>
              <a:rPr lang="de-DE" dirty="0" err="1" smtClean="0"/>
              <a:t>Effectiveness</a:t>
            </a:r>
            <a:endParaRPr lang="de-DE" dirty="0" smtClean="0"/>
          </a:p>
          <a:p>
            <a:r>
              <a:rPr lang="de-DE" dirty="0" err="1" smtClean="0"/>
              <a:t>Visibility</a:t>
            </a:r>
            <a:r>
              <a:rPr lang="de-DE" dirty="0" smtClean="0"/>
              <a:t> </a:t>
            </a:r>
            <a:r>
              <a:rPr lang="de-DE" dirty="0" err="1" smtClean="0"/>
              <a:t>management</a:t>
            </a:r>
            <a:endParaRPr lang="de-DE" dirty="0" smtClean="0"/>
          </a:p>
          <a:p>
            <a:r>
              <a:rPr lang="de-DE" dirty="0" smtClean="0"/>
              <a:t>Focus </a:t>
            </a:r>
            <a:r>
              <a:rPr lang="de-DE" dirty="0" err="1" smtClean="0"/>
              <a:t>emphasis</a:t>
            </a:r>
            <a:endParaRPr lang="de-DE" dirty="0" smtClean="0"/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180000" y="6552000"/>
            <a:ext cx="8784000" cy="0"/>
          </a:xfrm>
          <a:prstGeom prst="line">
            <a:avLst/>
          </a:prstGeom>
          <a:ln w="12700"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787" y="2204864"/>
            <a:ext cx="4328213" cy="2812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182" y="-22462"/>
            <a:ext cx="2641817" cy="763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7308304" y="4870208"/>
            <a:ext cx="1543292" cy="269496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  <a:prstDash val="sysDas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de-DE" sz="1400" dirty="0" err="1" smtClean="0"/>
              <a:t>Correa</a:t>
            </a:r>
            <a:r>
              <a:rPr lang="de-DE" sz="1400" dirty="0" smtClean="0"/>
              <a:t> et al. 07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2699792" y="5805264"/>
            <a:ext cx="1543292" cy="269496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  <a:prstDash val="sysDas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de-DE" sz="1400" dirty="0" smtClean="0"/>
              <a:t>Viola </a:t>
            </a:r>
            <a:r>
              <a:rPr lang="de-DE" sz="1400" dirty="0" smtClean="0"/>
              <a:t>et al. </a:t>
            </a:r>
            <a:r>
              <a:rPr lang="de-DE" sz="1400" dirty="0" smtClean="0"/>
              <a:t>04</a:t>
            </a:r>
            <a:endParaRPr lang="de-DE" sz="1400" dirty="0" smtClean="0"/>
          </a:p>
        </p:txBody>
      </p:sp>
    </p:spTree>
    <p:extLst>
      <p:ext uri="{BB962C8B-B14F-4D97-AF65-F5344CB8AC3E}">
        <p14:creationId xmlns:p14="http://schemas.microsoft.com/office/powerpoint/2010/main" val="1218002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15888" y="6562800"/>
            <a:ext cx="7696200" cy="301625"/>
          </a:xfrm>
        </p:spPr>
        <p:txBody>
          <a:bodyPr/>
          <a:lstStyle/>
          <a:p>
            <a:r>
              <a:rPr lang="de-AT" dirty="0"/>
              <a:t>R. </a:t>
            </a:r>
            <a:r>
              <a:rPr lang="de-AT" dirty="0" err="1"/>
              <a:t>Carnecky</a:t>
            </a:r>
            <a:endParaRPr lang="de-AT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940675" y="6562800"/>
            <a:ext cx="1079500" cy="306387"/>
          </a:xfrm>
        </p:spPr>
        <p:txBody>
          <a:bodyPr/>
          <a:lstStyle/>
          <a:p>
            <a:fld id="{E72FA820-B3A7-427D-BC85-1635A64F35CA}" type="slidenum">
              <a:rPr lang="de-AT" smtClean="0"/>
              <a:pPr/>
              <a:t>40</a:t>
            </a:fld>
            <a:r>
              <a:rPr lang="de-AT" dirty="0" smtClean="0"/>
              <a:t> of 79</a:t>
            </a:r>
          </a:p>
        </p:txBody>
      </p:sp>
      <p:sp>
        <p:nvSpPr>
          <p:cNvPr id="609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Illustrative </a:t>
            </a:r>
            <a:r>
              <a:rPr lang="de-AT" dirty="0" err="1" smtClean="0"/>
              <a:t>visual</a:t>
            </a:r>
            <a:r>
              <a:rPr lang="de-AT" dirty="0" smtClean="0"/>
              <a:t> </a:t>
            </a:r>
            <a:r>
              <a:rPr lang="de-AT" dirty="0" err="1" smtClean="0"/>
              <a:t>abstraction</a:t>
            </a:r>
            <a:endParaRPr lang="de-AT" dirty="0"/>
          </a:p>
        </p:txBody>
      </p:sp>
      <p:sp>
        <p:nvSpPr>
          <p:cNvPr id="609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9063" y="1023938"/>
            <a:ext cx="8907462" cy="4709318"/>
          </a:xfrm>
        </p:spPr>
        <p:txBody>
          <a:bodyPr/>
          <a:lstStyle/>
          <a:p>
            <a:r>
              <a:rPr lang="de-DE" dirty="0" err="1"/>
              <a:t>Use</a:t>
            </a:r>
            <a:r>
              <a:rPr lang="de-DE" dirty="0"/>
              <a:t> </a:t>
            </a:r>
            <a:r>
              <a:rPr lang="de-DE" b="1" dirty="0" err="1"/>
              <a:t>visual</a:t>
            </a:r>
            <a:r>
              <a:rPr lang="de-DE" b="1" dirty="0"/>
              <a:t> </a:t>
            </a:r>
            <a:r>
              <a:rPr lang="de-DE" b="1" dirty="0" err="1" smtClean="0"/>
              <a:t>abstraction</a:t>
            </a:r>
            <a:endParaRPr lang="de-DE" dirty="0" smtClean="0"/>
          </a:p>
          <a:p>
            <a:r>
              <a:rPr lang="de-DE" dirty="0" err="1" smtClean="0"/>
              <a:t>Perceptual</a:t>
            </a:r>
            <a:r>
              <a:rPr lang="de-DE" dirty="0" smtClean="0"/>
              <a:t> </a:t>
            </a:r>
            <a:r>
              <a:rPr lang="de-DE" dirty="0" err="1" smtClean="0"/>
              <a:t>Effectiveness</a:t>
            </a:r>
            <a:endParaRPr lang="de-DE" dirty="0"/>
          </a:p>
          <a:p>
            <a:r>
              <a:rPr lang="de-DE" dirty="0" err="1" smtClean="0"/>
              <a:t>Visibility</a:t>
            </a:r>
            <a:r>
              <a:rPr lang="de-DE" dirty="0" smtClean="0"/>
              <a:t> </a:t>
            </a:r>
            <a:r>
              <a:rPr lang="de-DE" dirty="0" err="1" smtClean="0"/>
              <a:t>management</a:t>
            </a:r>
            <a:endParaRPr lang="de-DE" dirty="0"/>
          </a:p>
          <a:p>
            <a:r>
              <a:rPr lang="de-DE" dirty="0" smtClean="0"/>
              <a:t>Focus </a:t>
            </a:r>
            <a:r>
              <a:rPr lang="de-DE" dirty="0" err="1" smtClean="0"/>
              <a:t>emphasis</a:t>
            </a:r>
            <a:endParaRPr lang="de-DE" dirty="0"/>
          </a:p>
          <a:p>
            <a:r>
              <a:rPr lang="de-DE" dirty="0" smtClean="0"/>
              <a:t>Visual </a:t>
            </a:r>
            <a:r>
              <a:rPr lang="de-DE" dirty="0" err="1" smtClean="0"/>
              <a:t>explanation</a:t>
            </a:r>
            <a:endParaRPr lang="de-DE" dirty="0" smtClean="0"/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180000" y="6552000"/>
            <a:ext cx="8784000" cy="0"/>
          </a:xfrm>
          <a:prstGeom prst="line">
            <a:avLst/>
          </a:prstGeom>
          <a:ln w="12700"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182" y="-22462"/>
            <a:ext cx="2641817" cy="763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498" y="2708920"/>
            <a:ext cx="5116703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28005"/>
            <a:ext cx="6394678" cy="3197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5007557" y="6165304"/>
            <a:ext cx="1292635" cy="269496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  <a:prstDash val="sysDas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de-DE" sz="1400" dirty="0" smtClean="0"/>
              <a:t>Bruckner 05</a:t>
            </a:r>
            <a:endParaRPr lang="de-DE" sz="1400" dirty="0" smtClean="0"/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6732240" y="4158348"/>
            <a:ext cx="1292635" cy="269496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  <a:prstDash val="sysDas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de-DE" sz="1400" dirty="0" smtClean="0"/>
              <a:t>Ma et al 12</a:t>
            </a:r>
            <a:endParaRPr lang="de-DE" sz="1400" dirty="0" smtClean="0"/>
          </a:p>
        </p:txBody>
      </p:sp>
    </p:spTree>
    <p:extLst>
      <p:ext uri="{BB962C8B-B14F-4D97-AF65-F5344CB8AC3E}">
        <p14:creationId xmlns:p14="http://schemas.microsoft.com/office/powerpoint/2010/main" val="3409772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3"/>
          <p:cNvSpPr txBox="1">
            <a:spLocks noChangeArrowheads="1"/>
          </p:cNvSpPr>
          <p:nvPr/>
        </p:nvSpPr>
        <p:spPr bwMode="auto">
          <a:xfrm>
            <a:off x="88166" y="5949280"/>
            <a:ext cx="5342152" cy="464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de-DE" sz="2400" b="1" dirty="0" smtClean="0"/>
              <a:t>5. </a:t>
            </a:r>
            <a:r>
              <a:rPr lang="de-DE" dirty="0" smtClean="0"/>
              <a:t>Conclusions and expectations</a:t>
            </a:r>
          </a:p>
        </p:txBody>
      </p:sp>
      <p:pic>
        <p:nvPicPr>
          <p:cNvPr id="5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11091"/>
            <a:ext cx="2880320" cy="1950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Rectangle 3"/>
          <p:cNvSpPr txBox="1">
            <a:spLocks noChangeArrowheads="1"/>
          </p:cNvSpPr>
          <p:nvPr/>
        </p:nvSpPr>
        <p:spPr bwMode="auto">
          <a:xfrm>
            <a:off x="3923928" y="1289492"/>
            <a:ext cx="5543499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DE" sz="2400" b="1" dirty="0" smtClean="0"/>
              <a:t>2. </a:t>
            </a:r>
            <a:r>
              <a:rPr lang="de-DE" dirty="0" smtClean="0"/>
              <a:t>Traditional flow visualization</a:t>
            </a:r>
          </a:p>
        </p:txBody>
      </p:sp>
      <p:sp>
        <p:nvSpPr>
          <p:cNvPr id="609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Outline</a:t>
            </a:r>
            <a:endParaRPr lang="de-AT" dirty="0"/>
          </a:p>
        </p:txBody>
      </p:sp>
      <p:sp>
        <p:nvSpPr>
          <p:cNvPr id="609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4196" y="836712"/>
            <a:ext cx="4308921" cy="460846"/>
          </a:xfrm>
        </p:spPr>
        <p:txBody>
          <a:bodyPr/>
          <a:lstStyle/>
          <a:p>
            <a:pPr marL="0" indent="0">
              <a:buNone/>
            </a:pPr>
            <a:r>
              <a:rPr lang="de-DE" sz="2400" b="1" dirty="0" smtClean="0"/>
              <a:t>1. </a:t>
            </a:r>
            <a:r>
              <a:rPr lang="de-DE" dirty="0" smtClean="0"/>
              <a:t>Introduction</a:t>
            </a:r>
          </a:p>
        </p:txBody>
      </p:sp>
      <p:pic>
        <p:nvPicPr>
          <p:cNvPr id="7" name="Picture 4" descr="Y:\andrea\Presentations\SemSeg-logo-whit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4624"/>
            <a:ext cx="924546" cy="673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Desktop\ETH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0" y="-43132"/>
            <a:ext cx="848914" cy="848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661349" y="1903262"/>
            <a:ext cx="1777724" cy="17777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D:\Works\EclipseProjects\IlluFlowVis STAR\images\da_vinc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809" y="4293096"/>
            <a:ext cx="1665212" cy="1408038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Works\EclipseProjects\IlluFlowVis STAR\images\abraham_shaw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38" y="3860333"/>
            <a:ext cx="1512883" cy="1512883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1016-stro-01">
            <a:hlinkClick r:id="rId10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05"/>
          <a:stretch>
            <a:fillRect/>
          </a:stretch>
        </p:blipFill>
        <p:spPr bwMode="auto">
          <a:xfrm>
            <a:off x="4358454" y="1800091"/>
            <a:ext cx="2143729" cy="1163097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Rectangle 3"/>
          <p:cNvSpPr txBox="1">
            <a:spLocks noChangeArrowheads="1"/>
          </p:cNvSpPr>
          <p:nvPr/>
        </p:nvSpPr>
        <p:spPr bwMode="auto">
          <a:xfrm>
            <a:off x="252637" y="3331354"/>
            <a:ext cx="5976664" cy="460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de-DE" sz="2400" b="1" dirty="0" smtClean="0"/>
              <a:t>3. </a:t>
            </a:r>
            <a:r>
              <a:rPr lang="de-DE" dirty="0" smtClean="0"/>
              <a:t>The illustrative paradigm</a:t>
            </a:r>
          </a:p>
        </p:txBody>
      </p:sp>
      <p:sp>
        <p:nvSpPr>
          <p:cNvPr id="50" name="Rectangle 49"/>
          <p:cNvSpPr/>
          <p:nvPr/>
        </p:nvSpPr>
        <p:spPr bwMode="auto">
          <a:xfrm>
            <a:off x="0" y="805782"/>
            <a:ext cx="9143999" cy="5696702"/>
          </a:xfrm>
          <a:prstGeom prst="rect">
            <a:avLst/>
          </a:prstGeom>
          <a:solidFill>
            <a:srgbClr val="FFFFFF">
              <a:alpha val="54118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1" name="Rounded Rectangle 50"/>
          <p:cNvSpPr/>
          <p:nvPr/>
        </p:nvSpPr>
        <p:spPr bwMode="auto">
          <a:xfrm>
            <a:off x="4044473" y="3848348"/>
            <a:ext cx="4920015" cy="468000"/>
          </a:xfrm>
          <a:prstGeom prst="roundRect">
            <a:avLst/>
          </a:prstGeom>
          <a:noFill/>
          <a:ln w="38100">
            <a:headEnd type="none" w="med" len="med"/>
            <a:tailEnd type="none" w="med" len="med"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9" name="Rectangle 3"/>
          <p:cNvSpPr txBox="1">
            <a:spLocks noChangeArrowheads="1"/>
          </p:cNvSpPr>
          <p:nvPr/>
        </p:nvSpPr>
        <p:spPr bwMode="auto">
          <a:xfrm>
            <a:off x="4067944" y="3878140"/>
            <a:ext cx="4896544" cy="510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DE" sz="2400" b="1" dirty="0" smtClean="0"/>
              <a:t>4. </a:t>
            </a:r>
            <a:r>
              <a:rPr lang="de-DE" dirty="0" smtClean="0"/>
              <a:t>Illustrative flow visualization</a:t>
            </a:r>
          </a:p>
        </p:txBody>
      </p:sp>
      <p:sp>
        <p:nvSpPr>
          <p:cNvPr id="52" name="Footer Placeholder 3"/>
          <p:cNvSpPr txBox="1">
            <a:spLocks/>
          </p:cNvSpPr>
          <p:nvPr/>
        </p:nvSpPr>
        <p:spPr bwMode="auto">
          <a:xfrm>
            <a:off x="180001" y="6558020"/>
            <a:ext cx="878400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de-A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005986"/>
                </a:solidFill>
                <a:latin typeface="Arial" charset="0"/>
                <a:ea typeface="+mn-ea"/>
                <a:cs typeface="+mn-cs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de-AT" dirty="0"/>
              <a:t>4</a:t>
            </a:r>
            <a:r>
              <a:rPr lang="de-AT" dirty="0" smtClean="0"/>
              <a:t>. Illustrative flow visualization</a:t>
            </a:r>
            <a:endParaRPr lang="de-AT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15888" y="6562800"/>
            <a:ext cx="7696200" cy="301625"/>
          </a:xfrm>
        </p:spPr>
        <p:txBody>
          <a:bodyPr/>
          <a:lstStyle/>
          <a:p>
            <a:r>
              <a:rPr lang="de-AT" dirty="0" smtClean="0"/>
              <a:t>A. Brambilla</a:t>
            </a:r>
            <a:endParaRPr lang="de-AT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940675" y="6562800"/>
            <a:ext cx="1079500" cy="306387"/>
          </a:xfrm>
        </p:spPr>
        <p:txBody>
          <a:bodyPr/>
          <a:lstStyle/>
          <a:p>
            <a:r>
              <a:rPr lang="de-AT" dirty="0" smtClean="0"/>
              <a:t>0 of 79</a:t>
            </a: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109109" y="6552000"/>
            <a:ext cx="8784000" cy="0"/>
          </a:xfrm>
          <a:prstGeom prst="line">
            <a:avLst/>
          </a:prstGeom>
          <a:ln w="12700"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54" name="Group 53"/>
          <p:cNvGrpSpPr/>
          <p:nvPr/>
        </p:nvGrpSpPr>
        <p:grpSpPr>
          <a:xfrm>
            <a:off x="6084168" y="4387596"/>
            <a:ext cx="2690500" cy="2114888"/>
            <a:chOff x="2271494" y="2420888"/>
            <a:chExt cx="4604762" cy="3589732"/>
          </a:xfrm>
        </p:grpSpPr>
        <p:sp>
          <p:nvSpPr>
            <p:cNvPr id="56" name="Round Same Side Corner Rectangle 55"/>
            <p:cNvSpPr/>
            <p:nvPr/>
          </p:nvSpPr>
          <p:spPr bwMode="auto">
            <a:xfrm>
              <a:off x="4113400" y="2420888"/>
              <a:ext cx="920953" cy="897433"/>
            </a:xfrm>
            <a:prstGeom prst="round2SameRect">
              <a:avLst/>
            </a:prstGeom>
            <a:solidFill>
              <a:srgbClr val="5E3C99">
                <a:alpha val="10196"/>
              </a:srgbClr>
            </a:solidFill>
            <a:ln>
              <a:solidFill>
                <a:srgbClr val="5E3C99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1400" b="1" i="0" u="none" strike="noStrike" cap="none" normalizeH="0" baseline="0" dirty="0" smtClean="0">
                  <a:solidFill>
                    <a:srgbClr val="5E3C99"/>
                  </a:solidFill>
                  <a:effectLst/>
                  <a:latin typeface="Arial" charset="0"/>
                </a:rPr>
                <a:t>VM</a:t>
              </a:r>
              <a:endParaRPr kumimoji="0" lang="en-US" sz="1400" b="1" i="0" u="none" strike="noStrike" cap="none" normalizeH="0" baseline="0" dirty="0" smtClean="0">
                <a:solidFill>
                  <a:srgbClr val="5E3C99"/>
                </a:solidFill>
                <a:effectLst/>
                <a:latin typeface="Arial" charset="0"/>
              </a:endParaRPr>
            </a:p>
          </p:txBody>
        </p:sp>
        <p:sp>
          <p:nvSpPr>
            <p:cNvPr id="57" name="Round Same Side Corner Rectangle 56"/>
            <p:cNvSpPr/>
            <p:nvPr/>
          </p:nvSpPr>
          <p:spPr bwMode="auto">
            <a:xfrm>
              <a:off x="5034351" y="2420888"/>
              <a:ext cx="920953" cy="897433"/>
            </a:xfrm>
            <a:prstGeom prst="round2SameRect">
              <a:avLst/>
            </a:prstGeom>
            <a:solidFill>
              <a:srgbClr val="5E3C99">
                <a:alpha val="10196"/>
              </a:srgbClr>
            </a:solidFill>
            <a:ln>
              <a:solidFill>
                <a:srgbClr val="5E3C99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1400" b="1" i="0" u="none" strike="noStrike" cap="none" normalizeH="0" baseline="0" dirty="0" smtClean="0">
                  <a:solidFill>
                    <a:srgbClr val="5E3C99"/>
                  </a:solidFill>
                  <a:effectLst/>
                  <a:latin typeface="Arial" charset="0"/>
                </a:rPr>
                <a:t>FE</a:t>
              </a:r>
              <a:endParaRPr kumimoji="0" lang="en-US" sz="1400" b="1" i="0" u="none" strike="noStrike" cap="none" normalizeH="0" baseline="0" dirty="0" smtClean="0">
                <a:solidFill>
                  <a:srgbClr val="5E3C99"/>
                </a:solidFill>
                <a:effectLst/>
                <a:latin typeface="Arial" charset="0"/>
              </a:endParaRPr>
            </a:p>
          </p:txBody>
        </p:sp>
        <p:sp>
          <p:nvSpPr>
            <p:cNvPr id="58" name="Round Same Side Corner Rectangle 57"/>
            <p:cNvSpPr/>
            <p:nvPr/>
          </p:nvSpPr>
          <p:spPr bwMode="auto">
            <a:xfrm>
              <a:off x="5955303" y="2420888"/>
              <a:ext cx="920953" cy="897433"/>
            </a:xfrm>
            <a:prstGeom prst="round2SameRect">
              <a:avLst/>
            </a:prstGeom>
            <a:solidFill>
              <a:srgbClr val="5E3C99">
                <a:alpha val="10196"/>
              </a:srgbClr>
            </a:solidFill>
            <a:ln>
              <a:solidFill>
                <a:srgbClr val="5E3C99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1400" b="1" i="0" u="none" strike="noStrike" cap="none" normalizeH="0" baseline="0" dirty="0" smtClean="0">
                  <a:solidFill>
                    <a:srgbClr val="5E3C99"/>
                  </a:solidFill>
                  <a:effectLst/>
                  <a:latin typeface="Arial" charset="0"/>
                </a:rPr>
                <a:t>VE</a:t>
              </a:r>
              <a:endParaRPr kumimoji="0" lang="en-US" sz="1400" b="1" i="0" u="none" strike="noStrike" cap="none" normalizeH="0" baseline="0" dirty="0" smtClean="0">
                <a:solidFill>
                  <a:srgbClr val="5E3C99"/>
                </a:solidFill>
                <a:effectLst/>
                <a:latin typeface="Arial" charset="0"/>
              </a:endParaRPr>
            </a:p>
          </p:txBody>
        </p:sp>
        <p:sp>
          <p:nvSpPr>
            <p:cNvPr id="59" name="Round Same Side Corner Rectangle 58"/>
            <p:cNvSpPr/>
            <p:nvPr/>
          </p:nvSpPr>
          <p:spPr bwMode="auto">
            <a:xfrm>
              <a:off x="3192447" y="2420888"/>
              <a:ext cx="920953" cy="897433"/>
            </a:xfrm>
            <a:prstGeom prst="round2SameRect">
              <a:avLst/>
            </a:prstGeom>
            <a:solidFill>
              <a:srgbClr val="5E3C99">
                <a:alpha val="10196"/>
              </a:srgbClr>
            </a:solidFill>
            <a:ln>
              <a:solidFill>
                <a:srgbClr val="5E3C99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1400" b="1" i="0" u="none" strike="noStrike" cap="none" normalizeH="0" baseline="0" dirty="0" smtClean="0">
                  <a:solidFill>
                    <a:srgbClr val="5E3C99"/>
                  </a:solidFill>
                  <a:effectLst/>
                  <a:latin typeface="Arial" charset="0"/>
                </a:rPr>
                <a:t>PE</a:t>
              </a:r>
              <a:endParaRPr kumimoji="0" lang="en-US" sz="1400" b="1" i="0" u="none" strike="noStrike" cap="none" normalizeH="0" baseline="0" dirty="0" smtClean="0">
                <a:solidFill>
                  <a:srgbClr val="5E3C99"/>
                </a:solidFill>
                <a:effectLst/>
                <a:latin typeface="Arial" charset="0"/>
              </a:endParaRPr>
            </a:p>
          </p:txBody>
        </p:sp>
        <p:sp>
          <p:nvSpPr>
            <p:cNvPr id="60" name="Rectangle 59"/>
            <p:cNvSpPr/>
            <p:nvPr/>
          </p:nvSpPr>
          <p:spPr bwMode="auto">
            <a:xfrm>
              <a:off x="3192447" y="3318321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1" name="Round Same Side Corner Rectangle 60"/>
            <p:cNvSpPr/>
            <p:nvPr/>
          </p:nvSpPr>
          <p:spPr bwMode="auto">
            <a:xfrm rot="16200000">
              <a:off x="2283254" y="3306562"/>
              <a:ext cx="897433" cy="920953"/>
            </a:xfrm>
            <a:prstGeom prst="round2SameRect">
              <a:avLst/>
            </a:prstGeom>
            <a:solidFill>
              <a:srgbClr val="007D5D">
                <a:alpha val="10196"/>
              </a:srgbClr>
            </a:solidFill>
            <a:ln>
              <a:solidFill>
                <a:srgbClr val="007D5D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vert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1400" b="1" i="0" u="none" strike="noStrike" cap="none" normalizeH="0" baseline="0" dirty="0" smtClean="0">
                  <a:solidFill>
                    <a:srgbClr val="007D5D"/>
                  </a:solidFill>
                  <a:effectLst/>
                  <a:latin typeface="Arial" charset="0"/>
                </a:rPr>
                <a:t>RD</a:t>
              </a:r>
              <a:endParaRPr kumimoji="0" lang="en-US" sz="1400" b="1" i="0" u="none" strike="noStrike" cap="none" normalizeH="0" baseline="0" dirty="0" smtClean="0">
                <a:solidFill>
                  <a:srgbClr val="007D5D"/>
                </a:solidFill>
                <a:effectLst/>
                <a:latin typeface="Arial" charset="0"/>
              </a:endParaRPr>
            </a:p>
          </p:txBody>
        </p:sp>
        <p:sp>
          <p:nvSpPr>
            <p:cNvPr id="62" name="Round Same Side Corner Rectangle 61"/>
            <p:cNvSpPr/>
            <p:nvPr/>
          </p:nvSpPr>
          <p:spPr bwMode="auto">
            <a:xfrm rot="16200000">
              <a:off x="2283254" y="4203995"/>
              <a:ext cx="897433" cy="920953"/>
            </a:xfrm>
            <a:prstGeom prst="round2SameRect">
              <a:avLst/>
            </a:prstGeom>
            <a:solidFill>
              <a:srgbClr val="007D5D">
                <a:alpha val="10196"/>
              </a:srgbClr>
            </a:solidFill>
            <a:ln>
              <a:solidFill>
                <a:srgbClr val="007D5D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vert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1400" b="1" i="0" u="none" strike="noStrike" cap="none" normalizeH="0" baseline="0" dirty="0" smtClean="0">
                  <a:solidFill>
                    <a:srgbClr val="007D5D"/>
                  </a:solidFill>
                  <a:effectLst/>
                  <a:latin typeface="Arial" charset="0"/>
                </a:rPr>
                <a:t>IS</a:t>
              </a:r>
              <a:endParaRPr kumimoji="0" lang="en-US" sz="1400" b="1" i="0" u="none" strike="noStrike" cap="none" normalizeH="0" baseline="0" dirty="0" smtClean="0">
                <a:solidFill>
                  <a:srgbClr val="007D5D"/>
                </a:solidFill>
                <a:effectLst/>
                <a:latin typeface="Arial" charset="0"/>
              </a:endParaRPr>
            </a:p>
          </p:txBody>
        </p:sp>
        <p:sp>
          <p:nvSpPr>
            <p:cNvPr id="63" name="Round Same Side Corner Rectangle 62"/>
            <p:cNvSpPr/>
            <p:nvPr/>
          </p:nvSpPr>
          <p:spPr bwMode="auto">
            <a:xfrm rot="16200000">
              <a:off x="2283254" y="5101427"/>
              <a:ext cx="897433" cy="920953"/>
            </a:xfrm>
            <a:prstGeom prst="round2SameRect">
              <a:avLst/>
            </a:prstGeom>
            <a:solidFill>
              <a:srgbClr val="007D5D">
                <a:alpha val="10196"/>
              </a:srgbClr>
            </a:solidFill>
            <a:ln>
              <a:solidFill>
                <a:srgbClr val="007D5D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vert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1400" b="1" i="0" u="none" strike="noStrike" cap="none" normalizeH="0" baseline="0" dirty="0" smtClean="0">
                  <a:solidFill>
                    <a:srgbClr val="007D5D"/>
                  </a:solidFill>
                  <a:effectLst/>
                  <a:latin typeface="Arial" charset="0"/>
                </a:rPr>
                <a:t>FF</a:t>
              </a:r>
              <a:endParaRPr kumimoji="0" lang="en-US" sz="1400" b="1" i="0" u="none" strike="noStrike" cap="none" normalizeH="0" baseline="0" dirty="0" smtClean="0">
                <a:solidFill>
                  <a:srgbClr val="007D5D"/>
                </a:solidFill>
                <a:effectLst/>
                <a:latin typeface="Arial" charset="0"/>
              </a:endParaRPr>
            </a:p>
          </p:txBody>
        </p:sp>
        <p:sp>
          <p:nvSpPr>
            <p:cNvPr id="64" name="Rectangle 63"/>
            <p:cNvSpPr/>
            <p:nvPr/>
          </p:nvSpPr>
          <p:spPr bwMode="auto">
            <a:xfrm>
              <a:off x="4113400" y="3318321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5" name="Rectangle 64"/>
            <p:cNvSpPr/>
            <p:nvPr/>
          </p:nvSpPr>
          <p:spPr bwMode="auto">
            <a:xfrm>
              <a:off x="5034351" y="3318321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6" name="Rectangle 65"/>
            <p:cNvSpPr/>
            <p:nvPr/>
          </p:nvSpPr>
          <p:spPr bwMode="auto">
            <a:xfrm>
              <a:off x="5955303" y="3318321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7" name="Rectangle 66"/>
            <p:cNvSpPr/>
            <p:nvPr/>
          </p:nvSpPr>
          <p:spPr bwMode="auto">
            <a:xfrm>
              <a:off x="3192447" y="4215754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8" name="Rectangle 67"/>
            <p:cNvSpPr/>
            <p:nvPr/>
          </p:nvSpPr>
          <p:spPr bwMode="auto">
            <a:xfrm>
              <a:off x="4113400" y="4215754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9" name="Rectangle 68"/>
            <p:cNvSpPr/>
            <p:nvPr/>
          </p:nvSpPr>
          <p:spPr bwMode="auto">
            <a:xfrm>
              <a:off x="5034351" y="4215754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0" name="Rectangle 69"/>
            <p:cNvSpPr/>
            <p:nvPr/>
          </p:nvSpPr>
          <p:spPr bwMode="auto">
            <a:xfrm>
              <a:off x="5955303" y="4215754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1" name="Rectangle 70"/>
            <p:cNvSpPr/>
            <p:nvPr/>
          </p:nvSpPr>
          <p:spPr bwMode="auto">
            <a:xfrm>
              <a:off x="3192447" y="5113186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2" name="Rectangle 71"/>
            <p:cNvSpPr/>
            <p:nvPr/>
          </p:nvSpPr>
          <p:spPr bwMode="auto">
            <a:xfrm>
              <a:off x="4113400" y="5113186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3" name="Rectangle 72"/>
            <p:cNvSpPr/>
            <p:nvPr/>
          </p:nvSpPr>
          <p:spPr bwMode="auto">
            <a:xfrm>
              <a:off x="5034351" y="5113186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4" name="Rectangle 73"/>
            <p:cNvSpPr/>
            <p:nvPr/>
          </p:nvSpPr>
          <p:spPr bwMode="auto">
            <a:xfrm>
              <a:off x="5955303" y="5113186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75" name="Picture 2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8847" y="3331518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6" name="Picture 3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9182" y="4229548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7" name="Picture 5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7894" y="5126383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8" name="Picture 7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7894" y="3331516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9" name="Picture 8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6324" y="4231527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0" name="Picture 3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8077" y="3331518"/>
              <a:ext cx="890359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1" name="Picture 80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7277" y="4231527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2" name="Picture 81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6943" y="5126382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3" name="Picture 11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7894" y="4240023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4" name="Picture 2"/>
            <p:cNvPicPr>
              <a:picLocks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4192" y="3330136"/>
              <a:ext cx="896617" cy="8738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01873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117029" y="4848746"/>
            <a:ext cx="8907462" cy="1604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>
              <a:buFont typeface="Arial" charset="0"/>
              <a:buNone/>
              <a:tabLst>
                <a:tab pos="4486275" algn="l"/>
              </a:tabLst>
            </a:pPr>
            <a:r>
              <a:rPr lang="en-US" dirty="0" smtClean="0"/>
              <a:t>	Data representation </a:t>
            </a:r>
          </a:p>
          <a:p>
            <a:pPr>
              <a:tabLst>
                <a:tab pos="4487863" algn="l"/>
              </a:tabLst>
            </a:pPr>
            <a:r>
              <a:rPr lang="en-US" dirty="0" smtClean="0"/>
              <a:t>Visualization user	Visualization needs</a:t>
            </a:r>
          </a:p>
          <a:p>
            <a:pPr marL="0" indent="0">
              <a:buFont typeface="Arial" charset="0"/>
              <a:buNone/>
              <a:tabLst>
                <a:tab pos="4487863" algn="l"/>
              </a:tabLst>
            </a:pPr>
            <a:r>
              <a:rPr lang="en-US" dirty="0" smtClean="0"/>
              <a:t>	Technical </a:t>
            </a:r>
            <a:r>
              <a:rPr lang="en-US" dirty="0" err="1" smtClean="0"/>
              <a:t>vis</a:t>
            </a:r>
            <a:r>
              <a:rPr lang="en-US" dirty="0" smtClean="0"/>
              <a:t> details</a:t>
            </a:r>
          </a:p>
        </p:txBody>
      </p:sp>
      <p:sp>
        <p:nvSpPr>
          <p:cNvPr id="56" name="Footer Placeholder 3"/>
          <p:cNvSpPr txBox="1">
            <a:spLocks/>
          </p:cNvSpPr>
          <p:nvPr/>
        </p:nvSpPr>
        <p:spPr bwMode="auto">
          <a:xfrm>
            <a:off x="180001" y="6558020"/>
            <a:ext cx="878400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de-A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005986"/>
                </a:solidFill>
                <a:latin typeface="Arial" charset="0"/>
                <a:ea typeface="+mn-ea"/>
                <a:cs typeface="+mn-cs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de-AT" dirty="0"/>
              <a:t>4</a:t>
            </a:r>
            <a:r>
              <a:rPr lang="de-AT" dirty="0" smtClean="0"/>
              <a:t>. Illustrative flow visualization</a:t>
            </a:r>
            <a:endParaRPr lang="de-AT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15888" y="6562800"/>
            <a:ext cx="7696200" cy="301625"/>
          </a:xfrm>
        </p:spPr>
        <p:txBody>
          <a:bodyPr/>
          <a:lstStyle/>
          <a:p>
            <a:r>
              <a:rPr lang="de-AT" dirty="0" smtClean="0"/>
              <a:t>A. Brambilla</a:t>
            </a:r>
            <a:endParaRPr lang="de-AT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940675" y="6562800"/>
            <a:ext cx="1079500" cy="306387"/>
          </a:xfrm>
        </p:spPr>
        <p:txBody>
          <a:bodyPr/>
          <a:lstStyle/>
          <a:p>
            <a:r>
              <a:rPr lang="de-AT" dirty="0" smtClean="0"/>
              <a:t>0</a:t>
            </a:r>
            <a:fld id="{E72FA820-B3A7-427D-BC85-1635A64F35CA}" type="slidenum">
              <a:rPr lang="de-AT" smtClean="0"/>
              <a:pPr/>
              <a:t>42</a:t>
            </a:fld>
            <a:r>
              <a:rPr lang="de-AT" dirty="0" smtClean="0"/>
              <a:t> of 79</a:t>
            </a:r>
          </a:p>
        </p:txBody>
      </p:sp>
      <p:sp>
        <p:nvSpPr>
          <p:cNvPr id="609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Classification, why and how</a:t>
            </a:r>
            <a:endParaRPr lang="de-AT" dirty="0"/>
          </a:p>
        </p:txBody>
      </p:sp>
      <p:sp>
        <p:nvSpPr>
          <p:cNvPr id="609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9063" y="1023938"/>
            <a:ext cx="8907462" cy="3725383"/>
          </a:xfrm>
        </p:spPr>
        <p:txBody>
          <a:bodyPr/>
          <a:lstStyle/>
          <a:p>
            <a:r>
              <a:rPr lang="en-US" dirty="0" smtClean="0"/>
              <a:t>Goal: help application experts (visualization users) to identify the right technique according to their needs</a:t>
            </a:r>
          </a:p>
          <a:p>
            <a:r>
              <a:rPr lang="en-US" dirty="0" smtClean="0"/>
              <a:t>Guidelines:</a:t>
            </a:r>
          </a:p>
          <a:p>
            <a:pPr lvl="1"/>
            <a:r>
              <a:rPr lang="en-US" dirty="0" smtClean="0"/>
              <a:t>The visual advantages of the different techniques should be emphasized</a:t>
            </a:r>
          </a:p>
          <a:p>
            <a:pPr lvl="1"/>
            <a:r>
              <a:rPr lang="nb-NO" dirty="0" smtClean="0"/>
              <a:t>The reference representation of the flow data has to be captured</a:t>
            </a:r>
            <a:endParaRPr lang="en-US" dirty="0" smtClean="0"/>
          </a:p>
          <a:p>
            <a:pPr lvl="1"/>
            <a:r>
              <a:rPr lang="en-US" dirty="0" smtClean="0"/>
              <a:t>The typical visualization user can have limited knowledge of visualization</a:t>
            </a: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180000" y="6552000"/>
            <a:ext cx="8784000" cy="0"/>
          </a:xfrm>
          <a:prstGeom prst="line">
            <a:avLst/>
          </a:prstGeom>
          <a:ln w="12700"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7" name="Picture 4" descr="Y:\andrea\Presentations\SemSeg-logo-whit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4624"/>
            <a:ext cx="924546" cy="673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/>
          <p:nvPr/>
        </p:nvCxnSpPr>
        <p:spPr bwMode="auto">
          <a:xfrm flipV="1">
            <a:off x="3635896" y="5071261"/>
            <a:ext cx="792088" cy="647716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 bwMode="auto">
          <a:xfrm>
            <a:off x="3635896" y="5718977"/>
            <a:ext cx="792088" cy="0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 bwMode="auto">
          <a:xfrm>
            <a:off x="3635896" y="5735923"/>
            <a:ext cx="792088" cy="559474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031" name="Picture 7" descr="C:\Users\brembo\AppData\Local\Microsoft\Windows\Temporary Internet Files\Content.IE5\6CX96FHC\MC900432537[1]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755" y="6114021"/>
            <a:ext cx="411323" cy="411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brembo\AppData\Local\Microsoft\Windows\Temporary Internet Files\Content.IE5\3J91XEO6\MC900441310[1]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5371545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brembo\AppData\Local\Microsoft\Windows\Temporary Internet Files\Content.IE5\3J91XEO6\MC900441310[1]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4749321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D:\Desktop\ETHLog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0" y="-43132"/>
            <a:ext cx="848914" cy="848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182" y="-22462"/>
            <a:ext cx="2641817" cy="763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2193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918140"/>
            <a:ext cx="2654781" cy="2607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292" y="3918140"/>
            <a:ext cx="2664296" cy="2607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379" y="3918140"/>
            <a:ext cx="2654781" cy="2607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" name="Footer Placeholder 3"/>
          <p:cNvSpPr txBox="1">
            <a:spLocks/>
          </p:cNvSpPr>
          <p:nvPr/>
        </p:nvSpPr>
        <p:spPr bwMode="auto">
          <a:xfrm>
            <a:off x="180001" y="6558020"/>
            <a:ext cx="878400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de-A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005986"/>
                </a:solidFill>
                <a:latin typeface="Arial" charset="0"/>
                <a:ea typeface="+mn-ea"/>
                <a:cs typeface="+mn-cs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de-AT" dirty="0"/>
              <a:t>4</a:t>
            </a:r>
            <a:r>
              <a:rPr lang="de-AT" dirty="0" smtClean="0"/>
              <a:t>. Illustrative flow visualization</a:t>
            </a:r>
            <a:endParaRPr lang="de-AT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15888" y="6562800"/>
            <a:ext cx="7696200" cy="301625"/>
          </a:xfrm>
        </p:spPr>
        <p:txBody>
          <a:bodyPr/>
          <a:lstStyle/>
          <a:p>
            <a:r>
              <a:rPr lang="de-AT" dirty="0" smtClean="0"/>
              <a:t>A. Brambilla</a:t>
            </a:r>
            <a:endParaRPr lang="de-AT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940675" y="6562800"/>
            <a:ext cx="1079500" cy="306387"/>
          </a:xfrm>
        </p:spPr>
        <p:txBody>
          <a:bodyPr/>
          <a:lstStyle/>
          <a:p>
            <a:r>
              <a:rPr lang="de-AT" dirty="0" smtClean="0"/>
              <a:t>0</a:t>
            </a:r>
            <a:fld id="{E72FA820-B3A7-427D-BC85-1635A64F35CA}" type="slidenum">
              <a:rPr lang="de-AT" smtClean="0"/>
              <a:pPr/>
              <a:t>43</a:t>
            </a:fld>
            <a:r>
              <a:rPr lang="de-AT" dirty="0" smtClean="0"/>
              <a:t> of 79</a:t>
            </a:r>
          </a:p>
        </p:txBody>
      </p:sp>
      <p:sp>
        <p:nvSpPr>
          <p:cNvPr id="609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Which flow data representation?</a:t>
            </a:r>
            <a:endParaRPr lang="de-AT" dirty="0"/>
          </a:p>
        </p:txBody>
      </p:sp>
      <p:sp>
        <p:nvSpPr>
          <p:cNvPr id="609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9063" y="1023938"/>
            <a:ext cx="8907462" cy="432048"/>
          </a:xfrm>
        </p:spPr>
        <p:txBody>
          <a:bodyPr/>
          <a:lstStyle/>
          <a:p>
            <a:r>
              <a:rPr lang="nb-NO" dirty="0" smtClean="0"/>
              <a:t>Traditional flow-vis classification:</a:t>
            </a:r>
          </a:p>
          <a:p>
            <a:pPr lvl="1"/>
            <a:endParaRPr lang="en-US" dirty="0" smtClean="0"/>
          </a:p>
          <a:p>
            <a:pPr marL="0" indent="0">
              <a:buNone/>
              <a:tabLst>
                <a:tab pos="4487863" algn="l"/>
              </a:tabLst>
            </a:pPr>
            <a:endParaRPr lang="en-US" dirty="0" smtClean="0"/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180000" y="6552000"/>
            <a:ext cx="8784000" cy="0"/>
          </a:xfrm>
          <a:prstGeom prst="line">
            <a:avLst/>
          </a:prstGeom>
          <a:ln w="12700"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7" name="Picture 4" descr="Y:\andrea\Presentations\SemSeg-logo-whit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4624"/>
            <a:ext cx="924546" cy="673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D:\Desktop\ETHLog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0" y="-43132"/>
            <a:ext cx="848914" cy="848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345058" y="1455986"/>
            <a:ext cx="8798942" cy="892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3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623888" lvl="1"/>
            <a:r>
              <a:rPr lang="nb-NO" dirty="0" smtClean="0"/>
              <a:t>Direct</a:t>
            </a:r>
          </a:p>
          <a:p>
            <a:pPr marL="623888" lvl="1" defTabSz="628650"/>
            <a:r>
              <a:rPr lang="nb-NO" dirty="0" smtClean="0"/>
              <a:t>Texture-based</a:t>
            </a:r>
          </a:p>
          <a:p>
            <a:pPr marL="541338" lvl="1" defTabSz="447675"/>
            <a:r>
              <a:rPr lang="nb-NO" dirty="0" smtClean="0"/>
              <a:t>Geometric</a:t>
            </a:r>
          </a:p>
          <a:p>
            <a:pPr marL="541338" lvl="1" defTabSz="447675"/>
            <a:r>
              <a:rPr lang="nb-NO" dirty="0" smtClean="0"/>
              <a:t>Feature-based</a:t>
            </a:r>
          </a:p>
          <a:p>
            <a:pPr marL="446088" lvl="1" defTabSz="542925"/>
            <a:r>
              <a:rPr lang="nb-NO" dirty="0" smtClean="0"/>
              <a:t>Partition-based</a:t>
            </a:r>
            <a:endParaRPr lang="en-US" dirty="0" smtClean="0"/>
          </a:p>
          <a:p>
            <a:pPr marL="0" indent="0">
              <a:buFont typeface="Arial" charset="0"/>
              <a:buNone/>
              <a:tabLst>
                <a:tab pos="4487863" algn="l"/>
              </a:tabLst>
            </a:pPr>
            <a:endParaRPr lang="en-US" dirty="0" smtClean="0"/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180001" y="2420888"/>
            <a:ext cx="8784000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r>
              <a:rPr lang="nb-NO" dirty="0" smtClean="0"/>
              <a:t>Based on the implementation, too technical!</a:t>
            </a:r>
          </a:p>
          <a:p>
            <a:r>
              <a:rPr lang="nb-NO" dirty="0" smtClean="0"/>
              <a:t>Move the focus on flow representations:</a:t>
            </a:r>
            <a:endParaRPr lang="en-US" dirty="0" smtClean="0"/>
          </a:p>
          <a:p>
            <a:pPr marL="0" indent="0">
              <a:buFont typeface="Arial" charset="0"/>
              <a:buNone/>
              <a:tabLst>
                <a:tab pos="4487863" algn="l"/>
              </a:tabLst>
            </a:pPr>
            <a:endParaRPr lang="en-US" dirty="0" smtClean="0"/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415285" y="3518081"/>
            <a:ext cx="2212499" cy="324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de-DE" sz="2600" dirty="0" smtClean="0"/>
              <a:t>Raw Data</a:t>
            </a:r>
          </a:p>
          <a:p>
            <a:endParaRPr lang="de-DE" sz="2600" dirty="0"/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6156176" y="3518081"/>
            <a:ext cx="2736304" cy="324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de-DE" sz="2600" dirty="0" smtClean="0"/>
              <a:t>Flow Features</a:t>
            </a:r>
            <a:endParaRPr lang="de-DE" sz="2600" dirty="0"/>
          </a:p>
        </p:txBody>
      </p:sp>
      <p:sp>
        <p:nvSpPr>
          <p:cNvPr id="23" name="Rectangle 3"/>
          <p:cNvSpPr txBox="1">
            <a:spLocks noChangeArrowheads="1"/>
          </p:cNvSpPr>
          <p:nvPr/>
        </p:nvSpPr>
        <p:spPr bwMode="auto">
          <a:xfrm>
            <a:off x="2843808" y="3518081"/>
            <a:ext cx="3384376" cy="324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de-DE" sz="2600" dirty="0" smtClean="0"/>
              <a:t>Integral Structures</a:t>
            </a:r>
          </a:p>
          <a:p>
            <a:endParaRPr lang="de-DE" sz="2600" dirty="0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182" y="-22462"/>
            <a:ext cx="2641817" cy="763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9707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Footer Placeholder 3"/>
          <p:cNvSpPr txBox="1">
            <a:spLocks/>
          </p:cNvSpPr>
          <p:nvPr/>
        </p:nvSpPr>
        <p:spPr bwMode="auto">
          <a:xfrm>
            <a:off x="180001" y="6558020"/>
            <a:ext cx="878400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de-A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005986"/>
                </a:solidFill>
                <a:latin typeface="Arial" charset="0"/>
                <a:ea typeface="+mn-ea"/>
                <a:cs typeface="+mn-cs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de-AT" dirty="0"/>
              <a:t>4</a:t>
            </a:r>
            <a:r>
              <a:rPr lang="de-AT" dirty="0" smtClean="0"/>
              <a:t>. Illustrative flow visualization</a:t>
            </a:r>
            <a:endParaRPr lang="de-AT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15888" y="6562800"/>
            <a:ext cx="7696200" cy="301625"/>
          </a:xfrm>
        </p:spPr>
        <p:txBody>
          <a:bodyPr/>
          <a:lstStyle/>
          <a:p>
            <a:r>
              <a:rPr lang="de-AT" dirty="0" smtClean="0"/>
              <a:t>A. Brambilla</a:t>
            </a:r>
            <a:endParaRPr lang="de-AT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940675" y="6562800"/>
            <a:ext cx="1079500" cy="306387"/>
          </a:xfrm>
        </p:spPr>
        <p:txBody>
          <a:bodyPr/>
          <a:lstStyle/>
          <a:p>
            <a:r>
              <a:rPr lang="de-AT" dirty="0" smtClean="0"/>
              <a:t>0</a:t>
            </a:r>
            <a:fld id="{E72FA820-B3A7-427D-BC85-1635A64F35CA}" type="slidenum">
              <a:rPr lang="de-AT" smtClean="0"/>
              <a:pPr/>
              <a:t>44</a:t>
            </a:fld>
            <a:r>
              <a:rPr lang="de-AT" dirty="0" smtClean="0"/>
              <a:t> of 79</a:t>
            </a:r>
          </a:p>
        </p:txBody>
      </p:sp>
      <p:pic>
        <p:nvPicPr>
          <p:cNvPr id="7" name="Picture 4" descr="Y:\andrea\Presentations\SemSeg-logo-whit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4624"/>
            <a:ext cx="924546" cy="673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9291" name="Rounded Rectangle 609290"/>
          <p:cNvSpPr/>
          <p:nvPr/>
        </p:nvSpPr>
        <p:spPr bwMode="auto">
          <a:xfrm>
            <a:off x="187621" y="1674404"/>
            <a:ext cx="1944216" cy="2546683"/>
          </a:xfrm>
          <a:prstGeom prst="roundRect">
            <a:avLst/>
          </a:prstGeom>
          <a:solidFill>
            <a:srgbClr val="018571">
              <a:alpha val="10196"/>
            </a:srgbClr>
          </a:solidFill>
          <a:ln w="28575">
            <a:solidFill>
              <a:srgbClr val="018571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>
              <a:tabLst>
                <a:tab pos="4308475" algn="l"/>
              </a:tabLst>
            </a:pPr>
            <a:endParaRPr kumimoji="0" lang="nb-NO" sz="1800" b="0" i="0" u="none" strike="noStrike" cap="none" normalizeH="0" baseline="0" dirty="0" smtClean="0">
              <a:ln>
                <a:solidFill>
                  <a:srgbClr val="00724B"/>
                </a:solidFill>
              </a:ln>
              <a:solidFill>
                <a:srgbClr val="018571"/>
              </a:solidFill>
              <a:effectLst/>
              <a:latin typeface="Arial" charset="0"/>
            </a:endParaRPr>
          </a:p>
        </p:txBody>
      </p:sp>
      <p:sp>
        <p:nvSpPr>
          <p:cNvPr id="54" name="Rectangle 3"/>
          <p:cNvSpPr txBox="1">
            <a:spLocks noChangeArrowheads="1"/>
          </p:cNvSpPr>
          <p:nvPr/>
        </p:nvSpPr>
        <p:spPr bwMode="auto">
          <a:xfrm>
            <a:off x="129638" y="2068800"/>
            <a:ext cx="2088232" cy="2010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266700" indent="-266700">
              <a:spcAft>
                <a:spcPts val="1200"/>
              </a:spcAft>
              <a:buClr>
                <a:srgbClr val="018571"/>
              </a:buClr>
              <a:buSzPct val="120000"/>
              <a:buFont typeface="Arial" pitchFamily="34" charset="0"/>
              <a:buChar char="■"/>
            </a:pPr>
            <a:r>
              <a:rPr lang="de-DE" sz="1800" b="1" dirty="0" smtClean="0">
                <a:solidFill>
                  <a:srgbClr val="018571"/>
                </a:solidFill>
              </a:rPr>
              <a:t>RAW DATA</a:t>
            </a:r>
          </a:p>
          <a:p>
            <a:pPr marL="266700" indent="-266700">
              <a:spcAft>
                <a:spcPts val="1200"/>
              </a:spcAft>
              <a:buClr>
                <a:srgbClr val="018571"/>
              </a:buClr>
              <a:buSzPct val="120000"/>
              <a:buFont typeface="Arial" pitchFamily="34" charset="0"/>
              <a:buChar char="■"/>
            </a:pPr>
            <a:r>
              <a:rPr lang="de-DE" sz="1800" b="1" dirty="0" smtClean="0">
                <a:solidFill>
                  <a:srgbClr val="018571"/>
                </a:solidFill>
              </a:rPr>
              <a:t>INTEGRAL STRUCTURES</a:t>
            </a:r>
          </a:p>
          <a:p>
            <a:pPr marL="266700" indent="-266700">
              <a:spcAft>
                <a:spcPts val="1200"/>
              </a:spcAft>
              <a:buClr>
                <a:srgbClr val="018571"/>
              </a:buClr>
              <a:buSzPct val="120000"/>
              <a:buFont typeface="Arial" pitchFamily="34" charset="0"/>
              <a:buChar char="■"/>
            </a:pPr>
            <a:r>
              <a:rPr lang="de-DE" sz="1800" b="1" dirty="0" smtClean="0">
                <a:solidFill>
                  <a:srgbClr val="018571"/>
                </a:solidFill>
              </a:rPr>
              <a:t>FLOW FEATURES</a:t>
            </a:r>
          </a:p>
        </p:txBody>
      </p:sp>
      <p:sp>
        <p:nvSpPr>
          <p:cNvPr id="57" name="Rounded Rectangle 56"/>
          <p:cNvSpPr/>
          <p:nvPr/>
        </p:nvSpPr>
        <p:spPr bwMode="auto">
          <a:xfrm>
            <a:off x="2596466" y="1677263"/>
            <a:ext cx="2472001" cy="2543824"/>
          </a:xfrm>
          <a:prstGeom prst="roundRect">
            <a:avLst/>
          </a:prstGeom>
          <a:solidFill>
            <a:srgbClr val="5E3C99">
              <a:alpha val="9804"/>
            </a:srgbClr>
          </a:solidFill>
          <a:ln w="28575">
            <a:solidFill>
              <a:srgbClr val="5E3C99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>
              <a:tabLst>
                <a:tab pos="4308475" algn="l"/>
              </a:tabLst>
            </a:pPr>
            <a:endParaRPr kumimoji="0" lang="nb-NO" sz="1800" b="0" i="0" u="none" strike="noStrike" cap="none" normalizeH="0" baseline="0" dirty="0" smtClean="0">
              <a:ln>
                <a:noFill/>
              </a:ln>
              <a:solidFill>
                <a:srgbClr val="5E3C99"/>
              </a:solidFill>
              <a:effectLst/>
              <a:latin typeface="Arial" charset="0"/>
            </a:endParaRPr>
          </a:p>
        </p:txBody>
      </p:sp>
      <p:sp>
        <p:nvSpPr>
          <p:cNvPr id="58" name="Rectangle 3"/>
          <p:cNvSpPr txBox="1">
            <a:spLocks noChangeArrowheads="1"/>
          </p:cNvSpPr>
          <p:nvPr/>
        </p:nvSpPr>
        <p:spPr bwMode="auto">
          <a:xfrm>
            <a:off x="2578363" y="1902122"/>
            <a:ext cx="2746667" cy="2294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266700" indent="-266700">
              <a:buClr>
                <a:srgbClr val="5E3C99"/>
              </a:buClr>
              <a:buSzPct val="120000"/>
              <a:buFont typeface="Arial" pitchFamily="34" charset="0"/>
              <a:buChar char="■"/>
            </a:pPr>
            <a:r>
              <a:rPr lang="de-DE" sz="1800" b="1" dirty="0" smtClean="0">
                <a:solidFill>
                  <a:srgbClr val="5E3C99"/>
                </a:solidFill>
              </a:rPr>
              <a:t>PERCEPTUAL EFFECTIVENESS</a:t>
            </a:r>
          </a:p>
          <a:p>
            <a:pPr marL="266700" indent="-266700">
              <a:buClr>
                <a:srgbClr val="5E3C99"/>
              </a:buClr>
              <a:buSzPct val="120000"/>
              <a:buFont typeface="Arial" pitchFamily="34" charset="0"/>
              <a:buChar char="■"/>
            </a:pPr>
            <a:r>
              <a:rPr lang="de-DE" sz="1800" b="1" dirty="0" smtClean="0">
                <a:solidFill>
                  <a:srgbClr val="5E3C99"/>
                </a:solidFill>
              </a:rPr>
              <a:t>VISIBILITY MANAGEMENT</a:t>
            </a:r>
          </a:p>
          <a:p>
            <a:pPr marL="266700" indent="-266700">
              <a:buClr>
                <a:srgbClr val="5E3C99"/>
              </a:buClr>
              <a:buSzPct val="120000"/>
              <a:buFont typeface="Arial" pitchFamily="34" charset="0"/>
              <a:buChar char="■"/>
            </a:pPr>
            <a:r>
              <a:rPr lang="de-DE" sz="1800" b="1" dirty="0" smtClean="0">
                <a:solidFill>
                  <a:srgbClr val="5E3C99"/>
                </a:solidFill>
              </a:rPr>
              <a:t>FOCUS EMPHASIS</a:t>
            </a:r>
          </a:p>
          <a:p>
            <a:pPr marL="266700" indent="-266700">
              <a:buClr>
                <a:srgbClr val="5E3C99"/>
              </a:buClr>
              <a:buSzPct val="120000"/>
              <a:buFont typeface="Arial" pitchFamily="34" charset="0"/>
              <a:buChar char="■"/>
            </a:pPr>
            <a:r>
              <a:rPr lang="de-DE" sz="1800" b="1" dirty="0" smtClean="0">
                <a:solidFill>
                  <a:srgbClr val="5E3C99"/>
                </a:solidFill>
              </a:rPr>
              <a:t>VISUAL EXPLANATION</a:t>
            </a:r>
          </a:p>
        </p:txBody>
      </p:sp>
      <p:sp>
        <p:nvSpPr>
          <p:cNvPr id="61" name="Rectangle 3"/>
          <p:cNvSpPr txBox="1">
            <a:spLocks noChangeArrowheads="1"/>
          </p:cNvSpPr>
          <p:nvPr/>
        </p:nvSpPr>
        <p:spPr bwMode="auto">
          <a:xfrm>
            <a:off x="-70420" y="872776"/>
            <a:ext cx="2520280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 algn="ctr">
              <a:buFont typeface="Arial" charset="0"/>
              <a:buNone/>
              <a:tabLst>
                <a:tab pos="4308475" algn="l"/>
              </a:tabLst>
            </a:pPr>
            <a:r>
              <a:rPr lang="de-DE" dirty="0" smtClean="0">
                <a:solidFill>
                  <a:srgbClr val="018571"/>
                </a:solidFill>
              </a:rPr>
              <a:t>Data representation</a:t>
            </a:r>
            <a:endParaRPr lang="de-DE" dirty="0">
              <a:solidFill>
                <a:srgbClr val="018571"/>
              </a:solidFill>
            </a:endParaRPr>
          </a:p>
        </p:txBody>
      </p:sp>
      <p:sp>
        <p:nvSpPr>
          <p:cNvPr id="62" name="Rectangle 3"/>
          <p:cNvSpPr txBox="1">
            <a:spLocks noChangeArrowheads="1"/>
          </p:cNvSpPr>
          <p:nvPr/>
        </p:nvSpPr>
        <p:spPr bwMode="auto">
          <a:xfrm>
            <a:off x="2596465" y="872776"/>
            <a:ext cx="2472001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 algn="ctr">
              <a:buFont typeface="Arial" charset="0"/>
              <a:buNone/>
              <a:tabLst>
                <a:tab pos="4308475" algn="l"/>
              </a:tabLst>
            </a:pPr>
            <a:r>
              <a:rPr lang="de-DE" dirty="0" smtClean="0">
                <a:solidFill>
                  <a:srgbClr val="5E3C99"/>
                </a:solidFill>
              </a:rPr>
              <a:t>Visualization needs</a:t>
            </a:r>
            <a:endParaRPr lang="de-DE" dirty="0">
              <a:solidFill>
                <a:srgbClr val="5E3C99"/>
              </a:solidFill>
            </a:endParaRPr>
          </a:p>
        </p:txBody>
      </p:sp>
      <p:sp>
        <p:nvSpPr>
          <p:cNvPr id="52" name="Rectangle 3"/>
          <p:cNvSpPr txBox="1">
            <a:spLocks noChangeArrowheads="1"/>
          </p:cNvSpPr>
          <p:nvPr/>
        </p:nvSpPr>
        <p:spPr bwMode="auto">
          <a:xfrm>
            <a:off x="2101245" y="2799426"/>
            <a:ext cx="1523221" cy="98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>
              <a:buFont typeface="Arial" charset="0"/>
              <a:buNone/>
              <a:tabLst>
                <a:tab pos="4487863" algn="l"/>
              </a:tabLst>
            </a:pPr>
            <a:r>
              <a:rPr lang="de-DE" sz="4000" b="1" dirty="0" smtClean="0"/>
              <a:t>X</a:t>
            </a:r>
            <a:endParaRPr lang="de-DE" sz="4000" b="1" dirty="0"/>
          </a:p>
        </p:txBody>
      </p:sp>
      <p:pic>
        <p:nvPicPr>
          <p:cNvPr id="53" name="Picture 2" descr="D:\Desktop\ETH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0" y="-43132"/>
            <a:ext cx="848914" cy="848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Rectangle 3"/>
          <p:cNvSpPr txBox="1">
            <a:spLocks noChangeArrowheads="1"/>
          </p:cNvSpPr>
          <p:nvPr/>
        </p:nvSpPr>
        <p:spPr bwMode="auto">
          <a:xfrm>
            <a:off x="119063" y="4682948"/>
            <a:ext cx="8833346" cy="1554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r>
              <a:rPr lang="de-DE" dirty="0" smtClean="0"/>
              <a:t>Easy identification of suitable techniques:</a:t>
            </a:r>
          </a:p>
          <a:p>
            <a:pPr lvl="1"/>
            <a:r>
              <a:rPr lang="en-US" dirty="0" smtClean="0"/>
              <a:t>“What </a:t>
            </a:r>
            <a:r>
              <a:rPr lang="en-US" b="1" dirty="0" smtClean="0"/>
              <a:t>flow </a:t>
            </a:r>
            <a:r>
              <a:rPr lang="en-US" b="1" dirty="0"/>
              <a:t>data </a:t>
            </a:r>
            <a:r>
              <a:rPr lang="en-US" b="1" dirty="0" smtClean="0"/>
              <a:t>representation</a:t>
            </a:r>
            <a:r>
              <a:rPr lang="en-US" dirty="0" smtClean="0"/>
              <a:t> am I dealing with?”</a:t>
            </a:r>
            <a:endParaRPr lang="en-US" dirty="0"/>
          </a:p>
          <a:p>
            <a:pPr lvl="1"/>
            <a:r>
              <a:rPr lang="en-US" dirty="0" smtClean="0"/>
              <a:t>“What </a:t>
            </a:r>
            <a:r>
              <a:rPr lang="en-US" b="1" dirty="0"/>
              <a:t>visual enhancements</a:t>
            </a:r>
            <a:r>
              <a:rPr lang="en-US" dirty="0"/>
              <a:t> </a:t>
            </a:r>
            <a:r>
              <a:rPr lang="en-US" dirty="0" smtClean="0"/>
              <a:t>do I need?”</a:t>
            </a:r>
            <a:endParaRPr lang="en-US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12" name="Rectangle 11"/>
          <p:cNvSpPr/>
          <p:nvPr/>
        </p:nvSpPr>
        <p:spPr>
          <a:xfrm>
            <a:off x="4992618" y="2719914"/>
            <a:ext cx="6373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000" b="1" dirty="0" smtClean="0">
                <a:sym typeface="Wingdings" pitchFamily="2" charset="2"/>
              </a:rPr>
              <a:t></a:t>
            </a:r>
            <a:endParaRPr lang="en-US" b="1" dirty="0"/>
          </a:p>
        </p:txBody>
      </p:sp>
      <p:cxnSp>
        <p:nvCxnSpPr>
          <p:cNvPr id="60" name="Straight Connector 59"/>
          <p:cNvCxnSpPr/>
          <p:nvPr/>
        </p:nvCxnSpPr>
        <p:spPr bwMode="auto">
          <a:xfrm>
            <a:off x="180000" y="6552000"/>
            <a:ext cx="8784000" cy="0"/>
          </a:xfrm>
          <a:prstGeom prst="line">
            <a:avLst/>
          </a:prstGeom>
          <a:ln w="12700"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182" y="-22462"/>
            <a:ext cx="2641817" cy="763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9282" name="Rectangle 2"/>
          <p:cNvSpPr>
            <a:spLocks noGrp="1" noChangeArrowheads="1"/>
          </p:cNvSpPr>
          <p:nvPr>
            <p:ph type="title"/>
          </p:nvPr>
        </p:nvSpPr>
        <p:spPr>
          <a:xfrm>
            <a:off x="115888" y="36513"/>
            <a:ext cx="8910654" cy="757237"/>
          </a:xfrm>
        </p:spPr>
        <p:txBody>
          <a:bodyPr/>
          <a:lstStyle/>
          <a:p>
            <a:r>
              <a:rPr lang="de-AT" dirty="0" smtClean="0"/>
              <a:t>Illustrative flow vis classification</a:t>
            </a:r>
            <a:endParaRPr lang="de-AT" dirty="0"/>
          </a:p>
        </p:txBody>
      </p:sp>
      <p:grpSp>
        <p:nvGrpSpPr>
          <p:cNvPr id="49" name="Group 48"/>
          <p:cNvGrpSpPr/>
          <p:nvPr/>
        </p:nvGrpSpPr>
        <p:grpSpPr>
          <a:xfrm>
            <a:off x="5630010" y="1484784"/>
            <a:ext cx="3406486" cy="2736303"/>
            <a:chOff x="2271494" y="2420888"/>
            <a:chExt cx="4604762" cy="3589732"/>
          </a:xfrm>
        </p:grpSpPr>
        <p:sp>
          <p:nvSpPr>
            <p:cNvPr id="50" name="Round Same Side Corner Rectangle 49"/>
            <p:cNvSpPr/>
            <p:nvPr/>
          </p:nvSpPr>
          <p:spPr bwMode="auto">
            <a:xfrm>
              <a:off x="4113400" y="2420888"/>
              <a:ext cx="920953" cy="897433"/>
            </a:xfrm>
            <a:prstGeom prst="round2SameRect">
              <a:avLst/>
            </a:prstGeom>
            <a:solidFill>
              <a:srgbClr val="5E3C99">
                <a:alpha val="10196"/>
              </a:srgbClr>
            </a:solidFill>
            <a:ln>
              <a:solidFill>
                <a:srgbClr val="5E3C99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2000" b="1" i="0" u="none" strike="noStrike" cap="none" normalizeH="0" baseline="0" dirty="0" smtClean="0">
                  <a:solidFill>
                    <a:srgbClr val="5E3C99"/>
                  </a:solidFill>
                  <a:effectLst/>
                  <a:latin typeface="Arial" charset="0"/>
                </a:rPr>
                <a:t>VM</a:t>
              </a:r>
              <a:endParaRPr kumimoji="0" lang="en-US" sz="2000" b="1" i="0" u="none" strike="noStrike" cap="none" normalizeH="0" baseline="0" dirty="0" smtClean="0">
                <a:solidFill>
                  <a:srgbClr val="5E3C99"/>
                </a:solidFill>
                <a:effectLst/>
                <a:latin typeface="Arial" charset="0"/>
              </a:endParaRPr>
            </a:p>
          </p:txBody>
        </p:sp>
        <p:sp>
          <p:nvSpPr>
            <p:cNvPr id="51" name="Round Same Side Corner Rectangle 50"/>
            <p:cNvSpPr/>
            <p:nvPr/>
          </p:nvSpPr>
          <p:spPr bwMode="auto">
            <a:xfrm>
              <a:off x="5034351" y="2420888"/>
              <a:ext cx="920953" cy="897433"/>
            </a:xfrm>
            <a:prstGeom prst="round2SameRect">
              <a:avLst/>
            </a:prstGeom>
            <a:solidFill>
              <a:srgbClr val="5E3C99">
                <a:alpha val="10196"/>
              </a:srgbClr>
            </a:solidFill>
            <a:ln>
              <a:solidFill>
                <a:srgbClr val="5E3C99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2000" b="1" i="0" u="none" strike="noStrike" cap="none" normalizeH="0" baseline="0" dirty="0" smtClean="0">
                  <a:solidFill>
                    <a:srgbClr val="5E3C99"/>
                  </a:solidFill>
                  <a:effectLst/>
                  <a:latin typeface="Arial" charset="0"/>
                </a:rPr>
                <a:t>FE</a:t>
              </a:r>
              <a:endParaRPr kumimoji="0" lang="en-US" sz="2000" b="1" i="0" u="none" strike="noStrike" cap="none" normalizeH="0" baseline="0" dirty="0" smtClean="0">
                <a:solidFill>
                  <a:srgbClr val="5E3C99"/>
                </a:solidFill>
                <a:effectLst/>
                <a:latin typeface="Arial" charset="0"/>
              </a:endParaRPr>
            </a:p>
          </p:txBody>
        </p:sp>
        <p:sp>
          <p:nvSpPr>
            <p:cNvPr id="55" name="Round Same Side Corner Rectangle 54"/>
            <p:cNvSpPr/>
            <p:nvPr/>
          </p:nvSpPr>
          <p:spPr bwMode="auto">
            <a:xfrm>
              <a:off x="5955303" y="2420888"/>
              <a:ext cx="920953" cy="897433"/>
            </a:xfrm>
            <a:prstGeom prst="round2SameRect">
              <a:avLst/>
            </a:prstGeom>
            <a:solidFill>
              <a:srgbClr val="5E3C99">
                <a:alpha val="10196"/>
              </a:srgbClr>
            </a:solidFill>
            <a:ln>
              <a:solidFill>
                <a:srgbClr val="5E3C99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2000" b="1" i="0" u="none" strike="noStrike" cap="none" normalizeH="0" baseline="0" dirty="0" smtClean="0">
                  <a:solidFill>
                    <a:srgbClr val="5E3C99"/>
                  </a:solidFill>
                  <a:effectLst/>
                  <a:latin typeface="Arial" charset="0"/>
                </a:rPr>
                <a:t>VE</a:t>
              </a:r>
              <a:endParaRPr kumimoji="0" lang="en-US" sz="2000" b="1" i="0" u="none" strike="noStrike" cap="none" normalizeH="0" baseline="0" dirty="0" smtClean="0">
                <a:solidFill>
                  <a:srgbClr val="5E3C99"/>
                </a:solidFill>
                <a:effectLst/>
                <a:latin typeface="Arial" charset="0"/>
              </a:endParaRPr>
            </a:p>
          </p:txBody>
        </p:sp>
        <p:sp>
          <p:nvSpPr>
            <p:cNvPr id="93" name="Round Same Side Corner Rectangle 92"/>
            <p:cNvSpPr/>
            <p:nvPr/>
          </p:nvSpPr>
          <p:spPr bwMode="auto">
            <a:xfrm>
              <a:off x="3192447" y="2420888"/>
              <a:ext cx="920953" cy="897433"/>
            </a:xfrm>
            <a:prstGeom prst="round2SameRect">
              <a:avLst/>
            </a:prstGeom>
            <a:solidFill>
              <a:srgbClr val="5E3C99">
                <a:alpha val="10196"/>
              </a:srgbClr>
            </a:solidFill>
            <a:ln>
              <a:solidFill>
                <a:srgbClr val="5E3C99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2000" b="1" i="0" u="none" strike="noStrike" cap="none" normalizeH="0" baseline="0" dirty="0" smtClean="0">
                  <a:solidFill>
                    <a:srgbClr val="5E3C99"/>
                  </a:solidFill>
                  <a:effectLst/>
                  <a:latin typeface="Arial" charset="0"/>
                </a:rPr>
                <a:t>PE</a:t>
              </a:r>
              <a:endParaRPr kumimoji="0" lang="en-US" sz="2000" b="1" i="0" u="none" strike="noStrike" cap="none" normalizeH="0" baseline="0" dirty="0" smtClean="0">
                <a:solidFill>
                  <a:srgbClr val="5E3C99"/>
                </a:solidFill>
                <a:effectLst/>
                <a:latin typeface="Arial" charset="0"/>
              </a:endParaRPr>
            </a:p>
          </p:txBody>
        </p:sp>
        <p:sp>
          <p:nvSpPr>
            <p:cNvPr id="94" name="Rectangle 93"/>
            <p:cNvSpPr/>
            <p:nvPr/>
          </p:nvSpPr>
          <p:spPr bwMode="auto">
            <a:xfrm>
              <a:off x="3192447" y="3318321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5" name="Round Same Side Corner Rectangle 94"/>
            <p:cNvSpPr/>
            <p:nvPr/>
          </p:nvSpPr>
          <p:spPr bwMode="auto">
            <a:xfrm rot="16200000">
              <a:off x="2283254" y="3306562"/>
              <a:ext cx="897433" cy="920953"/>
            </a:xfrm>
            <a:prstGeom prst="round2SameRect">
              <a:avLst/>
            </a:prstGeom>
            <a:solidFill>
              <a:srgbClr val="007D5D">
                <a:alpha val="10196"/>
              </a:srgbClr>
            </a:solidFill>
            <a:ln>
              <a:solidFill>
                <a:srgbClr val="007D5D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vert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2000" b="1" i="0" u="none" strike="noStrike" cap="none" normalizeH="0" baseline="0" dirty="0" smtClean="0">
                  <a:solidFill>
                    <a:srgbClr val="007D5D"/>
                  </a:solidFill>
                  <a:effectLst/>
                  <a:latin typeface="Arial" charset="0"/>
                </a:rPr>
                <a:t>RD</a:t>
              </a:r>
              <a:endParaRPr kumimoji="0" lang="en-US" sz="2000" b="1" i="0" u="none" strike="noStrike" cap="none" normalizeH="0" baseline="0" dirty="0" smtClean="0">
                <a:solidFill>
                  <a:srgbClr val="007D5D"/>
                </a:solidFill>
                <a:effectLst/>
                <a:latin typeface="Arial" charset="0"/>
              </a:endParaRPr>
            </a:p>
          </p:txBody>
        </p:sp>
        <p:sp>
          <p:nvSpPr>
            <p:cNvPr id="96" name="Round Same Side Corner Rectangle 95"/>
            <p:cNvSpPr/>
            <p:nvPr/>
          </p:nvSpPr>
          <p:spPr bwMode="auto">
            <a:xfrm rot="16200000">
              <a:off x="2283254" y="4203995"/>
              <a:ext cx="897433" cy="920953"/>
            </a:xfrm>
            <a:prstGeom prst="round2SameRect">
              <a:avLst/>
            </a:prstGeom>
            <a:solidFill>
              <a:srgbClr val="007D5D">
                <a:alpha val="10196"/>
              </a:srgbClr>
            </a:solidFill>
            <a:ln>
              <a:solidFill>
                <a:srgbClr val="007D5D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vert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2000" b="1" i="0" u="none" strike="noStrike" cap="none" normalizeH="0" baseline="0" dirty="0" smtClean="0">
                  <a:solidFill>
                    <a:srgbClr val="007D5D"/>
                  </a:solidFill>
                  <a:effectLst/>
                  <a:latin typeface="Arial" charset="0"/>
                </a:rPr>
                <a:t>IS</a:t>
              </a:r>
              <a:endParaRPr kumimoji="0" lang="en-US" sz="2000" b="1" i="0" u="none" strike="noStrike" cap="none" normalizeH="0" baseline="0" dirty="0" smtClean="0">
                <a:solidFill>
                  <a:srgbClr val="007D5D"/>
                </a:solidFill>
                <a:effectLst/>
                <a:latin typeface="Arial" charset="0"/>
              </a:endParaRPr>
            </a:p>
          </p:txBody>
        </p:sp>
        <p:sp>
          <p:nvSpPr>
            <p:cNvPr id="97" name="Round Same Side Corner Rectangle 96"/>
            <p:cNvSpPr/>
            <p:nvPr/>
          </p:nvSpPr>
          <p:spPr bwMode="auto">
            <a:xfrm rot="16200000">
              <a:off x="2283254" y="5101427"/>
              <a:ext cx="897433" cy="920953"/>
            </a:xfrm>
            <a:prstGeom prst="round2SameRect">
              <a:avLst/>
            </a:prstGeom>
            <a:solidFill>
              <a:srgbClr val="007D5D">
                <a:alpha val="10196"/>
              </a:srgbClr>
            </a:solidFill>
            <a:ln>
              <a:solidFill>
                <a:srgbClr val="007D5D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vert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2000" b="1" i="0" u="none" strike="noStrike" cap="none" normalizeH="0" baseline="0" dirty="0" smtClean="0">
                  <a:solidFill>
                    <a:srgbClr val="007D5D"/>
                  </a:solidFill>
                  <a:effectLst/>
                  <a:latin typeface="Arial" charset="0"/>
                </a:rPr>
                <a:t>FF</a:t>
              </a:r>
              <a:endParaRPr kumimoji="0" lang="en-US" sz="2000" b="1" i="0" u="none" strike="noStrike" cap="none" normalizeH="0" baseline="0" dirty="0" smtClean="0">
                <a:solidFill>
                  <a:srgbClr val="007D5D"/>
                </a:solidFill>
                <a:effectLst/>
                <a:latin typeface="Arial" charset="0"/>
              </a:endParaRPr>
            </a:p>
          </p:txBody>
        </p:sp>
        <p:sp>
          <p:nvSpPr>
            <p:cNvPr id="98" name="Rectangle 97"/>
            <p:cNvSpPr/>
            <p:nvPr/>
          </p:nvSpPr>
          <p:spPr bwMode="auto">
            <a:xfrm>
              <a:off x="4113400" y="3318321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9" name="Rectangle 98"/>
            <p:cNvSpPr/>
            <p:nvPr/>
          </p:nvSpPr>
          <p:spPr bwMode="auto">
            <a:xfrm>
              <a:off x="5034351" y="3318321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0" name="Rectangle 99"/>
            <p:cNvSpPr/>
            <p:nvPr/>
          </p:nvSpPr>
          <p:spPr bwMode="auto">
            <a:xfrm>
              <a:off x="5955303" y="3318321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1" name="Rectangle 100"/>
            <p:cNvSpPr/>
            <p:nvPr/>
          </p:nvSpPr>
          <p:spPr bwMode="auto">
            <a:xfrm>
              <a:off x="3192447" y="4215754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2" name="Rectangle 101"/>
            <p:cNvSpPr/>
            <p:nvPr/>
          </p:nvSpPr>
          <p:spPr bwMode="auto">
            <a:xfrm>
              <a:off x="4113400" y="4215754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3" name="Rectangle 102"/>
            <p:cNvSpPr/>
            <p:nvPr/>
          </p:nvSpPr>
          <p:spPr bwMode="auto">
            <a:xfrm>
              <a:off x="5034351" y="4215754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4" name="Rectangle 103"/>
            <p:cNvSpPr/>
            <p:nvPr/>
          </p:nvSpPr>
          <p:spPr bwMode="auto">
            <a:xfrm>
              <a:off x="5955303" y="4215754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5" name="Rectangle 104"/>
            <p:cNvSpPr/>
            <p:nvPr/>
          </p:nvSpPr>
          <p:spPr bwMode="auto">
            <a:xfrm>
              <a:off x="3192447" y="5113186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6" name="Rectangle 105"/>
            <p:cNvSpPr/>
            <p:nvPr/>
          </p:nvSpPr>
          <p:spPr bwMode="auto">
            <a:xfrm>
              <a:off x="4113400" y="5113186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7" name="Rectangle 106"/>
            <p:cNvSpPr/>
            <p:nvPr/>
          </p:nvSpPr>
          <p:spPr bwMode="auto">
            <a:xfrm>
              <a:off x="5034351" y="5113186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8" name="Rectangle 107"/>
            <p:cNvSpPr/>
            <p:nvPr/>
          </p:nvSpPr>
          <p:spPr bwMode="auto">
            <a:xfrm>
              <a:off x="5955303" y="5113186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09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8847" y="3331518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0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9182" y="4229548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1" name="Picture 5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7894" y="5126383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2" name="Picture 7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7894" y="3331516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3" name="Picture 8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6324" y="4231527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4" name="Picture 3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8077" y="3331518"/>
              <a:ext cx="890359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5" name="Picture 114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7277" y="4231527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6" name="Picture 115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6943" y="5126382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7" name="Picture 11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7894" y="4240023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8" name="Picture 2"/>
            <p:cNvPicPr>
              <a:picLocks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4192" y="3330136"/>
              <a:ext cx="896617" cy="8738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79335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Footer Placeholder 3"/>
          <p:cNvSpPr txBox="1">
            <a:spLocks/>
          </p:cNvSpPr>
          <p:nvPr/>
        </p:nvSpPr>
        <p:spPr bwMode="auto">
          <a:xfrm>
            <a:off x="180001" y="6558020"/>
            <a:ext cx="878400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de-A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005986"/>
                </a:solidFill>
                <a:latin typeface="Arial" charset="0"/>
                <a:ea typeface="+mn-ea"/>
                <a:cs typeface="+mn-cs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de-AT" dirty="0"/>
              <a:t>4</a:t>
            </a:r>
            <a:r>
              <a:rPr lang="de-AT" dirty="0" smtClean="0"/>
              <a:t>. Illustrative flow visualization</a:t>
            </a:r>
            <a:endParaRPr lang="de-AT" dirty="0"/>
          </a:p>
        </p:txBody>
      </p:sp>
      <p:sp>
        <p:nvSpPr>
          <p:cNvPr id="609282" name="Rectangle 2"/>
          <p:cNvSpPr>
            <a:spLocks noGrp="1" noChangeArrowheads="1"/>
          </p:cNvSpPr>
          <p:nvPr>
            <p:ph type="title"/>
          </p:nvPr>
        </p:nvSpPr>
        <p:spPr>
          <a:xfrm>
            <a:off x="115888" y="36513"/>
            <a:ext cx="8910654" cy="757237"/>
          </a:xfrm>
        </p:spPr>
        <p:txBody>
          <a:bodyPr/>
          <a:lstStyle/>
          <a:p>
            <a:r>
              <a:rPr lang="de-AT" dirty="0" smtClean="0"/>
              <a:t>The right set of techniques, example</a:t>
            </a:r>
            <a:endParaRPr lang="de-AT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15888" y="6562800"/>
            <a:ext cx="7696200" cy="301625"/>
          </a:xfrm>
        </p:spPr>
        <p:txBody>
          <a:bodyPr/>
          <a:lstStyle/>
          <a:p>
            <a:r>
              <a:rPr lang="de-AT" dirty="0" smtClean="0"/>
              <a:t>A. </a:t>
            </a:r>
            <a:r>
              <a:rPr lang="de-AT" dirty="0" err="1" smtClean="0"/>
              <a:t>Brambilla</a:t>
            </a:r>
            <a:endParaRPr lang="de-AT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2950CB-AFDC-414C-88C0-D2B7497FBDAF}" type="slidenum">
              <a:rPr lang="de-AT" smtClean="0"/>
              <a:pPr/>
              <a:t>45</a:t>
            </a:fld>
            <a:r>
              <a:rPr lang="de-AT" dirty="0"/>
              <a:t> / XX</a:t>
            </a:r>
          </a:p>
        </p:txBody>
      </p:sp>
      <p:pic>
        <p:nvPicPr>
          <p:cNvPr id="7" name="Picture 4" descr="Y:\andrea\Presentations\SemSeg-logo-whit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4624"/>
            <a:ext cx="924546" cy="673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D:\Desktop\ETH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0" y="-43132"/>
            <a:ext cx="848914" cy="848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0" name="Straight Connector 59"/>
          <p:cNvCxnSpPr/>
          <p:nvPr/>
        </p:nvCxnSpPr>
        <p:spPr bwMode="auto">
          <a:xfrm>
            <a:off x="180000" y="6552000"/>
            <a:ext cx="8784000" cy="0"/>
          </a:xfrm>
          <a:prstGeom prst="line">
            <a:avLst/>
          </a:prstGeom>
          <a:ln w="12700"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182" y="-22462"/>
            <a:ext cx="2641817" cy="763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73" y="950589"/>
            <a:ext cx="863230" cy="264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8464" y="809613"/>
            <a:ext cx="735536" cy="2591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808295"/>
            <a:ext cx="3651969" cy="3171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3" name="Group 62"/>
          <p:cNvGrpSpPr/>
          <p:nvPr/>
        </p:nvGrpSpPr>
        <p:grpSpPr>
          <a:xfrm>
            <a:off x="5364088" y="3717032"/>
            <a:ext cx="3406486" cy="2736303"/>
            <a:chOff x="2271494" y="2420888"/>
            <a:chExt cx="4604762" cy="3589732"/>
          </a:xfrm>
        </p:grpSpPr>
        <p:sp>
          <p:nvSpPr>
            <p:cNvPr id="64" name="Round Same Side Corner Rectangle 63"/>
            <p:cNvSpPr/>
            <p:nvPr/>
          </p:nvSpPr>
          <p:spPr bwMode="auto">
            <a:xfrm>
              <a:off x="4113400" y="2420888"/>
              <a:ext cx="920953" cy="897433"/>
            </a:xfrm>
            <a:prstGeom prst="round2SameRect">
              <a:avLst/>
            </a:prstGeom>
            <a:solidFill>
              <a:srgbClr val="5E3C99">
                <a:alpha val="10196"/>
              </a:srgbClr>
            </a:solidFill>
            <a:ln>
              <a:solidFill>
                <a:srgbClr val="5E3C99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2000" b="1" i="0" u="none" strike="noStrike" cap="none" normalizeH="0" baseline="0" dirty="0" smtClean="0">
                  <a:solidFill>
                    <a:srgbClr val="5E3C99"/>
                  </a:solidFill>
                  <a:effectLst/>
                  <a:latin typeface="Arial" charset="0"/>
                </a:rPr>
                <a:t>VM</a:t>
              </a:r>
              <a:endParaRPr kumimoji="0" lang="en-US" sz="2000" b="1" i="0" u="none" strike="noStrike" cap="none" normalizeH="0" baseline="0" dirty="0" smtClean="0">
                <a:solidFill>
                  <a:srgbClr val="5E3C99"/>
                </a:solidFill>
                <a:effectLst/>
                <a:latin typeface="Arial" charset="0"/>
              </a:endParaRPr>
            </a:p>
          </p:txBody>
        </p:sp>
        <p:sp>
          <p:nvSpPr>
            <p:cNvPr id="65" name="Round Same Side Corner Rectangle 64"/>
            <p:cNvSpPr/>
            <p:nvPr/>
          </p:nvSpPr>
          <p:spPr bwMode="auto">
            <a:xfrm>
              <a:off x="5034351" y="2420888"/>
              <a:ext cx="920953" cy="897433"/>
            </a:xfrm>
            <a:prstGeom prst="round2SameRect">
              <a:avLst/>
            </a:prstGeom>
            <a:solidFill>
              <a:srgbClr val="5E3C99">
                <a:alpha val="10196"/>
              </a:srgbClr>
            </a:solidFill>
            <a:ln>
              <a:solidFill>
                <a:srgbClr val="5E3C99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2000" b="1" i="0" u="none" strike="noStrike" cap="none" normalizeH="0" baseline="0" dirty="0" smtClean="0">
                  <a:solidFill>
                    <a:srgbClr val="5E3C99"/>
                  </a:solidFill>
                  <a:effectLst/>
                  <a:latin typeface="Arial" charset="0"/>
                </a:rPr>
                <a:t>FE</a:t>
              </a:r>
              <a:endParaRPr kumimoji="0" lang="en-US" sz="2000" b="1" i="0" u="none" strike="noStrike" cap="none" normalizeH="0" baseline="0" dirty="0" smtClean="0">
                <a:solidFill>
                  <a:srgbClr val="5E3C99"/>
                </a:solidFill>
                <a:effectLst/>
                <a:latin typeface="Arial" charset="0"/>
              </a:endParaRPr>
            </a:p>
          </p:txBody>
        </p:sp>
        <p:sp>
          <p:nvSpPr>
            <p:cNvPr id="66" name="Round Same Side Corner Rectangle 65"/>
            <p:cNvSpPr/>
            <p:nvPr/>
          </p:nvSpPr>
          <p:spPr bwMode="auto">
            <a:xfrm>
              <a:off x="5955303" y="2420888"/>
              <a:ext cx="920953" cy="897433"/>
            </a:xfrm>
            <a:prstGeom prst="round2SameRect">
              <a:avLst/>
            </a:prstGeom>
            <a:solidFill>
              <a:srgbClr val="5E3C99">
                <a:alpha val="10196"/>
              </a:srgbClr>
            </a:solidFill>
            <a:ln>
              <a:solidFill>
                <a:srgbClr val="5E3C99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2000" b="1" i="0" u="none" strike="noStrike" cap="none" normalizeH="0" baseline="0" dirty="0" smtClean="0">
                  <a:solidFill>
                    <a:srgbClr val="5E3C99"/>
                  </a:solidFill>
                  <a:effectLst/>
                  <a:latin typeface="Arial" charset="0"/>
                </a:rPr>
                <a:t>VE</a:t>
              </a:r>
              <a:endParaRPr kumimoji="0" lang="en-US" sz="2000" b="1" i="0" u="none" strike="noStrike" cap="none" normalizeH="0" baseline="0" dirty="0" smtClean="0">
                <a:solidFill>
                  <a:srgbClr val="5E3C99"/>
                </a:solidFill>
                <a:effectLst/>
                <a:latin typeface="Arial" charset="0"/>
              </a:endParaRPr>
            </a:p>
          </p:txBody>
        </p:sp>
        <p:sp>
          <p:nvSpPr>
            <p:cNvPr id="67" name="Round Same Side Corner Rectangle 66"/>
            <p:cNvSpPr/>
            <p:nvPr/>
          </p:nvSpPr>
          <p:spPr bwMode="auto">
            <a:xfrm>
              <a:off x="3192447" y="2420888"/>
              <a:ext cx="920953" cy="897433"/>
            </a:xfrm>
            <a:prstGeom prst="round2SameRect">
              <a:avLst/>
            </a:prstGeom>
            <a:solidFill>
              <a:srgbClr val="5E3C99">
                <a:alpha val="10196"/>
              </a:srgbClr>
            </a:solidFill>
            <a:ln>
              <a:solidFill>
                <a:srgbClr val="5E3C99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2000" b="1" i="0" u="none" strike="noStrike" cap="none" normalizeH="0" baseline="0" dirty="0" smtClean="0">
                  <a:solidFill>
                    <a:srgbClr val="5E3C99"/>
                  </a:solidFill>
                  <a:effectLst/>
                  <a:latin typeface="Arial" charset="0"/>
                </a:rPr>
                <a:t>PE</a:t>
              </a:r>
              <a:endParaRPr kumimoji="0" lang="en-US" sz="2000" b="1" i="0" u="none" strike="noStrike" cap="none" normalizeH="0" baseline="0" dirty="0" smtClean="0">
                <a:solidFill>
                  <a:srgbClr val="5E3C99"/>
                </a:solidFill>
                <a:effectLst/>
                <a:latin typeface="Arial" charset="0"/>
              </a:endParaRPr>
            </a:p>
          </p:txBody>
        </p:sp>
        <p:sp>
          <p:nvSpPr>
            <p:cNvPr id="68" name="Rectangle 67"/>
            <p:cNvSpPr/>
            <p:nvPr/>
          </p:nvSpPr>
          <p:spPr bwMode="auto">
            <a:xfrm>
              <a:off x="3192447" y="3318321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9" name="Round Same Side Corner Rectangle 68"/>
            <p:cNvSpPr/>
            <p:nvPr/>
          </p:nvSpPr>
          <p:spPr bwMode="auto">
            <a:xfrm rot="16200000">
              <a:off x="2283254" y="3306562"/>
              <a:ext cx="897433" cy="920953"/>
            </a:xfrm>
            <a:prstGeom prst="round2SameRect">
              <a:avLst/>
            </a:prstGeom>
            <a:solidFill>
              <a:srgbClr val="007D5D">
                <a:alpha val="10196"/>
              </a:srgbClr>
            </a:solidFill>
            <a:ln>
              <a:solidFill>
                <a:srgbClr val="007D5D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vert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2000" b="1" i="0" u="none" strike="noStrike" cap="none" normalizeH="0" baseline="0" dirty="0" smtClean="0">
                  <a:solidFill>
                    <a:srgbClr val="007D5D"/>
                  </a:solidFill>
                  <a:effectLst/>
                  <a:latin typeface="Arial" charset="0"/>
                </a:rPr>
                <a:t>RD</a:t>
              </a:r>
              <a:endParaRPr kumimoji="0" lang="en-US" sz="2000" b="1" i="0" u="none" strike="noStrike" cap="none" normalizeH="0" baseline="0" dirty="0" smtClean="0">
                <a:solidFill>
                  <a:srgbClr val="007D5D"/>
                </a:solidFill>
                <a:effectLst/>
                <a:latin typeface="Arial" charset="0"/>
              </a:endParaRPr>
            </a:p>
          </p:txBody>
        </p:sp>
        <p:sp>
          <p:nvSpPr>
            <p:cNvPr id="70" name="Round Same Side Corner Rectangle 69"/>
            <p:cNvSpPr/>
            <p:nvPr/>
          </p:nvSpPr>
          <p:spPr bwMode="auto">
            <a:xfrm rot="16200000">
              <a:off x="2283254" y="4203995"/>
              <a:ext cx="897433" cy="920953"/>
            </a:xfrm>
            <a:prstGeom prst="round2SameRect">
              <a:avLst/>
            </a:prstGeom>
            <a:solidFill>
              <a:srgbClr val="007D5D">
                <a:alpha val="10196"/>
              </a:srgbClr>
            </a:solidFill>
            <a:ln>
              <a:solidFill>
                <a:srgbClr val="007D5D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vert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2000" b="1" i="0" u="none" strike="noStrike" cap="none" normalizeH="0" baseline="0" dirty="0" smtClean="0">
                  <a:solidFill>
                    <a:srgbClr val="007D5D"/>
                  </a:solidFill>
                  <a:effectLst/>
                  <a:latin typeface="Arial" charset="0"/>
                </a:rPr>
                <a:t>IS</a:t>
              </a:r>
              <a:endParaRPr kumimoji="0" lang="en-US" sz="2000" b="1" i="0" u="none" strike="noStrike" cap="none" normalizeH="0" baseline="0" dirty="0" smtClean="0">
                <a:solidFill>
                  <a:srgbClr val="007D5D"/>
                </a:solidFill>
                <a:effectLst/>
                <a:latin typeface="Arial" charset="0"/>
              </a:endParaRPr>
            </a:p>
          </p:txBody>
        </p:sp>
        <p:sp>
          <p:nvSpPr>
            <p:cNvPr id="71" name="Round Same Side Corner Rectangle 70"/>
            <p:cNvSpPr/>
            <p:nvPr/>
          </p:nvSpPr>
          <p:spPr bwMode="auto">
            <a:xfrm rot="16200000">
              <a:off x="2283254" y="5101427"/>
              <a:ext cx="897433" cy="920953"/>
            </a:xfrm>
            <a:prstGeom prst="round2SameRect">
              <a:avLst/>
            </a:prstGeom>
            <a:solidFill>
              <a:srgbClr val="007D5D">
                <a:alpha val="10196"/>
              </a:srgbClr>
            </a:solidFill>
            <a:ln>
              <a:solidFill>
                <a:srgbClr val="007D5D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vert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2000" b="1" i="0" u="none" strike="noStrike" cap="none" normalizeH="0" baseline="0" dirty="0" smtClean="0">
                  <a:solidFill>
                    <a:srgbClr val="007D5D"/>
                  </a:solidFill>
                  <a:effectLst/>
                  <a:latin typeface="Arial" charset="0"/>
                </a:rPr>
                <a:t>FF</a:t>
              </a:r>
              <a:endParaRPr kumimoji="0" lang="en-US" sz="2000" b="1" i="0" u="none" strike="noStrike" cap="none" normalizeH="0" baseline="0" dirty="0" smtClean="0">
                <a:solidFill>
                  <a:srgbClr val="007D5D"/>
                </a:solidFill>
                <a:effectLst/>
                <a:latin typeface="Arial" charset="0"/>
              </a:endParaRPr>
            </a:p>
          </p:txBody>
        </p:sp>
        <p:sp>
          <p:nvSpPr>
            <p:cNvPr id="72" name="Rectangle 71"/>
            <p:cNvSpPr/>
            <p:nvPr/>
          </p:nvSpPr>
          <p:spPr bwMode="auto">
            <a:xfrm>
              <a:off x="4113400" y="3318321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3" name="Rectangle 72"/>
            <p:cNvSpPr/>
            <p:nvPr/>
          </p:nvSpPr>
          <p:spPr bwMode="auto">
            <a:xfrm>
              <a:off x="5034351" y="3318321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4" name="Rectangle 73"/>
            <p:cNvSpPr/>
            <p:nvPr/>
          </p:nvSpPr>
          <p:spPr bwMode="auto">
            <a:xfrm>
              <a:off x="5955303" y="3318321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5" name="Rectangle 74"/>
            <p:cNvSpPr/>
            <p:nvPr/>
          </p:nvSpPr>
          <p:spPr bwMode="auto">
            <a:xfrm>
              <a:off x="3192447" y="4215754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6" name="Rectangle 75"/>
            <p:cNvSpPr/>
            <p:nvPr/>
          </p:nvSpPr>
          <p:spPr bwMode="auto">
            <a:xfrm>
              <a:off x="4113400" y="4215754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7" name="Rectangle 76"/>
            <p:cNvSpPr/>
            <p:nvPr/>
          </p:nvSpPr>
          <p:spPr bwMode="auto">
            <a:xfrm>
              <a:off x="5034351" y="4215754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8" name="Rectangle 77"/>
            <p:cNvSpPr/>
            <p:nvPr/>
          </p:nvSpPr>
          <p:spPr bwMode="auto">
            <a:xfrm>
              <a:off x="5955303" y="4215754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9" name="Rectangle 78"/>
            <p:cNvSpPr/>
            <p:nvPr/>
          </p:nvSpPr>
          <p:spPr bwMode="auto">
            <a:xfrm>
              <a:off x="3192447" y="5113186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0" name="Rectangle 79"/>
            <p:cNvSpPr/>
            <p:nvPr/>
          </p:nvSpPr>
          <p:spPr bwMode="auto">
            <a:xfrm>
              <a:off x="4113400" y="5113186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1" name="Rectangle 80"/>
            <p:cNvSpPr/>
            <p:nvPr/>
          </p:nvSpPr>
          <p:spPr bwMode="auto">
            <a:xfrm>
              <a:off x="5034351" y="5113186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2" name="Rectangle 81"/>
            <p:cNvSpPr/>
            <p:nvPr/>
          </p:nvSpPr>
          <p:spPr bwMode="auto">
            <a:xfrm>
              <a:off x="5955303" y="5113186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83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8847" y="3331518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4" name="Picture 3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9182" y="4229548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5" name="Picture 5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7894" y="5126383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6" name="Picture 7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7894" y="3331516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7" name="Picture 8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6324" y="4231527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8" name="Picture 3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8077" y="3331518"/>
              <a:ext cx="890359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9" name="Picture 88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7277" y="4231527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0" name="Picture 89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6943" y="5126382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1" name="Picture 11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7894" y="4240023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2" name="Picture 2"/>
            <p:cNvPicPr>
              <a:picLocks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4192" y="3330136"/>
              <a:ext cx="896617" cy="8738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19" name="Rectangle 3"/>
          <p:cNvSpPr txBox="1">
            <a:spLocks noChangeArrowheads="1"/>
          </p:cNvSpPr>
          <p:nvPr/>
        </p:nvSpPr>
        <p:spPr bwMode="auto">
          <a:xfrm>
            <a:off x="144016" y="4054695"/>
            <a:ext cx="3923928" cy="2470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9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9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9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9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9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9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9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9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9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r>
              <a:rPr lang="en-US" dirty="0" smtClean="0"/>
              <a:t>“What </a:t>
            </a:r>
            <a:r>
              <a:rPr lang="en-US" b="1" dirty="0" smtClean="0"/>
              <a:t>flow </a:t>
            </a:r>
            <a:r>
              <a:rPr lang="en-US" b="1" dirty="0"/>
              <a:t>data </a:t>
            </a:r>
            <a:r>
              <a:rPr lang="en-US" b="1" dirty="0" smtClean="0"/>
              <a:t>representation</a:t>
            </a:r>
            <a:r>
              <a:rPr lang="en-US" dirty="0" smtClean="0"/>
              <a:t> am I dealing with?”</a:t>
            </a:r>
            <a:endParaRPr lang="en-US" dirty="0"/>
          </a:p>
          <a:p>
            <a:r>
              <a:rPr lang="en-US" dirty="0" smtClean="0"/>
              <a:t>“What </a:t>
            </a:r>
            <a:r>
              <a:rPr lang="en-US" b="1" dirty="0"/>
              <a:t>visual enhancements</a:t>
            </a:r>
            <a:r>
              <a:rPr lang="en-US" dirty="0"/>
              <a:t> </a:t>
            </a:r>
            <a:r>
              <a:rPr lang="en-US" dirty="0" smtClean="0"/>
              <a:t>do I need?”</a:t>
            </a:r>
            <a:endParaRPr lang="en-US" dirty="0"/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003" y="805782"/>
            <a:ext cx="3681481" cy="3173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0" name="Oval 119"/>
          <p:cNvSpPr/>
          <p:nvPr/>
        </p:nvSpPr>
        <p:spPr bwMode="auto">
          <a:xfrm>
            <a:off x="7333375" y="4333603"/>
            <a:ext cx="830503" cy="819085"/>
          </a:xfrm>
          <a:prstGeom prst="ellipse">
            <a:avLst/>
          </a:prstGeom>
          <a:noFill/>
          <a:ln w="57150">
            <a:solidFill>
              <a:srgbClr val="FF7005"/>
            </a:solidFill>
            <a:headEnd type="none" w="med" len="med"/>
            <a:tailEnd type="none" w="med" len="med"/>
          </a:ln>
          <a:effectLst>
            <a:glow rad="127000">
              <a:srgbClr val="FF7005">
                <a:alpha val="40000"/>
              </a:srgbClr>
            </a:glow>
          </a:effectLst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1" name="Oval 120"/>
          <p:cNvSpPr/>
          <p:nvPr/>
        </p:nvSpPr>
        <p:spPr bwMode="auto">
          <a:xfrm>
            <a:off x="6660232" y="5026117"/>
            <a:ext cx="830503" cy="819085"/>
          </a:xfrm>
          <a:prstGeom prst="ellipse">
            <a:avLst/>
          </a:prstGeom>
          <a:noFill/>
          <a:ln w="57150">
            <a:solidFill>
              <a:srgbClr val="FF7005"/>
            </a:solidFill>
            <a:headEnd type="none" w="med" len="med"/>
            <a:tailEnd type="none" w="med" len="med"/>
          </a:ln>
          <a:effectLst>
            <a:glow rad="127000">
              <a:srgbClr val="FF7005">
                <a:alpha val="40000"/>
              </a:srgbClr>
            </a:glow>
          </a:effectLst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6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 animBg="1"/>
      <p:bldP spid="120" grpId="1" animBg="1"/>
      <p:bldP spid="12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Footer Placeholder 3"/>
          <p:cNvSpPr txBox="1">
            <a:spLocks/>
          </p:cNvSpPr>
          <p:nvPr/>
        </p:nvSpPr>
        <p:spPr bwMode="auto">
          <a:xfrm>
            <a:off x="180001" y="6558020"/>
            <a:ext cx="878400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de-A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005986"/>
                </a:solidFill>
                <a:latin typeface="Arial" charset="0"/>
                <a:ea typeface="+mn-ea"/>
                <a:cs typeface="+mn-cs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de-AT" dirty="0"/>
              <a:t>4</a:t>
            </a:r>
            <a:r>
              <a:rPr lang="de-AT" dirty="0" smtClean="0"/>
              <a:t>. Illustrative flow visualization</a:t>
            </a:r>
            <a:endParaRPr lang="de-AT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15888" y="6562800"/>
            <a:ext cx="7696200" cy="301625"/>
          </a:xfrm>
        </p:spPr>
        <p:txBody>
          <a:bodyPr/>
          <a:lstStyle/>
          <a:p>
            <a:r>
              <a:rPr lang="de-AT" dirty="0" smtClean="0"/>
              <a:t>A. Brambilla</a:t>
            </a:r>
            <a:endParaRPr lang="de-AT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940675" y="6562800"/>
            <a:ext cx="1079500" cy="306387"/>
          </a:xfrm>
        </p:spPr>
        <p:txBody>
          <a:bodyPr/>
          <a:lstStyle/>
          <a:p>
            <a:r>
              <a:rPr lang="de-AT" dirty="0" smtClean="0"/>
              <a:t>0</a:t>
            </a:r>
            <a:fld id="{E72FA820-B3A7-427D-BC85-1635A64F35CA}" type="slidenum">
              <a:rPr lang="de-AT" smtClean="0"/>
              <a:pPr/>
              <a:t>46</a:t>
            </a:fld>
            <a:r>
              <a:rPr lang="de-AT" dirty="0" smtClean="0"/>
              <a:t> of 79</a:t>
            </a:r>
          </a:p>
        </p:txBody>
      </p:sp>
      <p:pic>
        <p:nvPicPr>
          <p:cNvPr id="7" name="Picture 4" descr="Y:\andrea\Presentations\SemSeg-logo-whit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4624"/>
            <a:ext cx="924546" cy="673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D:\Desktop\ETH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0" y="-43132"/>
            <a:ext cx="848914" cy="848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0" name="Straight Connector 59"/>
          <p:cNvCxnSpPr/>
          <p:nvPr/>
        </p:nvCxnSpPr>
        <p:spPr bwMode="auto">
          <a:xfrm>
            <a:off x="180000" y="6552000"/>
            <a:ext cx="8784000" cy="0"/>
          </a:xfrm>
          <a:prstGeom prst="line">
            <a:avLst/>
          </a:prstGeom>
          <a:ln w="12700"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182" y="-22462"/>
            <a:ext cx="2641817" cy="763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9282" name="Rectangle 2"/>
          <p:cNvSpPr>
            <a:spLocks noGrp="1" noChangeArrowheads="1"/>
          </p:cNvSpPr>
          <p:nvPr>
            <p:ph type="title"/>
          </p:nvPr>
        </p:nvSpPr>
        <p:spPr>
          <a:xfrm>
            <a:off x="115888" y="36513"/>
            <a:ext cx="8910654" cy="757237"/>
          </a:xfrm>
        </p:spPr>
        <p:txBody>
          <a:bodyPr/>
          <a:lstStyle/>
          <a:p>
            <a:r>
              <a:rPr lang="de-AT" dirty="0" smtClean="0"/>
              <a:t>Illustrative flow vis classification</a:t>
            </a:r>
            <a:endParaRPr lang="de-AT" dirty="0"/>
          </a:p>
        </p:txBody>
      </p:sp>
      <p:grpSp>
        <p:nvGrpSpPr>
          <p:cNvPr id="49" name="Group 48"/>
          <p:cNvGrpSpPr/>
          <p:nvPr/>
        </p:nvGrpSpPr>
        <p:grpSpPr>
          <a:xfrm>
            <a:off x="1110252" y="1192865"/>
            <a:ext cx="6923498" cy="5188463"/>
            <a:chOff x="2271494" y="2420888"/>
            <a:chExt cx="4604762" cy="3589732"/>
          </a:xfrm>
        </p:grpSpPr>
        <p:sp>
          <p:nvSpPr>
            <p:cNvPr id="50" name="Round Same Side Corner Rectangle 49"/>
            <p:cNvSpPr/>
            <p:nvPr/>
          </p:nvSpPr>
          <p:spPr bwMode="auto">
            <a:xfrm>
              <a:off x="4113400" y="2420888"/>
              <a:ext cx="920953" cy="897433"/>
            </a:xfrm>
            <a:prstGeom prst="round2SameRect">
              <a:avLst/>
            </a:prstGeom>
            <a:solidFill>
              <a:srgbClr val="5E3C99">
                <a:alpha val="10196"/>
              </a:srgbClr>
            </a:solidFill>
            <a:ln>
              <a:solidFill>
                <a:srgbClr val="5E3C99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4000" b="1" i="0" u="none" strike="noStrike" cap="none" normalizeH="0" baseline="0" dirty="0" smtClean="0">
                  <a:solidFill>
                    <a:srgbClr val="5E3C99"/>
                  </a:solidFill>
                  <a:effectLst/>
                  <a:latin typeface="Arial" charset="0"/>
                </a:rPr>
                <a:t>VM</a:t>
              </a:r>
              <a:endParaRPr kumimoji="0" lang="en-US" sz="4000" b="1" i="0" u="none" strike="noStrike" cap="none" normalizeH="0" baseline="0" dirty="0" smtClean="0">
                <a:solidFill>
                  <a:srgbClr val="5E3C99"/>
                </a:solidFill>
                <a:effectLst/>
                <a:latin typeface="Arial" charset="0"/>
              </a:endParaRPr>
            </a:p>
          </p:txBody>
        </p:sp>
        <p:sp>
          <p:nvSpPr>
            <p:cNvPr id="51" name="Round Same Side Corner Rectangle 50"/>
            <p:cNvSpPr/>
            <p:nvPr/>
          </p:nvSpPr>
          <p:spPr bwMode="auto">
            <a:xfrm>
              <a:off x="5034351" y="2420888"/>
              <a:ext cx="920953" cy="897433"/>
            </a:xfrm>
            <a:prstGeom prst="round2SameRect">
              <a:avLst/>
            </a:prstGeom>
            <a:solidFill>
              <a:srgbClr val="5E3C99">
                <a:alpha val="10196"/>
              </a:srgbClr>
            </a:solidFill>
            <a:ln>
              <a:solidFill>
                <a:srgbClr val="5E3C99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4000" b="1" i="0" u="none" strike="noStrike" cap="none" normalizeH="0" baseline="0" dirty="0" smtClean="0">
                  <a:solidFill>
                    <a:srgbClr val="5E3C99"/>
                  </a:solidFill>
                  <a:effectLst/>
                  <a:latin typeface="Arial" charset="0"/>
                </a:rPr>
                <a:t>FE</a:t>
              </a:r>
              <a:endParaRPr kumimoji="0" lang="en-US" sz="4000" b="1" i="0" u="none" strike="noStrike" cap="none" normalizeH="0" baseline="0" dirty="0" smtClean="0">
                <a:solidFill>
                  <a:srgbClr val="5E3C99"/>
                </a:solidFill>
                <a:effectLst/>
                <a:latin typeface="Arial" charset="0"/>
              </a:endParaRPr>
            </a:p>
          </p:txBody>
        </p:sp>
        <p:sp>
          <p:nvSpPr>
            <p:cNvPr id="55" name="Round Same Side Corner Rectangle 54"/>
            <p:cNvSpPr/>
            <p:nvPr/>
          </p:nvSpPr>
          <p:spPr bwMode="auto">
            <a:xfrm>
              <a:off x="5955303" y="2420888"/>
              <a:ext cx="920953" cy="897433"/>
            </a:xfrm>
            <a:prstGeom prst="round2SameRect">
              <a:avLst/>
            </a:prstGeom>
            <a:solidFill>
              <a:srgbClr val="5E3C99">
                <a:alpha val="10196"/>
              </a:srgbClr>
            </a:solidFill>
            <a:ln>
              <a:solidFill>
                <a:srgbClr val="5E3C99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4000" b="1" i="0" u="none" strike="noStrike" cap="none" normalizeH="0" baseline="0" dirty="0" smtClean="0">
                  <a:solidFill>
                    <a:srgbClr val="5E3C99"/>
                  </a:solidFill>
                  <a:effectLst/>
                  <a:latin typeface="Arial" charset="0"/>
                </a:rPr>
                <a:t>VE</a:t>
              </a:r>
              <a:endParaRPr kumimoji="0" lang="en-US" sz="4000" b="1" i="0" u="none" strike="noStrike" cap="none" normalizeH="0" baseline="0" dirty="0" smtClean="0">
                <a:solidFill>
                  <a:srgbClr val="5E3C99"/>
                </a:solidFill>
                <a:effectLst/>
                <a:latin typeface="Arial" charset="0"/>
              </a:endParaRPr>
            </a:p>
          </p:txBody>
        </p:sp>
        <p:sp>
          <p:nvSpPr>
            <p:cNvPr id="93" name="Round Same Side Corner Rectangle 92"/>
            <p:cNvSpPr/>
            <p:nvPr/>
          </p:nvSpPr>
          <p:spPr bwMode="auto">
            <a:xfrm>
              <a:off x="3192447" y="2420888"/>
              <a:ext cx="920953" cy="897433"/>
            </a:xfrm>
            <a:prstGeom prst="round2SameRect">
              <a:avLst/>
            </a:prstGeom>
            <a:solidFill>
              <a:srgbClr val="5E3C99">
                <a:alpha val="10196"/>
              </a:srgbClr>
            </a:solidFill>
            <a:ln>
              <a:solidFill>
                <a:srgbClr val="5E3C99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4000" b="1" i="0" u="none" strike="noStrike" cap="none" normalizeH="0" baseline="0" dirty="0" smtClean="0">
                  <a:solidFill>
                    <a:srgbClr val="5E3C99"/>
                  </a:solidFill>
                  <a:effectLst/>
                  <a:latin typeface="Arial" charset="0"/>
                </a:rPr>
                <a:t>PE</a:t>
              </a:r>
              <a:endParaRPr kumimoji="0" lang="en-US" sz="4000" b="1" i="0" u="none" strike="noStrike" cap="none" normalizeH="0" baseline="0" dirty="0" smtClean="0">
                <a:solidFill>
                  <a:srgbClr val="5E3C99"/>
                </a:solidFill>
                <a:effectLst/>
                <a:latin typeface="Arial" charset="0"/>
              </a:endParaRPr>
            </a:p>
          </p:txBody>
        </p:sp>
        <p:sp>
          <p:nvSpPr>
            <p:cNvPr id="94" name="Rectangle 93"/>
            <p:cNvSpPr/>
            <p:nvPr/>
          </p:nvSpPr>
          <p:spPr bwMode="auto">
            <a:xfrm>
              <a:off x="3192447" y="3318321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5" name="Round Same Side Corner Rectangle 94"/>
            <p:cNvSpPr/>
            <p:nvPr/>
          </p:nvSpPr>
          <p:spPr bwMode="auto">
            <a:xfrm rot="16200000">
              <a:off x="2283254" y="3306562"/>
              <a:ext cx="897433" cy="920953"/>
            </a:xfrm>
            <a:prstGeom prst="round2SameRect">
              <a:avLst/>
            </a:prstGeom>
            <a:solidFill>
              <a:srgbClr val="007D5D">
                <a:alpha val="10196"/>
              </a:srgbClr>
            </a:solidFill>
            <a:ln>
              <a:solidFill>
                <a:srgbClr val="007D5D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vert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4000" b="1" i="0" u="none" strike="noStrike" cap="none" normalizeH="0" baseline="0" dirty="0" smtClean="0">
                  <a:solidFill>
                    <a:srgbClr val="007D5D"/>
                  </a:solidFill>
                  <a:effectLst/>
                  <a:latin typeface="Arial" charset="0"/>
                </a:rPr>
                <a:t>RD</a:t>
              </a:r>
              <a:endParaRPr kumimoji="0" lang="en-US" sz="4000" b="1" i="0" u="none" strike="noStrike" cap="none" normalizeH="0" baseline="0" dirty="0" smtClean="0">
                <a:solidFill>
                  <a:srgbClr val="007D5D"/>
                </a:solidFill>
                <a:effectLst/>
                <a:latin typeface="Arial" charset="0"/>
              </a:endParaRPr>
            </a:p>
          </p:txBody>
        </p:sp>
        <p:sp>
          <p:nvSpPr>
            <p:cNvPr id="96" name="Round Same Side Corner Rectangle 95"/>
            <p:cNvSpPr/>
            <p:nvPr/>
          </p:nvSpPr>
          <p:spPr bwMode="auto">
            <a:xfrm rot="16200000">
              <a:off x="2283254" y="4203995"/>
              <a:ext cx="897433" cy="920953"/>
            </a:xfrm>
            <a:prstGeom prst="round2SameRect">
              <a:avLst/>
            </a:prstGeom>
            <a:solidFill>
              <a:srgbClr val="007D5D">
                <a:alpha val="10196"/>
              </a:srgbClr>
            </a:solidFill>
            <a:ln>
              <a:solidFill>
                <a:srgbClr val="007D5D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vert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4000" b="1" i="0" u="none" strike="noStrike" cap="none" normalizeH="0" baseline="0" dirty="0" smtClean="0">
                  <a:solidFill>
                    <a:srgbClr val="007D5D"/>
                  </a:solidFill>
                  <a:effectLst/>
                  <a:latin typeface="Arial" charset="0"/>
                </a:rPr>
                <a:t>IS</a:t>
              </a:r>
              <a:endParaRPr kumimoji="0" lang="en-US" sz="4000" b="1" i="0" u="none" strike="noStrike" cap="none" normalizeH="0" baseline="0" dirty="0" smtClean="0">
                <a:solidFill>
                  <a:srgbClr val="007D5D"/>
                </a:solidFill>
                <a:effectLst/>
                <a:latin typeface="Arial" charset="0"/>
              </a:endParaRPr>
            </a:p>
          </p:txBody>
        </p:sp>
        <p:sp>
          <p:nvSpPr>
            <p:cNvPr id="97" name="Round Same Side Corner Rectangle 96"/>
            <p:cNvSpPr/>
            <p:nvPr/>
          </p:nvSpPr>
          <p:spPr bwMode="auto">
            <a:xfrm rot="16200000">
              <a:off x="2283254" y="5101427"/>
              <a:ext cx="897433" cy="920953"/>
            </a:xfrm>
            <a:prstGeom prst="round2SameRect">
              <a:avLst/>
            </a:prstGeom>
            <a:solidFill>
              <a:srgbClr val="007D5D">
                <a:alpha val="10196"/>
              </a:srgbClr>
            </a:solidFill>
            <a:ln>
              <a:solidFill>
                <a:srgbClr val="007D5D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vert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4000" b="1" i="0" u="none" strike="noStrike" cap="none" normalizeH="0" baseline="0" dirty="0" smtClean="0">
                  <a:solidFill>
                    <a:srgbClr val="007D5D"/>
                  </a:solidFill>
                  <a:effectLst/>
                  <a:latin typeface="Arial" charset="0"/>
                </a:rPr>
                <a:t>FF</a:t>
              </a:r>
              <a:endParaRPr kumimoji="0" lang="en-US" sz="4000" b="1" i="0" u="none" strike="noStrike" cap="none" normalizeH="0" baseline="0" dirty="0" smtClean="0">
                <a:solidFill>
                  <a:srgbClr val="007D5D"/>
                </a:solidFill>
                <a:effectLst/>
                <a:latin typeface="Arial" charset="0"/>
              </a:endParaRPr>
            </a:p>
          </p:txBody>
        </p:sp>
        <p:sp>
          <p:nvSpPr>
            <p:cNvPr id="98" name="Rectangle 97"/>
            <p:cNvSpPr/>
            <p:nvPr/>
          </p:nvSpPr>
          <p:spPr bwMode="auto">
            <a:xfrm>
              <a:off x="4113400" y="3318321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9" name="Rectangle 98"/>
            <p:cNvSpPr/>
            <p:nvPr/>
          </p:nvSpPr>
          <p:spPr bwMode="auto">
            <a:xfrm>
              <a:off x="5034351" y="3318321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0" name="Rectangle 99"/>
            <p:cNvSpPr/>
            <p:nvPr/>
          </p:nvSpPr>
          <p:spPr bwMode="auto">
            <a:xfrm>
              <a:off x="5955303" y="3318321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1" name="Rectangle 100"/>
            <p:cNvSpPr/>
            <p:nvPr/>
          </p:nvSpPr>
          <p:spPr bwMode="auto">
            <a:xfrm>
              <a:off x="3192447" y="4215754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2" name="Rectangle 101"/>
            <p:cNvSpPr/>
            <p:nvPr/>
          </p:nvSpPr>
          <p:spPr bwMode="auto">
            <a:xfrm>
              <a:off x="4113400" y="4215754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3" name="Rectangle 102"/>
            <p:cNvSpPr/>
            <p:nvPr/>
          </p:nvSpPr>
          <p:spPr bwMode="auto">
            <a:xfrm>
              <a:off x="5034351" y="4215754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4" name="Rectangle 103"/>
            <p:cNvSpPr/>
            <p:nvPr/>
          </p:nvSpPr>
          <p:spPr bwMode="auto">
            <a:xfrm>
              <a:off x="5955303" y="4215754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5" name="Rectangle 104"/>
            <p:cNvSpPr/>
            <p:nvPr/>
          </p:nvSpPr>
          <p:spPr bwMode="auto">
            <a:xfrm>
              <a:off x="3192447" y="5113186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6" name="Rectangle 105"/>
            <p:cNvSpPr/>
            <p:nvPr/>
          </p:nvSpPr>
          <p:spPr bwMode="auto">
            <a:xfrm>
              <a:off x="4113400" y="5113186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7" name="Rectangle 106"/>
            <p:cNvSpPr/>
            <p:nvPr/>
          </p:nvSpPr>
          <p:spPr bwMode="auto">
            <a:xfrm>
              <a:off x="5034351" y="5113186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8" name="Rectangle 107"/>
            <p:cNvSpPr/>
            <p:nvPr/>
          </p:nvSpPr>
          <p:spPr bwMode="auto">
            <a:xfrm>
              <a:off x="5955303" y="5113186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0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8847" y="3331518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0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9182" y="4229548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1" name="Picture 5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7894" y="5126383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2" name="Picture 7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7894" y="3331516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3" name="Picture 8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6324" y="4231527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4" name="Picture 3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8077" y="3331518"/>
              <a:ext cx="890359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5" name="Picture 114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7277" y="4231527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6" name="Picture 115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6943" y="5126382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7" name="Picture 11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7894" y="4240023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8" name="Picture 2"/>
            <p:cNvPicPr>
              <a:picLocks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4192" y="3330136"/>
              <a:ext cx="896617" cy="8738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3" name="Rounded Rectangle 62"/>
          <p:cNvSpPr/>
          <p:nvPr/>
        </p:nvSpPr>
        <p:spPr bwMode="auto">
          <a:xfrm>
            <a:off x="2417858" y="2417002"/>
            <a:ext cx="4309294" cy="1443075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FF7005"/>
            </a:solidFill>
            <a:headEnd type="none" w="med" len="med"/>
            <a:tailEnd type="none" w="med" len="med"/>
          </a:ln>
          <a:effectLst>
            <a:glow rad="127000">
              <a:srgbClr val="FF7005">
                <a:alpha val="40000"/>
              </a:srgbClr>
            </a:glow>
          </a:effectLst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4966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roup 77"/>
          <p:cNvGrpSpPr/>
          <p:nvPr/>
        </p:nvGrpSpPr>
        <p:grpSpPr>
          <a:xfrm>
            <a:off x="7186613" y="803563"/>
            <a:ext cx="1887979" cy="1522918"/>
            <a:chOff x="2271494" y="2420888"/>
            <a:chExt cx="4604762" cy="3589732"/>
          </a:xfrm>
        </p:grpSpPr>
        <p:sp>
          <p:nvSpPr>
            <p:cNvPr id="79" name="Round Same Side Corner Rectangle 78"/>
            <p:cNvSpPr/>
            <p:nvPr/>
          </p:nvSpPr>
          <p:spPr bwMode="auto">
            <a:xfrm>
              <a:off x="4113400" y="2420888"/>
              <a:ext cx="920953" cy="897433"/>
            </a:xfrm>
            <a:prstGeom prst="round2SameRect">
              <a:avLst/>
            </a:prstGeom>
            <a:solidFill>
              <a:srgbClr val="5E3C99">
                <a:alpha val="10196"/>
              </a:srgbClr>
            </a:solidFill>
            <a:ln>
              <a:solidFill>
                <a:srgbClr val="5E3C99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1200" b="1" i="0" u="none" strike="noStrike" cap="none" normalizeH="0" baseline="0" dirty="0" smtClean="0">
                  <a:solidFill>
                    <a:srgbClr val="5E3C99"/>
                  </a:solidFill>
                  <a:effectLst/>
                  <a:latin typeface="Arial" charset="0"/>
                </a:rPr>
                <a:t>VM</a:t>
              </a:r>
              <a:endParaRPr kumimoji="0" lang="en-US" sz="1200" b="1" i="0" u="none" strike="noStrike" cap="none" normalizeH="0" baseline="0" dirty="0" smtClean="0">
                <a:solidFill>
                  <a:srgbClr val="5E3C99"/>
                </a:solidFill>
                <a:effectLst/>
                <a:latin typeface="Arial" charset="0"/>
              </a:endParaRPr>
            </a:p>
          </p:txBody>
        </p:sp>
        <p:sp>
          <p:nvSpPr>
            <p:cNvPr id="80" name="Round Same Side Corner Rectangle 79"/>
            <p:cNvSpPr/>
            <p:nvPr/>
          </p:nvSpPr>
          <p:spPr bwMode="auto">
            <a:xfrm>
              <a:off x="5034351" y="2420888"/>
              <a:ext cx="920953" cy="897433"/>
            </a:xfrm>
            <a:prstGeom prst="round2SameRect">
              <a:avLst/>
            </a:prstGeom>
            <a:solidFill>
              <a:srgbClr val="5E3C99">
                <a:alpha val="10196"/>
              </a:srgbClr>
            </a:solidFill>
            <a:ln>
              <a:solidFill>
                <a:srgbClr val="5E3C99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1200" b="1" i="0" u="none" strike="noStrike" cap="none" normalizeH="0" baseline="0" dirty="0" smtClean="0">
                  <a:solidFill>
                    <a:srgbClr val="5E3C99"/>
                  </a:solidFill>
                  <a:effectLst/>
                  <a:latin typeface="Arial" charset="0"/>
                </a:rPr>
                <a:t>FE</a:t>
              </a:r>
              <a:endParaRPr kumimoji="0" lang="en-US" sz="1200" b="1" i="0" u="none" strike="noStrike" cap="none" normalizeH="0" baseline="0" dirty="0" smtClean="0">
                <a:solidFill>
                  <a:srgbClr val="5E3C99"/>
                </a:solidFill>
                <a:effectLst/>
                <a:latin typeface="Arial" charset="0"/>
              </a:endParaRPr>
            </a:p>
          </p:txBody>
        </p:sp>
        <p:sp>
          <p:nvSpPr>
            <p:cNvPr id="81" name="Round Same Side Corner Rectangle 80"/>
            <p:cNvSpPr/>
            <p:nvPr/>
          </p:nvSpPr>
          <p:spPr bwMode="auto">
            <a:xfrm>
              <a:off x="5955303" y="2420888"/>
              <a:ext cx="920953" cy="897433"/>
            </a:xfrm>
            <a:prstGeom prst="round2SameRect">
              <a:avLst/>
            </a:prstGeom>
            <a:solidFill>
              <a:srgbClr val="5E3C99">
                <a:alpha val="10196"/>
              </a:srgbClr>
            </a:solidFill>
            <a:ln>
              <a:solidFill>
                <a:srgbClr val="5E3C99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1200" b="1" i="0" u="none" strike="noStrike" cap="none" normalizeH="0" baseline="0" dirty="0" smtClean="0">
                  <a:solidFill>
                    <a:srgbClr val="5E3C99"/>
                  </a:solidFill>
                  <a:effectLst/>
                  <a:latin typeface="Arial" charset="0"/>
                </a:rPr>
                <a:t>VE</a:t>
              </a:r>
              <a:endParaRPr kumimoji="0" lang="en-US" sz="1200" b="1" i="0" u="none" strike="noStrike" cap="none" normalizeH="0" baseline="0" dirty="0" smtClean="0">
                <a:solidFill>
                  <a:srgbClr val="5E3C99"/>
                </a:solidFill>
                <a:effectLst/>
                <a:latin typeface="Arial" charset="0"/>
              </a:endParaRPr>
            </a:p>
          </p:txBody>
        </p:sp>
        <p:sp>
          <p:nvSpPr>
            <p:cNvPr id="82" name="Round Same Side Corner Rectangle 81"/>
            <p:cNvSpPr/>
            <p:nvPr/>
          </p:nvSpPr>
          <p:spPr bwMode="auto">
            <a:xfrm>
              <a:off x="3192447" y="2420888"/>
              <a:ext cx="920953" cy="897433"/>
            </a:xfrm>
            <a:prstGeom prst="round2SameRect">
              <a:avLst/>
            </a:prstGeom>
            <a:solidFill>
              <a:srgbClr val="5E3C99">
                <a:alpha val="10196"/>
              </a:srgbClr>
            </a:solidFill>
            <a:ln>
              <a:solidFill>
                <a:srgbClr val="5E3C99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1200" b="1" i="0" u="none" strike="noStrike" cap="none" normalizeH="0" baseline="0" dirty="0" smtClean="0">
                  <a:solidFill>
                    <a:srgbClr val="5E3C99"/>
                  </a:solidFill>
                  <a:effectLst/>
                  <a:latin typeface="Arial" charset="0"/>
                </a:rPr>
                <a:t>PE</a:t>
              </a:r>
              <a:endParaRPr kumimoji="0" lang="en-US" sz="1200" b="1" i="0" u="none" strike="noStrike" cap="none" normalizeH="0" baseline="0" dirty="0" smtClean="0">
                <a:solidFill>
                  <a:srgbClr val="5E3C99"/>
                </a:solidFill>
                <a:effectLst/>
                <a:latin typeface="Arial" charset="0"/>
              </a:endParaRPr>
            </a:p>
          </p:txBody>
        </p:sp>
        <p:sp>
          <p:nvSpPr>
            <p:cNvPr id="83" name="Rectangle 82"/>
            <p:cNvSpPr/>
            <p:nvPr/>
          </p:nvSpPr>
          <p:spPr bwMode="auto">
            <a:xfrm>
              <a:off x="3192447" y="3318321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4" name="Round Same Side Corner Rectangle 83"/>
            <p:cNvSpPr/>
            <p:nvPr/>
          </p:nvSpPr>
          <p:spPr bwMode="auto">
            <a:xfrm rot="16200000">
              <a:off x="2283254" y="3306562"/>
              <a:ext cx="897433" cy="920953"/>
            </a:xfrm>
            <a:prstGeom prst="round2SameRect">
              <a:avLst/>
            </a:prstGeom>
            <a:solidFill>
              <a:srgbClr val="007D5D">
                <a:alpha val="10196"/>
              </a:srgbClr>
            </a:solidFill>
            <a:ln>
              <a:solidFill>
                <a:srgbClr val="007D5D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vert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1200" b="1" i="0" u="none" strike="noStrike" cap="none" normalizeH="0" baseline="0" dirty="0" smtClean="0">
                  <a:solidFill>
                    <a:srgbClr val="007D5D"/>
                  </a:solidFill>
                  <a:effectLst/>
                  <a:latin typeface="Arial" charset="0"/>
                </a:rPr>
                <a:t>RD</a:t>
              </a:r>
              <a:endParaRPr kumimoji="0" lang="en-US" sz="1200" b="1" i="0" u="none" strike="noStrike" cap="none" normalizeH="0" baseline="0" dirty="0" smtClean="0">
                <a:solidFill>
                  <a:srgbClr val="007D5D"/>
                </a:solidFill>
                <a:effectLst/>
                <a:latin typeface="Arial" charset="0"/>
              </a:endParaRPr>
            </a:p>
          </p:txBody>
        </p:sp>
        <p:sp>
          <p:nvSpPr>
            <p:cNvPr id="85" name="Round Same Side Corner Rectangle 84"/>
            <p:cNvSpPr/>
            <p:nvPr/>
          </p:nvSpPr>
          <p:spPr bwMode="auto">
            <a:xfrm rot="16200000">
              <a:off x="2283254" y="4203995"/>
              <a:ext cx="897433" cy="920953"/>
            </a:xfrm>
            <a:prstGeom prst="round2SameRect">
              <a:avLst/>
            </a:prstGeom>
            <a:solidFill>
              <a:srgbClr val="007D5D">
                <a:alpha val="10196"/>
              </a:srgbClr>
            </a:solidFill>
            <a:ln>
              <a:solidFill>
                <a:srgbClr val="007D5D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vert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1200" b="1" i="0" u="none" strike="noStrike" cap="none" normalizeH="0" baseline="0" dirty="0" smtClean="0">
                  <a:solidFill>
                    <a:srgbClr val="007D5D"/>
                  </a:solidFill>
                  <a:effectLst/>
                  <a:latin typeface="Arial" charset="0"/>
                </a:rPr>
                <a:t>IS</a:t>
              </a:r>
              <a:endParaRPr kumimoji="0" lang="en-US" sz="1200" b="1" i="0" u="none" strike="noStrike" cap="none" normalizeH="0" baseline="0" dirty="0" smtClean="0">
                <a:solidFill>
                  <a:srgbClr val="007D5D"/>
                </a:solidFill>
                <a:effectLst/>
                <a:latin typeface="Arial" charset="0"/>
              </a:endParaRPr>
            </a:p>
          </p:txBody>
        </p:sp>
        <p:sp>
          <p:nvSpPr>
            <p:cNvPr id="86" name="Round Same Side Corner Rectangle 85"/>
            <p:cNvSpPr/>
            <p:nvPr/>
          </p:nvSpPr>
          <p:spPr bwMode="auto">
            <a:xfrm rot="16200000">
              <a:off x="2283254" y="5101427"/>
              <a:ext cx="897433" cy="920953"/>
            </a:xfrm>
            <a:prstGeom prst="round2SameRect">
              <a:avLst/>
            </a:prstGeom>
            <a:solidFill>
              <a:srgbClr val="007D5D">
                <a:alpha val="10196"/>
              </a:srgbClr>
            </a:solidFill>
            <a:ln>
              <a:solidFill>
                <a:srgbClr val="007D5D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vert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1200" b="1" i="0" u="none" strike="noStrike" cap="none" normalizeH="0" baseline="0" dirty="0" smtClean="0">
                  <a:solidFill>
                    <a:srgbClr val="007D5D"/>
                  </a:solidFill>
                  <a:effectLst/>
                  <a:latin typeface="Arial" charset="0"/>
                </a:rPr>
                <a:t>FF</a:t>
              </a:r>
              <a:endParaRPr kumimoji="0" lang="en-US" sz="1200" b="1" i="0" u="none" strike="noStrike" cap="none" normalizeH="0" baseline="0" dirty="0" smtClean="0">
                <a:solidFill>
                  <a:srgbClr val="007D5D"/>
                </a:solidFill>
                <a:effectLst/>
                <a:latin typeface="Arial" charset="0"/>
              </a:endParaRPr>
            </a:p>
          </p:txBody>
        </p:sp>
        <p:sp>
          <p:nvSpPr>
            <p:cNvPr id="87" name="Rectangle 86"/>
            <p:cNvSpPr/>
            <p:nvPr/>
          </p:nvSpPr>
          <p:spPr bwMode="auto">
            <a:xfrm>
              <a:off x="4113400" y="3318321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8" name="Rectangle 87"/>
            <p:cNvSpPr/>
            <p:nvPr/>
          </p:nvSpPr>
          <p:spPr bwMode="auto">
            <a:xfrm>
              <a:off x="5034351" y="3318321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9" name="Rectangle 88"/>
            <p:cNvSpPr/>
            <p:nvPr/>
          </p:nvSpPr>
          <p:spPr bwMode="auto">
            <a:xfrm>
              <a:off x="5955303" y="3318321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0" name="Rectangle 89"/>
            <p:cNvSpPr/>
            <p:nvPr/>
          </p:nvSpPr>
          <p:spPr bwMode="auto">
            <a:xfrm>
              <a:off x="3192447" y="4215754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1" name="Rectangle 90"/>
            <p:cNvSpPr/>
            <p:nvPr/>
          </p:nvSpPr>
          <p:spPr bwMode="auto">
            <a:xfrm>
              <a:off x="4113400" y="4215754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2" name="Rectangle 91"/>
            <p:cNvSpPr/>
            <p:nvPr/>
          </p:nvSpPr>
          <p:spPr bwMode="auto">
            <a:xfrm>
              <a:off x="5034351" y="4215754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3" name="Rectangle 92"/>
            <p:cNvSpPr/>
            <p:nvPr/>
          </p:nvSpPr>
          <p:spPr bwMode="auto">
            <a:xfrm>
              <a:off x="5955303" y="4215754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4" name="Rectangle 93"/>
            <p:cNvSpPr/>
            <p:nvPr/>
          </p:nvSpPr>
          <p:spPr bwMode="auto">
            <a:xfrm>
              <a:off x="3192447" y="5113186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5" name="Rectangle 94"/>
            <p:cNvSpPr/>
            <p:nvPr/>
          </p:nvSpPr>
          <p:spPr bwMode="auto">
            <a:xfrm>
              <a:off x="4113400" y="5113186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6" name="Rectangle 95"/>
            <p:cNvSpPr/>
            <p:nvPr/>
          </p:nvSpPr>
          <p:spPr bwMode="auto">
            <a:xfrm>
              <a:off x="5034351" y="5113186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7" name="Rectangle 96"/>
            <p:cNvSpPr/>
            <p:nvPr/>
          </p:nvSpPr>
          <p:spPr bwMode="auto">
            <a:xfrm>
              <a:off x="5955303" y="5113186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98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8847" y="3331518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9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9182" y="4229548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0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7894" y="5126383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1" name="Picture 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7894" y="3331516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" name="Picture 8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6324" y="4231527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8077" y="3331518"/>
              <a:ext cx="890359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4" name="Picture 10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7277" y="4231527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5" name="Picture 104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6943" y="5126382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6" name="Picture 11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7894" y="4240023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7" name="Picture 2"/>
            <p:cNvPicPr>
              <a:picLocks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4192" y="3330136"/>
              <a:ext cx="896617" cy="8738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4548" y="3717032"/>
            <a:ext cx="2805604" cy="275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Footer Placeholder 3"/>
          <p:cNvSpPr txBox="1">
            <a:spLocks/>
          </p:cNvSpPr>
          <p:nvPr/>
        </p:nvSpPr>
        <p:spPr bwMode="auto">
          <a:xfrm>
            <a:off x="180001" y="6558020"/>
            <a:ext cx="878400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de-A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005986"/>
                </a:solidFill>
                <a:latin typeface="Arial" charset="0"/>
                <a:ea typeface="+mn-ea"/>
                <a:cs typeface="+mn-cs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de-AT" dirty="0"/>
              <a:t>4</a:t>
            </a:r>
            <a:r>
              <a:rPr lang="de-AT" dirty="0" smtClean="0"/>
              <a:t>. Illustrative flow visualization</a:t>
            </a:r>
            <a:endParaRPr lang="de-AT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940675" y="6562800"/>
            <a:ext cx="1079500" cy="306387"/>
          </a:xfrm>
        </p:spPr>
        <p:txBody>
          <a:bodyPr/>
          <a:lstStyle/>
          <a:p>
            <a:fld id="{E72FA820-B3A7-427D-BC85-1635A64F35CA}" type="slidenum">
              <a:rPr lang="de-AT" smtClean="0"/>
              <a:pPr/>
              <a:t>47</a:t>
            </a:fld>
            <a:r>
              <a:rPr lang="de-AT" dirty="0" smtClean="0"/>
              <a:t> of 79</a:t>
            </a: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180000" y="6552000"/>
            <a:ext cx="8784000" cy="0"/>
          </a:xfrm>
          <a:prstGeom prst="line">
            <a:avLst/>
          </a:prstGeom>
          <a:ln w="12700"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7" name="Picture 4" descr="Y:\andrea\Presentations\SemSeg-logo-white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4624"/>
            <a:ext cx="924546" cy="673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Desktop\ETHLogo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0" y="-43132"/>
            <a:ext cx="848914" cy="848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Oval 42"/>
          <p:cNvSpPr/>
          <p:nvPr/>
        </p:nvSpPr>
        <p:spPr bwMode="auto">
          <a:xfrm>
            <a:off x="7519007" y="1140658"/>
            <a:ext cx="468000" cy="468000"/>
          </a:xfrm>
          <a:prstGeom prst="ellipse">
            <a:avLst/>
          </a:prstGeom>
          <a:noFill/>
          <a:ln w="38100">
            <a:solidFill>
              <a:srgbClr val="FF7005"/>
            </a:solidFill>
            <a:headEnd type="none" w="med" len="med"/>
            <a:tailEnd type="none" w="med" len="med"/>
          </a:ln>
          <a:effectLst>
            <a:glow rad="127000">
              <a:srgbClr val="FF7005">
                <a:alpha val="40000"/>
              </a:srgbClr>
            </a:glow>
          </a:effectLst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15888" y="6562800"/>
            <a:ext cx="7696200" cy="301625"/>
          </a:xfrm>
        </p:spPr>
        <p:txBody>
          <a:bodyPr/>
          <a:lstStyle/>
          <a:p>
            <a:r>
              <a:rPr lang="de-AT" dirty="0" smtClean="0"/>
              <a:t>A. Brambilla</a:t>
            </a:r>
            <a:endParaRPr lang="de-AT" dirty="0"/>
          </a:p>
        </p:txBody>
      </p:sp>
      <p:sp>
        <p:nvSpPr>
          <p:cNvPr id="46" name="Rectangle 3"/>
          <p:cNvSpPr txBox="1">
            <a:spLocks noChangeArrowheads="1"/>
          </p:cNvSpPr>
          <p:nvPr/>
        </p:nvSpPr>
        <p:spPr bwMode="auto">
          <a:xfrm>
            <a:off x="293791" y="1021806"/>
            <a:ext cx="6150417" cy="2407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6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6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6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6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6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6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6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6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6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r>
              <a:rPr lang="de-DE" dirty="0"/>
              <a:t>Perception of nD attributes</a:t>
            </a:r>
          </a:p>
          <a:p>
            <a:r>
              <a:rPr lang="de-DE" dirty="0" smtClean="0"/>
              <a:t>Depth perception / ordering</a:t>
            </a:r>
          </a:p>
          <a:p>
            <a:r>
              <a:rPr lang="de-DE" dirty="0" smtClean="0"/>
              <a:t>Visualization of multiple attributes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124" y="2924944"/>
            <a:ext cx="3096344" cy="2892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3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140968"/>
            <a:ext cx="2340000" cy="234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182" y="-22462"/>
            <a:ext cx="2641817" cy="763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9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Raw Data </a:t>
            </a:r>
            <a:r>
              <a:rPr lang="de-AT" dirty="0" smtClean="0"/>
              <a:t>/ Perceptual </a:t>
            </a:r>
            <a:r>
              <a:rPr lang="de-AT" dirty="0"/>
              <a:t>Effectiveness</a:t>
            </a:r>
          </a:p>
        </p:txBody>
      </p:sp>
    </p:spTree>
    <p:extLst>
      <p:ext uri="{BB962C8B-B14F-4D97-AF65-F5344CB8AC3E}">
        <p14:creationId xmlns:p14="http://schemas.microsoft.com/office/powerpoint/2010/main" val="66721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3"/>
          <p:cNvSpPr txBox="1">
            <a:spLocks/>
          </p:cNvSpPr>
          <p:nvPr/>
        </p:nvSpPr>
        <p:spPr bwMode="auto">
          <a:xfrm>
            <a:off x="180001" y="6558020"/>
            <a:ext cx="878400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de-A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005986"/>
                </a:solidFill>
                <a:latin typeface="Arial" charset="0"/>
                <a:ea typeface="+mn-ea"/>
                <a:cs typeface="+mn-cs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de-AT" dirty="0"/>
              <a:t>4</a:t>
            </a:r>
            <a:r>
              <a:rPr lang="de-AT" dirty="0" smtClean="0"/>
              <a:t>. Illustrative flow visualization</a:t>
            </a:r>
            <a:endParaRPr lang="de-AT" dirty="0"/>
          </a:p>
        </p:txBody>
      </p:sp>
      <p:sp>
        <p:nvSpPr>
          <p:cNvPr id="609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RD / PE - Glyphs and volumes</a:t>
            </a:r>
            <a:endParaRPr lang="de-AT" dirty="0"/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180000" y="6552000"/>
            <a:ext cx="8784000" cy="0"/>
          </a:xfrm>
          <a:prstGeom prst="line">
            <a:avLst/>
          </a:prstGeom>
          <a:ln w="12700"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7" name="Picture 4" descr="Y:\andrea\Presentations\SemSeg-logo-whit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4624"/>
            <a:ext cx="924546" cy="673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Desktop\ETH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0" y="-43132"/>
            <a:ext cx="848914" cy="848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15888" y="6562800"/>
            <a:ext cx="7696200" cy="301625"/>
          </a:xfrm>
        </p:spPr>
        <p:txBody>
          <a:bodyPr/>
          <a:lstStyle/>
          <a:p>
            <a:r>
              <a:rPr lang="de-AT" dirty="0" smtClean="0"/>
              <a:t>A. Brambilla</a:t>
            </a:r>
            <a:endParaRPr lang="de-AT" dirty="0"/>
          </a:p>
        </p:txBody>
      </p:sp>
      <p:sp>
        <p:nvSpPr>
          <p:cNvPr id="46" name="Rectangle 3"/>
          <p:cNvSpPr txBox="1">
            <a:spLocks noChangeArrowheads="1"/>
          </p:cNvSpPr>
          <p:nvPr/>
        </p:nvSpPr>
        <p:spPr bwMode="auto">
          <a:xfrm>
            <a:off x="1037175" y="931305"/>
            <a:ext cx="4686953" cy="1129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de-DE" dirty="0" smtClean="0"/>
              <a:t>Expressive Glyphs</a:t>
            </a:r>
          </a:p>
          <a:p>
            <a:pPr>
              <a:spcBef>
                <a:spcPts val="0"/>
              </a:spcBef>
            </a:pPr>
            <a:r>
              <a:rPr lang="de-DE" sz="2400" dirty="0" smtClean="0"/>
              <a:t>Smart placement</a:t>
            </a:r>
          </a:p>
          <a:p>
            <a:pPr>
              <a:spcBef>
                <a:spcPts val="0"/>
              </a:spcBef>
            </a:pPr>
            <a:r>
              <a:rPr lang="de-DE" sz="2400" dirty="0" smtClean="0"/>
              <a:t>Convey multiple attributes</a:t>
            </a:r>
          </a:p>
        </p:txBody>
      </p:sp>
      <p:sp>
        <p:nvSpPr>
          <p:cNvPr id="48" name="Rectangle 3"/>
          <p:cNvSpPr txBox="1">
            <a:spLocks noChangeArrowheads="1"/>
          </p:cNvSpPr>
          <p:nvPr/>
        </p:nvSpPr>
        <p:spPr bwMode="auto">
          <a:xfrm>
            <a:off x="190914" y="2319850"/>
            <a:ext cx="4741126" cy="2045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de-DE" dirty="0" smtClean="0"/>
              <a:t>Volume Rendering</a:t>
            </a:r>
          </a:p>
          <a:p>
            <a:pPr>
              <a:spcBef>
                <a:spcPts val="0"/>
              </a:spcBef>
            </a:pPr>
            <a:r>
              <a:rPr lang="de-DE" sz="2400" dirty="0" smtClean="0"/>
              <a:t>Show inner parts</a:t>
            </a:r>
          </a:p>
          <a:p>
            <a:pPr>
              <a:spcBef>
                <a:spcPts val="0"/>
              </a:spcBef>
            </a:pPr>
            <a:r>
              <a:rPr lang="de-DE" sz="2400" dirty="0" smtClean="0"/>
              <a:t>Visual enhancements</a:t>
            </a:r>
          </a:p>
        </p:txBody>
      </p:sp>
      <p:pic>
        <p:nvPicPr>
          <p:cNvPr id="49" name="Picture 2" descr="D:\Works\EclipseProjects\IlluFlowVis STAR\images\1999_KML__VMD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553" y="850906"/>
            <a:ext cx="3744001" cy="23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573016"/>
            <a:ext cx="2801349" cy="2705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940675" y="6562800"/>
            <a:ext cx="1079500" cy="306387"/>
          </a:xfrm>
        </p:spPr>
        <p:txBody>
          <a:bodyPr/>
          <a:lstStyle/>
          <a:p>
            <a:fld id="{E72FA820-B3A7-427D-BC85-1635A64F35CA}" type="slidenum">
              <a:rPr lang="de-AT" smtClean="0"/>
              <a:pPr/>
              <a:t>48</a:t>
            </a:fld>
            <a:r>
              <a:rPr lang="de-AT" dirty="0" smtClean="0"/>
              <a:t> of 79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5162553" y="850906"/>
            <a:ext cx="3744002" cy="2340000"/>
          </a:xfrm>
          <a:prstGeom prst="rect">
            <a:avLst/>
          </a:prstGeom>
          <a:noFill/>
          <a:ln w="76200">
            <a:solidFill>
              <a:srgbClr val="FF7005"/>
            </a:solidFill>
            <a:headEnd type="none" w="med" len="med"/>
            <a:tailEnd type="none" w="med" len="med"/>
          </a:ln>
          <a:effectLst>
            <a:glow rad="127000">
              <a:srgbClr val="FF7005">
                <a:alpha val="40000"/>
              </a:srgbClr>
            </a:glow>
          </a:effectLst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04" y="3630033"/>
            <a:ext cx="2895311" cy="2895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262" y="3630034"/>
            <a:ext cx="2175810" cy="227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" name="Rectangle 3"/>
          <p:cNvSpPr txBox="1">
            <a:spLocks noChangeArrowheads="1"/>
          </p:cNvSpPr>
          <p:nvPr/>
        </p:nvSpPr>
        <p:spPr bwMode="auto">
          <a:xfrm>
            <a:off x="2545769" y="5937501"/>
            <a:ext cx="1621291" cy="25382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  <a:prstDash val="sysDas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 algn="ctr">
              <a:spcBef>
                <a:spcPts val="0"/>
              </a:spcBef>
              <a:buFont typeface="Arial" charset="0"/>
              <a:buNone/>
            </a:pPr>
            <a:r>
              <a:rPr lang="de-DE" sz="1400" dirty="0" smtClean="0"/>
              <a:t>Stompel et al. 02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182" y="-22462"/>
            <a:ext cx="2641817" cy="763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" name="Rectangle 3"/>
          <p:cNvSpPr txBox="1">
            <a:spLocks noChangeArrowheads="1"/>
          </p:cNvSpPr>
          <p:nvPr/>
        </p:nvSpPr>
        <p:spPr bwMode="auto">
          <a:xfrm>
            <a:off x="5508104" y="3063996"/>
            <a:ext cx="1368152" cy="25382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  <a:prstDash val="sysDas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 algn="ctr">
              <a:spcBef>
                <a:spcPts val="0"/>
              </a:spcBef>
              <a:buFont typeface="Arial" charset="0"/>
              <a:buNone/>
            </a:pPr>
            <a:r>
              <a:rPr lang="de-DE" sz="1400" dirty="0" smtClean="0"/>
              <a:t>Kirby et al. 99</a:t>
            </a:r>
          </a:p>
        </p:txBody>
      </p:sp>
      <p:sp>
        <p:nvSpPr>
          <p:cNvPr id="22" name="Rectangle 21"/>
          <p:cNvSpPr/>
          <p:nvPr/>
        </p:nvSpPr>
        <p:spPr bwMode="auto">
          <a:xfrm>
            <a:off x="190914" y="3645921"/>
            <a:ext cx="5173174" cy="2759307"/>
          </a:xfrm>
          <a:prstGeom prst="rect">
            <a:avLst/>
          </a:prstGeom>
          <a:noFill/>
          <a:ln w="76200">
            <a:solidFill>
              <a:srgbClr val="FF7005"/>
            </a:solidFill>
            <a:headEnd type="none" w="med" len="med"/>
            <a:tailEnd type="none" w="med" len="med"/>
          </a:ln>
          <a:effectLst>
            <a:glow rad="127000">
              <a:srgbClr val="FF7005">
                <a:alpha val="40000"/>
              </a:srgbClr>
            </a:glow>
          </a:effectLst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5868144" y="3573017"/>
            <a:ext cx="2801348" cy="2705302"/>
          </a:xfrm>
          <a:prstGeom prst="rect">
            <a:avLst/>
          </a:prstGeom>
          <a:noFill/>
          <a:ln w="76200">
            <a:solidFill>
              <a:srgbClr val="FF7005"/>
            </a:solidFill>
            <a:headEnd type="none" w="med" len="med"/>
            <a:tailEnd type="none" w="med" len="med"/>
          </a:ln>
          <a:effectLst>
            <a:glow rad="127000">
              <a:srgbClr val="FF7005">
                <a:alpha val="40000"/>
              </a:srgbClr>
            </a:glow>
          </a:effectLst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7" name="Rectangle 3"/>
          <p:cNvSpPr txBox="1">
            <a:spLocks noChangeArrowheads="1"/>
          </p:cNvSpPr>
          <p:nvPr/>
        </p:nvSpPr>
        <p:spPr bwMode="auto">
          <a:xfrm>
            <a:off x="7118104" y="6151409"/>
            <a:ext cx="1692189" cy="25382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  <a:prstDash val="sysDas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 algn="ctr">
              <a:spcBef>
                <a:spcPts val="0"/>
              </a:spcBef>
              <a:buFont typeface="Arial" charset="0"/>
              <a:buNone/>
            </a:pPr>
            <a:r>
              <a:rPr lang="de-DE" sz="1400" dirty="0" smtClean="0"/>
              <a:t>Svakhine et al. 05</a:t>
            </a:r>
          </a:p>
        </p:txBody>
      </p:sp>
    </p:spTree>
    <p:extLst>
      <p:ext uri="{BB962C8B-B14F-4D97-AF65-F5344CB8AC3E}">
        <p14:creationId xmlns:p14="http://schemas.microsoft.com/office/powerpoint/2010/main" val="3980587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2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Motivation</a:t>
            </a:r>
            <a:endParaRPr lang="de-AT" dirty="0"/>
          </a:p>
        </p:txBody>
      </p:sp>
      <p:sp>
        <p:nvSpPr>
          <p:cNvPr id="609283" name="Rectangle 3"/>
          <p:cNvSpPr>
            <a:spLocks noGrp="1" noChangeArrowheads="1"/>
          </p:cNvSpPr>
          <p:nvPr>
            <p:ph idx="1"/>
          </p:nvPr>
        </p:nvSpPr>
        <p:spPr>
          <a:xfrm>
            <a:off x="119063" y="1023938"/>
            <a:ext cx="8907462" cy="4709318"/>
          </a:xfrm>
        </p:spPr>
        <p:txBody>
          <a:bodyPr/>
          <a:lstStyle/>
          <a:p>
            <a:r>
              <a:rPr lang="de-DE" dirty="0" err="1" smtClean="0"/>
              <a:t>Which</a:t>
            </a:r>
            <a:r>
              <a:rPr lang="de-DE" dirty="0" smtClean="0"/>
              <a:t> </a:t>
            </a:r>
            <a:r>
              <a:rPr lang="de-DE" dirty="0" err="1" smtClean="0"/>
              <a:t>image</a:t>
            </a:r>
            <a:r>
              <a:rPr lang="de-DE" dirty="0" smtClean="0"/>
              <a:t> </a:t>
            </a:r>
            <a:r>
              <a:rPr lang="de-DE" dirty="0" err="1" smtClean="0"/>
              <a:t>would</a:t>
            </a:r>
            <a:r>
              <a:rPr lang="de-DE" dirty="0" smtClean="0"/>
              <a:t> </a:t>
            </a:r>
            <a:r>
              <a:rPr lang="de-DE" dirty="0" err="1" smtClean="0"/>
              <a:t>you</a:t>
            </a:r>
            <a:r>
              <a:rPr lang="de-DE" dirty="0" smtClean="0"/>
              <a:t> </a:t>
            </a:r>
            <a:r>
              <a:rPr lang="de-DE" dirty="0" err="1" smtClean="0"/>
              <a:t>use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navigation</a:t>
            </a:r>
            <a:r>
              <a:rPr lang="de-DE" dirty="0" smtClean="0"/>
              <a:t>?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15888" y="6562800"/>
            <a:ext cx="7696200" cy="301625"/>
          </a:xfrm>
        </p:spPr>
        <p:txBody>
          <a:bodyPr/>
          <a:lstStyle/>
          <a:p>
            <a:r>
              <a:rPr lang="de-AT" dirty="0" smtClean="0"/>
              <a:t>R. </a:t>
            </a:r>
            <a:r>
              <a:rPr lang="de-AT" dirty="0" err="1" smtClean="0"/>
              <a:t>Carnecky</a:t>
            </a:r>
            <a:endParaRPr lang="de-AT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2950CB-AFDC-414C-88C0-D2B7497FBDAF}" type="slidenum">
              <a:rPr lang="de-AT" smtClean="0"/>
              <a:pPr/>
              <a:t>4</a:t>
            </a:fld>
            <a:r>
              <a:rPr lang="de-AT" dirty="0" smtClean="0"/>
              <a:t> of 79</a:t>
            </a:r>
            <a:endParaRPr lang="de-AT" dirty="0"/>
          </a:p>
        </p:txBody>
      </p:sp>
      <p:pic>
        <p:nvPicPr>
          <p:cNvPr id="10" name="Picture 9" descr="sat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1988840"/>
            <a:ext cx="3600952" cy="3600952"/>
          </a:xfrm>
          <a:prstGeom prst="rect">
            <a:avLst/>
          </a:prstGeom>
        </p:spPr>
      </p:pic>
      <p:pic>
        <p:nvPicPr>
          <p:cNvPr id="11" name="Picture 10" descr="map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60032" y="1988840"/>
            <a:ext cx="3600952" cy="3600952"/>
          </a:xfrm>
          <a:prstGeom prst="rect">
            <a:avLst/>
          </a:prstGeom>
        </p:spPr>
      </p:pic>
      <p:pic>
        <p:nvPicPr>
          <p:cNvPr id="12" name="Picture 11" descr="sat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5576" y="1988840"/>
            <a:ext cx="3600952" cy="3600952"/>
          </a:xfrm>
          <a:prstGeom prst="rect">
            <a:avLst/>
          </a:prstGeom>
        </p:spPr>
      </p:pic>
      <p:pic>
        <p:nvPicPr>
          <p:cNvPr id="13" name="Picture 12" descr="sat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5576" y="1988840"/>
            <a:ext cx="3600952" cy="3600952"/>
          </a:xfrm>
          <a:prstGeom prst="rect">
            <a:avLst/>
          </a:prstGeom>
        </p:spPr>
      </p:pic>
      <p:pic>
        <p:nvPicPr>
          <p:cNvPr id="14" name="Picture 13" descr="map3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860032" y="1988840"/>
            <a:ext cx="3600952" cy="3600952"/>
          </a:xfrm>
          <a:prstGeom prst="rect">
            <a:avLst/>
          </a:prstGeom>
        </p:spPr>
      </p:pic>
      <p:pic>
        <p:nvPicPr>
          <p:cNvPr id="15" name="Picture 14" descr="map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860032" y="1988840"/>
            <a:ext cx="3600952" cy="3600952"/>
          </a:xfrm>
          <a:prstGeom prst="rect">
            <a:avLst/>
          </a:prstGeom>
        </p:spPr>
      </p:pic>
      <p:pic>
        <p:nvPicPr>
          <p:cNvPr id="16" name="Picture 15" descr="map1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860032" y="1988840"/>
            <a:ext cx="3600952" cy="3600952"/>
          </a:xfrm>
          <a:prstGeom prst="rect">
            <a:avLst/>
          </a:prstGeom>
        </p:spPr>
      </p:pic>
      <p:pic>
        <p:nvPicPr>
          <p:cNvPr id="17" name="Picture 16" descr="sat1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55024" y="1988840"/>
            <a:ext cx="3600952" cy="3600952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182" y="-22462"/>
            <a:ext cx="2641817" cy="763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2699792" y="5229200"/>
            <a:ext cx="1531888" cy="259645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  <a:prstDash val="sysDas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2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2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2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2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2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2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2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2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2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nb-NO" sz="1400" dirty="0" smtClean="0"/>
              <a:t>Google maps</a:t>
            </a:r>
            <a:endParaRPr lang="de-DE" sz="1400" dirty="0" smtClean="0"/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6804248" y="5251777"/>
            <a:ext cx="1531888" cy="259645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  <a:prstDash val="sysDas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2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2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2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2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2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2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2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2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2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nb-NO" sz="1400" dirty="0" smtClean="0"/>
              <a:t>Google maps</a:t>
            </a:r>
            <a:endParaRPr lang="de-DE" sz="1400" dirty="0" smtClean="0"/>
          </a:p>
        </p:txBody>
      </p:sp>
    </p:spTree>
    <p:extLst>
      <p:ext uri="{BB962C8B-B14F-4D97-AF65-F5344CB8AC3E}">
        <p14:creationId xmlns:p14="http://schemas.microsoft.com/office/powerpoint/2010/main" val="3525349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824" y="699924"/>
            <a:ext cx="2489504" cy="2470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Footer Placeholder 3"/>
          <p:cNvSpPr txBox="1">
            <a:spLocks/>
          </p:cNvSpPr>
          <p:nvPr/>
        </p:nvSpPr>
        <p:spPr bwMode="auto">
          <a:xfrm>
            <a:off x="180001" y="6558020"/>
            <a:ext cx="878400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de-A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005986"/>
                </a:solidFill>
                <a:latin typeface="Arial" charset="0"/>
                <a:ea typeface="+mn-ea"/>
                <a:cs typeface="+mn-cs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de-AT" dirty="0"/>
              <a:t>4</a:t>
            </a:r>
            <a:r>
              <a:rPr lang="de-AT" dirty="0" smtClean="0"/>
              <a:t>. Illustrative flow visualization</a:t>
            </a:r>
            <a:endParaRPr lang="de-AT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940675" y="6562800"/>
            <a:ext cx="1079500" cy="306387"/>
          </a:xfrm>
        </p:spPr>
        <p:txBody>
          <a:bodyPr/>
          <a:lstStyle/>
          <a:p>
            <a:fld id="{E72FA820-B3A7-427D-BC85-1635A64F35CA}" type="slidenum">
              <a:rPr lang="de-AT" smtClean="0"/>
              <a:pPr/>
              <a:t>49</a:t>
            </a:fld>
            <a:r>
              <a:rPr lang="de-AT" dirty="0" smtClean="0"/>
              <a:t> of 79</a:t>
            </a:r>
          </a:p>
        </p:txBody>
      </p:sp>
      <p:sp>
        <p:nvSpPr>
          <p:cNvPr id="609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RD / PE </a:t>
            </a:r>
            <a:r>
              <a:rPr lang="de-AT" dirty="0"/>
              <a:t>-</a:t>
            </a:r>
            <a:r>
              <a:rPr lang="de-AT" dirty="0" smtClean="0"/>
              <a:t> Texture advection</a:t>
            </a:r>
            <a:endParaRPr lang="de-AT" dirty="0"/>
          </a:p>
        </p:txBody>
      </p:sp>
      <p:pic>
        <p:nvPicPr>
          <p:cNvPr id="7" name="Picture 4" descr="Y:\andrea\Presentations\SemSeg-logo-whit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4624"/>
            <a:ext cx="924546" cy="673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Desktop\ETH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0" y="-43132"/>
            <a:ext cx="848914" cy="848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15888" y="6562800"/>
            <a:ext cx="7696200" cy="301625"/>
          </a:xfrm>
        </p:spPr>
        <p:txBody>
          <a:bodyPr/>
          <a:lstStyle/>
          <a:p>
            <a:r>
              <a:rPr lang="de-AT" dirty="0" smtClean="0"/>
              <a:t>A. Brambilla</a:t>
            </a:r>
            <a:endParaRPr lang="de-AT" dirty="0"/>
          </a:p>
        </p:txBody>
      </p:sp>
      <p:sp>
        <p:nvSpPr>
          <p:cNvPr id="52" name="Rectangle 3"/>
          <p:cNvSpPr txBox="1">
            <a:spLocks noChangeArrowheads="1"/>
          </p:cNvSpPr>
          <p:nvPr/>
        </p:nvSpPr>
        <p:spPr bwMode="auto">
          <a:xfrm>
            <a:off x="323528" y="830531"/>
            <a:ext cx="5328592" cy="1129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de-DE" dirty="0" smtClean="0"/>
              <a:t>Texture Advection</a:t>
            </a:r>
          </a:p>
          <a:p>
            <a:pPr>
              <a:spcBef>
                <a:spcPts val="0"/>
              </a:spcBef>
            </a:pPr>
            <a:r>
              <a:rPr lang="de-DE" sz="2400" dirty="0" smtClean="0"/>
              <a:t>Local representation of trajectories</a:t>
            </a:r>
          </a:p>
          <a:p>
            <a:pPr>
              <a:spcBef>
                <a:spcPts val="0"/>
              </a:spcBef>
            </a:pPr>
            <a:r>
              <a:rPr lang="de-DE" sz="2400" dirty="0" smtClean="0"/>
              <a:t>Many different approaches</a:t>
            </a:r>
          </a:p>
        </p:txBody>
      </p:sp>
      <p:sp>
        <p:nvSpPr>
          <p:cNvPr id="53" name="Rectangle 3"/>
          <p:cNvSpPr txBox="1">
            <a:spLocks noChangeArrowheads="1"/>
          </p:cNvSpPr>
          <p:nvPr/>
        </p:nvSpPr>
        <p:spPr bwMode="auto">
          <a:xfrm>
            <a:off x="3982210" y="5872690"/>
            <a:ext cx="5054286" cy="652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</a:pPr>
            <a:r>
              <a:rPr lang="de-DE" sz="2400" dirty="0" smtClean="0"/>
              <a:t>Clear representation of direction</a:t>
            </a:r>
          </a:p>
          <a:p>
            <a:pPr>
              <a:spcBef>
                <a:spcPts val="0"/>
              </a:spcBef>
            </a:pPr>
            <a:r>
              <a:rPr lang="de-DE" sz="2400" dirty="0" smtClean="0"/>
              <a:t>Convey additional information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2060848"/>
            <a:ext cx="2608245" cy="2155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380186"/>
            <a:ext cx="3610410" cy="2167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047" y="3248204"/>
            <a:ext cx="2485640" cy="2495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9" name="Rectangle 3"/>
          <p:cNvSpPr txBox="1">
            <a:spLocks noChangeArrowheads="1"/>
          </p:cNvSpPr>
          <p:nvPr/>
        </p:nvSpPr>
        <p:spPr bwMode="auto">
          <a:xfrm>
            <a:off x="251520" y="5859852"/>
            <a:ext cx="1348034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  <a:prstDash val="sysDas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de-DE" sz="1400" b="1" dirty="0" smtClean="0"/>
              <a:t>Data Fusion </a:t>
            </a:r>
            <a:r>
              <a:rPr lang="de-DE" sz="1400" dirty="0" smtClean="0"/>
              <a:t>Wong et al. 02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331220"/>
            <a:ext cx="2635430" cy="2395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 bwMode="auto">
          <a:xfrm>
            <a:off x="180000" y="6552000"/>
            <a:ext cx="8784000" cy="0"/>
          </a:xfrm>
          <a:prstGeom prst="line">
            <a:avLst/>
          </a:prstGeom>
          <a:ln w="12700"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182" y="-22462"/>
            <a:ext cx="2641817" cy="763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ectangle 23"/>
          <p:cNvSpPr/>
          <p:nvPr/>
        </p:nvSpPr>
        <p:spPr bwMode="auto">
          <a:xfrm>
            <a:off x="251519" y="2060848"/>
            <a:ext cx="2608246" cy="2155040"/>
          </a:xfrm>
          <a:prstGeom prst="rect">
            <a:avLst/>
          </a:prstGeom>
          <a:noFill/>
          <a:ln w="76200">
            <a:solidFill>
              <a:srgbClr val="FF7005"/>
            </a:solidFill>
            <a:headEnd type="none" w="med" len="med"/>
            <a:tailEnd type="none" w="med" len="med"/>
          </a:ln>
          <a:effectLst>
            <a:glow rad="127000">
              <a:srgbClr val="FF7005">
                <a:alpha val="40000"/>
              </a:srgbClr>
            </a:glow>
          </a:effectLst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6220205" y="3210354"/>
            <a:ext cx="2500482" cy="2533276"/>
          </a:xfrm>
          <a:prstGeom prst="rect">
            <a:avLst/>
          </a:prstGeom>
          <a:noFill/>
          <a:ln w="76200">
            <a:solidFill>
              <a:srgbClr val="FF7005"/>
            </a:solidFill>
            <a:headEnd type="none" w="med" len="med"/>
            <a:tailEnd type="none" w="med" len="med"/>
          </a:ln>
          <a:effectLst>
            <a:glow rad="127000">
              <a:srgbClr val="FF7005">
                <a:alpha val="40000"/>
              </a:srgbClr>
            </a:glow>
          </a:effectLst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3203848" y="2331219"/>
            <a:ext cx="2609197" cy="2395845"/>
          </a:xfrm>
          <a:prstGeom prst="rect">
            <a:avLst/>
          </a:prstGeom>
          <a:noFill/>
          <a:ln w="76200">
            <a:solidFill>
              <a:srgbClr val="FF7005"/>
            </a:solidFill>
            <a:headEnd type="none" w="med" len="med"/>
            <a:tailEnd type="none" w="med" len="med"/>
          </a:ln>
          <a:effectLst>
            <a:glow rad="127000">
              <a:srgbClr val="FF7005">
                <a:alpha val="40000"/>
              </a:srgbClr>
            </a:glow>
          </a:effectLst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6274086" y="779567"/>
            <a:ext cx="2610241" cy="2358801"/>
          </a:xfrm>
          <a:prstGeom prst="rect">
            <a:avLst/>
          </a:prstGeom>
          <a:noFill/>
          <a:ln w="76200">
            <a:solidFill>
              <a:srgbClr val="FF7005"/>
            </a:solidFill>
            <a:headEnd type="none" w="med" len="med"/>
            <a:tailEnd type="none" w="med" len="med"/>
          </a:ln>
          <a:effectLst>
            <a:glow rad="127000">
              <a:srgbClr val="FF7005">
                <a:alpha val="40000"/>
              </a:srgbClr>
            </a:glow>
          </a:effectLst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1" name="Rectangle 3"/>
          <p:cNvSpPr txBox="1">
            <a:spLocks noChangeArrowheads="1"/>
          </p:cNvSpPr>
          <p:nvPr/>
        </p:nvSpPr>
        <p:spPr bwMode="auto">
          <a:xfrm>
            <a:off x="7652099" y="2500292"/>
            <a:ext cx="1248405" cy="61865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  <a:prstDash val="sysDas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de-DE" sz="1400" b="1" dirty="0" smtClean="0"/>
              <a:t>3D LIC </a:t>
            </a:r>
            <a:r>
              <a:rPr lang="de-DE" sz="1400" dirty="0"/>
              <a:t>Rezk-Salama et al. 99</a:t>
            </a:r>
            <a:endParaRPr lang="de-DE" sz="1400" dirty="0" smtClean="0"/>
          </a:p>
        </p:txBody>
      </p:sp>
      <p:sp>
        <p:nvSpPr>
          <p:cNvPr id="50" name="Rectangle 3"/>
          <p:cNvSpPr txBox="1">
            <a:spLocks noChangeArrowheads="1"/>
          </p:cNvSpPr>
          <p:nvPr/>
        </p:nvSpPr>
        <p:spPr bwMode="auto">
          <a:xfrm>
            <a:off x="7524328" y="5375084"/>
            <a:ext cx="1387903" cy="43018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  <a:prstDash val="sysDas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 algn="ctr">
              <a:spcBef>
                <a:spcPts val="0"/>
              </a:spcBef>
              <a:buFont typeface="Arial" charset="0"/>
              <a:buNone/>
            </a:pPr>
            <a:r>
              <a:rPr lang="de-DE" sz="1400" b="1" dirty="0" smtClean="0"/>
              <a:t>IBFV</a:t>
            </a:r>
          </a:p>
          <a:p>
            <a:pPr marL="0" indent="0" algn="ctr">
              <a:spcBef>
                <a:spcPts val="0"/>
              </a:spcBef>
              <a:buFont typeface="Arial" charset="0"/>
              <a:buNone/>
            </a:pPr>
            <a:r>
              <a:rPr lang="de-DE" sz="1400" dirty="0" smtClean="0"/>
              <a:t>Van Wijk 02</a:t>
            </a:r>
          </a:p>
        </p:txBody>
      </p:sp>
      <p:sp>
        <p:nvSpPr>
          <p:cNvPr id="57" name="Rectangle 3"/>
          <p:cNvSpPr txBox="1">
            <a:spLocks noChangeArrowheads="1"/>
          </p:cNvSpPr>
          <p:nvPr/>
        </p:nvSpPr>
        <p:spPr bwMode="auto">
          <a:xfrm>
            <a:off x="1835697" y="3702842"/>
            <a:ext cx="1152127" cy="607674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  <a:prstDash val="sysDas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 algn="ctr">
              <a:spcBef>
                <a:spcPts val="0"/>
              </a:spcBef>
              <a:buFont typeface="Arial" charset="0"/>
              <a:buNone/>
            </a:pPr>
            <a:r>
              <a:rPr lang="de-DE" sz="1400" b="1" dirty="0" smtClean="0"/>
              <a:t>LIC</a:t>
            </a:r>
            <a:endParaRPr lang="de-DE" sz="1400" dirty="0"/>
          </a:p>
          <a:p>
            <a:pPr marL="0" indent="0" algn="ctr">
              <a:spcBef>
                <a:spcPts val="0"/>
              </a:spcBef>
              <a:buFont typeface="Arial" charset="0"/>
              <a:buNone/>
            </a:pPr>
            <a:r>
              <a:rPr lang="de-DE" sz="1400" dirty="0" smtClean="0"/>
              <a:t> Cabral and Leedom 93</a:t>
            </a:r>
          </a:p>
        </p:txBody>
      </p:sp>
      <p:sp>
        <p:nvSpPr>
          <p:cNvPr id="61" name="Rectangle 3"/>
          <p:cNvSpPr txBox="1">
            <a:spLocks noChangeArrowheads="1"/>
          </p:cNvSpPr>
          <p:nvPr/>
        </p:nvSpPr>
        <p:spPr bwMode="auto">
          <a:xfrm>
            <a:off x="4408485" y="4397606"/>
            <a:ext cx="1441136" cy="41655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  <a:prstDash val="sysDas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de-DE" sz="1400" b="1" dirty="0" smtClean="0"/>
              <a:t>LEA</a:t>
            </a:r>
            <a:endParaRPr lang="de-DE" sz="1400" dirty="0"/>
          </a:p>
          <a:p>
            <a:pPr marL="0" indent="0" algn="ctr">
              <a:spcBef>
                <a:spcPts val="0"/>
              </a:spcBef>
              <a:buNone/>
            </a:pPr>
            <a:r>
              <a:rPr lang="en-US" sz="1400" dirty="0" err="1" smtClean="0"/>
              <a:t>Jobard</a:t>
            </a:r>
            <a:r>
              <a:rPr lang="en-US" sz="1400" dirty="0" smtClean="0"/>
              <a:t> et al. 01</a:t>
            </a:r>
            <a:r>
              <a:rPr lang="de-DE" sz="1400" dirty="0" smtClean="0"/>
              <a:t> </a:t>
            </a:r>
          </a:p>
        </p:txBody>
      </p:sp>
      <p:sp>
        <p:nvSpPr>
          <p:cNvPr id="25" name="Rectangle 24"/>
          <p:cNvSpPr/>
          <p:nvPr/>
        </p:nvSpPr>
        <p:spPr bwMode="auto">
          <a:xfrm>
            <a:off x="72008" y="4293096"/>
            <a:ext cx="3851920" cy="2214828"/>
          </a:xfrm>
          <a:prstGeom prst="rect">
            <a:avLst/>
          </a:prstGeom>
          <a:noFill/>
          <a:ln w="76200">
            <a:solidFill>
              <a:srgbClr val="FF7005"/>
            </a:solidFill>
            <a:headEnd type="none" w="med" len="med"/>
            <a:tailEnd type="none" w="med" len="med"/>
          </a:ln>
          <a:effectLst>
            <a:glow rad="127000">
              <a:srgbClr val="FF7005">
                <a:alpha val="40000"/>
              </a:srgbClr>
            </a:glow>
          </a:effectLst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5208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Group 82"/>
          <p:cNvGrpSpPr/>
          <p:nvPr/>
        </p:nvGrpSpPr>
        <p:grpSpPr>
          <a:xfrm>
            <a:off x="7186613" y="803563"/>
            <a:ext cx="1887979" cy="1522918"/>
            <a:chOff x="2271494" y="2420888"/>
            <a:chExt cx="4604762" cy="3589732"/>
          </a:xfrm>
        </p:grpSpPr>
        <p:sp>
          <p:nvSpPr>
            <p:cNvPr id="84" name="Round Same Side Corner Rectangle 83"/>
            <p:cNvSpPr/>
            <p:nvPr/>
          </p:nvSpPr>
          <p:spPr bwMode="auto">
            <a:xfrm>
              <a:off x="4113400" y="2420888"/>
              <a:ext cx="920953" cy="897433"/>
            </a:xfrm>
            <a:prstGeom prst="round2SameRect">
              <a:avLst/>
            </a:prstGeom>
            <a:solidFill>
              <a:srgbClr val="5E3C99">
                <a:alpha val="10196"/>
              </a:srgbClr>
            </a:solidFill>
            <a:ln>
              <a:solidFill>
                <a:srgbClr val="5E3C99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1200" b="1" i="0" u="none" strike="noStrike" cap="none" normalizeH="0" baseline="0" dirty="0" smtClean="0">
                  <a:solidFill>
                    <a:srgbClr val="5E3C99"/>
                  </a:solidFill>
                  <a:effectLst/>
                  <a:latin typeface="Arial" charset="0"/>
                </a:rPr>
                <a:t>VM</a:t>
              </a:r>
              <a:endParaRPr kumimoji="0" lang="en-US" sz="1200" b="1" i="0" u="none" strike="noStrike" cap="none" normalizeH="0" baseline="0" dirty="0" smtClean="0">
                <a:solidFill>
                  <a:srgbClr val="5E3C99"/>
                </a:solidFill>
                <a:effectLst/>
                <a:latin typeface="Arial" charset="0"/>
              </a:endParaRPr>
            </a:p>
          </p:txBody>
        </p:sp>
        <p:sp>
          <p:nvSpPr>
            <p:cNvPr id="85" name="Round Same Side Corner Rectangle 84"/>
            <p:cNvSpPr/>
            <p:nvPr/>
          </p:nvSpPr>
          <p:spPr bwMode="auto">
            <a:xfrm>
              <a:off x="5034351" y="2420888"/>
              <a:ext cx="920953" cy="897433"/>
            </a:xfrm>
            <a:prstGeom prst="round2SameRect">
              <a:avLst/>
            </a:prstGeom>
            <a:solidFill>
              <a:srgbClr val="5E3C99">
                <a:alpha val="10196"/>
              </a:srgbClr>
            </a:solidFill>
            <a:ln>
              <a:solidFill>
                <a:srgbClr val="5E3C99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1200" b="1" i="0" u="none" strike="noStrike" cap="none" normalizeH="0" baseline="0" dirty="0" smtClean="0">
                  <a:solidFill>
                    <a:srgbClr val="5E3C99"/>
                  </a:solidFill>
                  <a:effectLst/>
                  <a:latin typeface="Arial" charset="0"/>
                </a:rPr>
                <a:t>FE</a:t>
              </a:r>
              <a:endParaRPr kumimoji="0" lang="en-US" sz="1200" b="1" i="0" u="none" strike="noStrike" cap="none" normalizeH="0" baseline="0" dirty="0" smtClean="0">
                <a:solidFill>
                  <a:srgbClr val="5E3C99"/>
                </a:solidFill>
                <a:effectLst/>
                <a:latin typeface="Arial" charset="0"/>
              </a:endParaRPr>
            </a:p>
          </p:txBody>
        </p:sp>
        <p:sp>
          <p:nvSpPr>
            <p:cNvPr id="86" name="Round Same Side Corner Rectangle 85"/>
            <p:cNvSpPr/>
            <p:nvPr/>
          </p:nvSpPr>
          <p:spPr bwMode="auto">
            <a:xfrm>
              <a:off x="5955303" y="2420888"/>
              <a:ext cx="920953" cy="897433"/>
            </a:xfrm>
            <a:prstGeom prst="round2SameRect">
              <a:avLst/>
            </a:prstGeom>
            <a:solidFill>
              <a:srgbClr val="5E3C99">
                <a:alpha val="10196"/>
              </a:srgbClr>
            </a:solidFill>
            <a:ln>
              <a:solidFill>
                <a:srgbClr val="5E3C99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1200" b="1" i="0" u="none" strike="noStrike" cap="none" normalizeH="0" baseline="0" dirty="0" smtClean="0">
                  <a:solidFill>
                    <a:srgbClr val="5E3C99"/>
                  </a:solidFill>
                  <a:effectLst/>
                  <a:latin typeface="Arial" charset="0"/>
                </a:rPr>
                <a:t>VE</a:t>
              </a:r>
              <a:endParaRPr kumimoji="0" lang="en-US" sz="1200" b="1" i="0" u="none" strike="noStrike" cap="none" normalizeH="0" baseline="0" dirty="0" smtClean="0">
                <a:solidFill>
                  <a:srgbClr val="5E3C99"/>
                </a:solidFill>
                <a:effectLst/>
                <a:latin typeface="Arial" charset="0"/>
              </a:endParaRPr>
            </a:p>
          </p:txBody>
        </p:sp>
        <p:sp>
          <p:nvSpPr>
            <p:cNvPr id="87" name="Round Same Side Corner Rectangle 86"/>
            <p:cNvSpPr/>
            <p:nvPr/>
          </p:nvSpPr>
          <p:spPr bwMode="auto">
            <a:xfrm>
              <a:off x="3192447" y="2420888"/>
              <a:ext cx="920953" cy="897433"/>
            </a:xfrm>
            <a:prstGeom prst="round2SameRect">
              <a:avLst/>
            </a:prstGeom>
            <a:solidFill>
              <a:srgbClr val="5E3C99">
                <a:alpha val="10196"/>
              </a:srgbClr>
            </a:solidFill>
            <a:ln>
              <a:solidFill>
                <a:srgbClr val="5E3C99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1200" b="1" i="0" u="none" strike="noStrike" cap="none" normalizeH="0" baseline="0" dirty="0" smtClean="0">
                  <a:solidFill>
                    <a:srgbClr val="5E3C99"/>
                  </a:solidFill>
                  <a:effectLst/>
                  <a:latin typeface="Arial" charset="0"/>
                </a:rPr>
                <a:t>PE</a:t>
              </a:r>
              <a:endParaRPr kumimoji="0" lang="en-US" sz="1200" b="1" i="0" u="none" strike="noStrike" cap="none" normalizeH="0" baseline="0" dirty="0" smtClean="0">
                <a:solidFill>
                  <a:srgbClr val="5E3C99"/>
                </a:solidFill>
                <a:effectLst/>
                <a:latin typeface="Arial" charset="0"/>
              </a:endParaRPr>
            </a:p>
          </p:txBody>
        </p:sp>
        <p:sp>
          <p:nvSpPr>
            <p:cNvPr id="88" name="Rectangle 87"/>
            <p:cNvSpPr/>
            <p:nvPr/>
          </p:nvSpPr>
          <p:spPr bwMode="auto">
            <a:xfrm>
              <a:off x="3192447" y="3318321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9" name="Round Same Side Corner Rectangle 88"/>
            <p:cNvSpPr/>
            <p:nvPr/>
          </p:nvSpPr>
          <p:spPr bwMode="auto">
            <a:xfrm rot="16200000">
              <a:off x="2283254" y="3306562"/>
              <a:ext cx="897433" cy="920953"/>
            </a:xfrm>
            <a:prstGeom prst="round2SameRect">
              <a:avLst/>
            </a:prstGeom>
            <a:solidFill>
              <a:srgbClr val="007D5D">
                <a:alpha val="10196"/>
              </a:srgbClr>
            </a:solidFill>
            <a:ln>
              <a:solidFill>
                <a:srgbClr val="007D5D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vert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1200" b="1" i="0" u="none" strike="noStrike" cap="none" normalizeH="0" baseline="0" dirty="0" smtClean="0">
                  <a:solidFill>
                    <a:srgbClr val="007D5D"/>
                  </a:solidFill>
                  <a:effectLst/>
                  <a:latin typeface="Arial" charset="0"/>
                </a:rPr>
                <a:t>RD</a:t>
              </a:r>
              <a:endParaRPr kumimoji="0" lang="en-US" sz="1200" b="1" i="0" u="none" strike="noStrike" cap="none" normalizeH="0" baseline="0" dirty="0" smtClean="0">
                <a:solidFill>
                  <a:srgbClr val="007D5D"/>
                </a:solidFill>
                <a:effectLst/>
                <a:latin typeface="Arial" charset="0"/>
              </a:endParaRPr>
            </a:p>
          </p:txBody>
        </p:sp>
        <p:sp>
          <p:nvSpPr>
            <p:cNvPr id="90" name="Round Same Side Corner Rectangle 89"/>
            <p:cNvSpPr/>
            <p:nvPr/>
          </p:nvSpPr>
          <p:spPr bwMode="auto">
            <a:xfrm rot="16200000">
              <a:off x="2283254" y="4203995"/>
              <a:ext cx="897433" cy="920953"/>
            </a:xfrm>
            <a:prstGeom prst="round2SameRect">
              <a:avLst/>
            </a:prstGeom>
            <a:solidFill>
              <a:srgbClr val="007D5D">
                <a:alpha val="10196"/>
              </a:srgbClr>
            </a:solidFill>
            <a:ln>
              <a:solidFill>
                <a:srgbClr val="007D5D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vert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1200" b="1" i="0" u="none" strike="noStrike" cap="none" normalizeH="0" baseline="0" dirty="0" smtClean="0">
                  <a:solidFill>
                    <a:srgbClr val="007D5D"/>
                  </a:solidFill>
                  <a:effectLst/>
                  <a:latin typeface="Arial" charset="0"/>
                </a:rPr>
                <a:t>IS</a:t>
              </a:r>
              <a:endParaRPr kumimoji="0" lang="en-US" sz="1200" b="1" i="0" u="none" strike="noStrike" cap="none" normalizeH="0" baseline="0" dirty="0" smtClean="0">
                <a:solidFill>
                  <a:srgbClr val="007D5D"/>
                </a:solidFill>
                <a:effectLst/>
                <a:latin typeface="Arial" charset="0"/>
              </a:endParaRPr>
            </a:p>
          </p:txBody>
        </p:sp>
        <p:sp>
          <p:nvSpPr>
            <p:cNvPr id="91" name="Round Same Side Corner Rectangle 90"/>
            <p:cNvSpPr/>
            <p:nvPr/>
          </p:nvSpPr>
          <p:spPr bwMode="auto">
            <a:xfrm rot="16200000">
              <a:off x="2283254" y="5101427"/>
              <a:ext cx="897433" cy="920953"/>
            </a:xfrm>
            <a:prstGeom prst="round2SameRect">
              <a:avLst/>
            </a:prstGeom>
            <a:solidFill>
              <a:srgbClr val="007D5D">
                <a:alpha val="10196"/>
              </a:srgbClr>
            </a:solidFill>
            <a:ln>
              <a:solidFill>
                <a:srgbClr val="007D5D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vert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1200" b="1" i="0" u="none" strike="noStrike" cap="none" normalizeH="0" baseline="0" dirty="0" smtClean="0">
                  <a:solidFill>
                    <a:srgbClr val="007D5D"/>
                  </a:solidFill>
                  <a:effectLst/>
                  <a:latin typeface="Arial" charset="0"/>
                </a:rPr>
                <a:t>FF</a:t>
              </a:r>
              <a:endParaRPr kumimoji="0" lang="en-US" sz="1200" b="1" i="0" u="none" strike="noStrike" cap="none" normalizeH="0" baseline="0" dirty="0" smtClean="0">
                <a:solidFill>
                  <a:srgbClr val="007D5D"/>
                </a:solidFill>
                <a:effectLst/>
                <a:latin typeface="Arial" charset="0"/>
              </a:endParaRPr>
            </a:p>
          </p:txBody>
        </p:sp>
        <p:sp>
          <p:nvSpPr>
            <p:cNvPr id="92" name="Rectangle 91"/>
            <p:cNvSpPr/>
            <p:nvPr/>
          </p:nvSpPr>
          <p:spPr bwMode="auto">
            <a:xfrm>
              <a:off x="4113400" y="3318321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3" name="Rectangle 92"/>
            <p:cNvSpPr/>
            <p:nvPr/>
          </p:nvSpPr>
          <p:spPr bwMode="auto">
            <a:xfrm>
              <a:off x="5034351" y="3318321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4" name="Rectangle 93"/>
            <p:cNvSpPr/>
            <p:nvPr/>
          </p:nvSpPr>
          <p:spPr bwMode="auto">
            <a:xfrm>
              <a:off x="5955303" y="3318321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5" name="Rectangle 94"/>
            <p:cNvSpPr/>
            <p:nvPr/>
          </p:nvSpPr>
          <p:spPr bwMode="auto">
            <a:xfrm>
              <a:off x="3192447" y="4215754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6" name="Rectangle 95"/>
            <p:cNvSpPr/>
            <p:nvPr/>
          </p:nvSpPr>
          <p:spPr bwMode="auto">
            <a:xfrm>
              <a:off x="4113400" y="4215754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7" name="Rectangle 96"/>
            <p:cNvSpPr/>
            <p:nvPr/>
          </p:nvSpPr>
          <p:spPr bwMode="auto">
            <a:xfrm>
              <a:off x="5034351" y="4215754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8" name="Rectangle 97"/>
            <p:cNvSpPr/>
            <p:nvPr/>
          </p:nvSpPr>
          <p:spPr bwMode="auto">
            <a:xfrm>
              <a:off x="5955303" y="4215754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9" name="Rectangle 98"/>
            <p:cNvSpPr/>
            <p:nvPr/>
          </p:nvSpPr>
          <p:spPr bwMode="auto">
            <a:xfrm>
              <a:off x="3192447" y="5113186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0" name="Rectangle 99"/>
            <p:cNvSpPr/>
            <p:nvPr/>
          </p:nvSpPr>
          <p:spPr bwMode="auto">
            <a:xfrm>
              <a:off x="4113400" y="5113186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1" name="Rectangle 100"/>
            <p:cNvSpPr/>
            <p:nvPr/>
          </p:nvSpPr>
          <p:spPr bwMode="auto">
            <a:xfrm>
              <a:off x="5034351" y="5113186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2" name="Rectangle 101"/>
            <p:cNvSpPr/>
            <p:nvPr/>
          </p:nvSpPr>
          <p:spPr bwMode="auto">
            <a:xfrm>
              <a:off x="5955303" y="5113186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03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8847" y="3331518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4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9182" y="4229548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5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7894" y="5126383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6" name="Picture 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7894" y="3331516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7" name="Picture 8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6324" y="4231527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8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8077" y="3331518"/>
              <a:ext cx="890359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9" name="Picture 108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7277" y="4231527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0" name="Picture 109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6943" y="5126382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1" name="Picture 11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7894" y="4240023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2" name="Picture 2"/>
            <p:cNvPicPr>
              <a:picLocks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4192" y="3330136"/>
              <a:ext cx="896617" cy="8738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940675" y="6562800"/>
            <a:ext cx="1079500" cy="306387"/>
          </a:xfrm>
        </p:spPr>
        <p:txBody>
          <a:bodyPr/>
          <a:lstStyle/>
          <a:p>
            <a:fld id="{E72FA820-B3A7-427D-BC85-1635A64F35CA}" type="slidenum">
              <a:rPr lang="de-AT" smtClean="0"/>
              <a:pPr/>
              <a:t>50</a:t>
            </a:fld>
            <a:r>
              <a:rPr lang="de-AT" dirty="0" smtClean="0"/>
              <a:t> of 79</a:t>
            </a:r>
          </a:p>
        </p:txBody>
      </p:sp>
      <p:sp>
        <p:nvSpPr>
          <p:cNvPr id="609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9063" y="1023938"/>
            <a:ext cx="6901209" cy="1329393"/>
          </a:xfrm>
        </p:spPr>
        <p:txBody>
          <a:bodyPr/>
          <a:lstStyle/>
          <a:p>
            <a:r>
              <a:rPr lang="de-DE" dirty="0" smtClean="0"/>
              <a:t>2D Raw Data</a:t>
            </a:r>
          </a:p>
          <a:p>
            <a:pPr lvl="1"/>
            <a:r>
              <a:rPr lang="de-DE" dirty="0" smtClean="0">
                <a:sym typeface="Wingdings" pitchFamily="2" charset="2"/>
              </a:rPr>
              <a:t>Minimal visibility issues</a:t>
            </a:r>
          </a:p>
          <a:p>
            <a:pPr lvl="1"/>
            <a:r>
              <a:rPr lang="de-DE" dirty="0" smtClean="0">
                <a:sym typeface="Wingdings" pitchFamily="2" charset="2"/>
              </a:rPr>
              <a:t>Visibility of multiple attributes</a:t>
            </a: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180000" y="6552000"/>
            <a:ext cx="8784000" cy="0"/>
          </a:xfrm>
          <a:prstGeom prst="line">
            <a:avLst/>
          </a:prstGeom>
          <a:ln w="12700"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7" name="Picture 4" descr="Y:\andrea\Presentations\SemSeg-logo-white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4624"/>
            <a:ext cx="924546" cy="673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Desktop\ETHLogo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0" y="-43132"/>
            <a:ext cx="848914" cy="848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ooter Placeholder 3"/>
          <p:cNvSpPr txBox="1">
            <a:spLocks/>
          </p:cNvSpPr>
          <p:nvPr/>
        </p:nvSpPr>
        <p:spPr bwMode="auto">
          <a:xfrm>
            <a:off x="180001" y="6558020"/>
            <a:ext cx="878400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de-A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005986"/>
                </a:solidFill>
                <a:latin typeface="Arial" charset="0"/>
                <a:ea typeface="+mn-ea"/>
                <a:cs typeface="+mn-cs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de-AT" dirty="0"/>
              <a:t>4</a:t>
            </a:r>
            <a:r>
              <a:rPr lang="de-AT" dirty="0" smtClean="0"/>
              <a:t>. Illustrative flow visualization</a:t>
            </a:r>
            <a:endParaRPr lang="de-AT" dirty="0"/>
          </a:p>
        </p:txBody>
      </p:sp>
      <p:sp>
        <p:nvSpPr>
          <p:cNvPr id="4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15888" y="6562800"/>
            <a:ext cx="7696200" cy="301625"/>
          </a:xfrm>
        </p:spPr>
        <p:txBody>
          <a:bodyPr/>
          <a:lstStyle/>
          <a:p>
            <a:r>
              <a:rPr lang="de-AT" dirty="0" smtClean="0"/>
              <a:t>A. Brambilla</a:t>
            </a:r>
            <a:endParaRPr lang="de-AT" dirty="0"/>
          </a:p>
        </p:txBody>
      </p:sp>
      <p:sp>
        <p:nvSpPr>
          <p:cNvPr id="45" name="Rectangle 3"/>
          <p:cNvSpPr txBox="1">
            <a:spLocks noChangeArrowheads="1"/>
          </p:cNvSpPr>
          <p:nvPr/>
        </p:nvSpPr>
        <p:spPr bwMode="auto">
          <a:xfrm>
            <a:off x="202076" y="5013176"/>
            <a:ext cx="7753381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5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5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5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5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5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5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5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5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5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r>
              <a:rPr lang="de-DE" dirty="0" smtClean="0">
                <a:sym typeface="Wingdings" pitchFamily="2" charset="2"/>
              </a:rPr>
              <a:t>3D Raw Data</a:t>
            </a:r>
          </a:p>
          <a:p>
            <a:pPr lvl="1"/>
            <a:r>
              <a:rPr lang="de-DE" dirty="0" smtClean="0">
                <a:sym typeface="Wingdings" pitchFamily="2" charset="2"/>
              </a:rPr>
              <a:t>Highly cluttered...</a:t>
            </a:r>
          </a:p>
          <a:p>
            <a:pPr lvl="1"/>
            <a:r>
              <a:rPr lang="de-DE" dirty="0" smtClean="0">
                <a:sym typeface="Wingdings" pitchFamily="2" charset="2"/>
              </a:rPr>
              <a:t>Focus Emphasis is more effective!</a:t>
            </a:r>
          </a:p>
          <a:p>
            <a:pPr lvl="1"/>
            <a:endParaRPr lang="de-DE" dirty="0" smtClean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055657"/>
            <a:ext cx="1800000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28" y="2767625"/>
            <a:ext cx="1800000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936" y="2515670"/>
            <a:ext cx="1800000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686" y="3230245"/>
            <a:ext cx="2726128" cy="2214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" name="Rectangle 3"/>
          <p:cNvSpPr txBox="1">
            <a:spLocks noChangeArrowheads="1"/>
          </p:cNvSpPr>
          <p:nvPr/>
        </p:nvSpPr>
        <p:spPr bwMode="auto">
          <a:xfrm>
            <a:off x="6417333" y="3127665"/>
            <a:ext cx="1528264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  <a:prstDash val="sysDas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5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5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5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5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5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5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5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5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5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de-DE" sz="1400" dirty="0"/>
              <a:t>Urness et al. </a:t>
            </a:r>
            <a:r>
              <a:rPr lang="de-DE" sz="1400" dirty="0" smtClean="0"/>
              <a:t>03</a:t>
            </a:r>
          </a:p>
        </p:txBody>
      </p:sp>
      <p:sp>
        <p:nvSpPr>
          <p:cNvPr id="51" name="Rectangle 3"/>
          <p:cNvSpPr txBox="1">
            <a:spLocks noChangeArrowheads="1"/>
          </p:cNvSpPr>
          <p:nvPr/>
        </p:nvSpPr>
        <p:spPr bwMode="auto">
          <a:xfrm>
            <a:off x="2339752" y="4423809"/>
            <a:ext cx="1528264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  <a:prstDash val="sysDas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5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5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5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5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5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5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5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5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5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de-DE" sz="1400" dirty="0"/>
              <a:t>Urness et al. </a:t>
            </a:r>
            <a:r>
              <a:rPr lang="de-DE" sz="1400" dirty="0" smtClean="0"/>
              <a:t>04</a:t>
            </a:r>
          </a:p>
        </p:txBody>
      </p:sp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182" y="-22462"/>
            <a:ext cx="2641817" cy="763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9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Raw </a:t>
            </a:r>
            <a:r>
              <a:rPr lang="de-AT" dirty="0" smtClean="0"/>
              <a:t>Data / Visibility </a:t>
            </a:r>
            <a:r>
              <a:rPr lang="de-AT" dirty="0"/>
              <a:t>Management</a:t>
            </a:r>
          </a:p>
        </p:txBody>
      </p:sp>
      <p:sp>
        <p:nvSpPr>
          <p:cNvPr id="113" name="Oval 112"/>
          <p:cNvSpPr/>
          <p:nvPr/>
        </p:nvSpPr>
        <p:spPr bwMode="auto">
          <a:xfrm>
            <a:off x="7896039" y="1140655"/>
            <a:ext cx="468000" cy="468000"/>
          </a:xfrm>
          <a:prstGeom prst="ellipse">
            <a:avLst/>
          </a:prstGeom>
          <a:noFill/>
          <a:ln w="38100">
            <a:solidFill>
              <a:srgbClr val="FF7005"/>
            </a:solidFill>
            <a:headEnd type="none" w="med" len="med"/>
            <a:tailEnd type="none" w="med" len="med"/>
          </a:ln>
          <a:effectLst>
            <a:glow rad="127000">
              <a:srgbClr val="FF7005">
                <a:alpha val="40000"/>
              </a:srgbClr>
            </a:glow>
          </a:effectLst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8304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7186613" y="803563"/>
            <a:ext cx="1887979" cy="1522918"/>
            <a:chOff x="2271494" y="2420888"/>
            <a:chExt cx="4604762" cy="3589732"/>
          </a:xfrm>
        </p:grpSpPr>
        <p:sp>
          <p:nvSpPr>
            <p:cNvPr id="81" name="Round Same Side Corner Rectangle 80"/>
            <p:cNvSpPr/>
            <p:nvPr/>
          </p:nvSpPr>
          <p:spPr bwMode="auto">
            <a:xfrm>
              <a:off x="4113400" y="2420888"/>
              <a:ext cx="920953" cy="897433"/>
            </a:xfrm>
            <a:prstGeom prst="round2SameRect">
              <a:avLst/>
            </a:prstGeom>
            <a:solidFill>
              <a:srgbClr val="5E3C99">
                <a:alpha val="10196"/>
              </a:srgbClr>
            </a:solidFill>
            <a:ln>
              <a:solidFill>
                <a:srgbClr val="5E3C99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1200" b="1" i="0" u="none" strike="noStrike" cap="none" normalizeH="0" baseline="0" dirty="0" smtClean="0">
                  <a:solidFill>
                    <a:srgbClr val="5E3C99"/>
                  </a:solidFill>
                  <a:effectLst/>
                  <a:latin typeface="Arial" charset="0"/>
                </a:rPr>
                <a:t>VM</a:t>
              </a:r>
              <a:endParaRPr kumimoji="0" lang="en-US" sz="1200" b="1" i="0" u="none" strike="noStrike" cap="none" normalizeH="0" baseline="0" dirty="0" smtClean="0">
                <a:solidFill>
                  <a:srgbClr val="5E3C99"/>
                </a:solidFill>
                <a:effectLst/>
                <a:latin typeface="Arial" charset="0"/>
              </a:endParaRPr>
            </a:p>
          </p:txBody>
        </p:sp>
        <p:sp>
          <p:nvSpPr>
            <p:cNvPr id="82" name="Round Same Side Corner Rectangle 81"/>
            <p:cNvSpPr/>
            <p:nvPr/>
          </p:nvSpPr>
          <p:spPr bwMode="auto">
            <a:xfrm>
              <a:off x="5034351" y="2420888"/>
              <a:ext cx="920953" cy="897433"/>
            </a:xfrm>
            <a:prstGeom prst="round2SameRect">
              <a:avLst/>
            </a:prstGeom>
            <a:solidFill>
              <a:srgbClr val="5E3C99">
                <a:alpha val="10196"/>
              </a:srgbClr>
            </a:solidFill>
            <a:ln>
              <a:solidFill>
                <a:srgbClr val="5E3C99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1200" b="1" i="0" u="none" strike="noStrike" cap="none" normalizeH="0" baseline="0" dirty="0" smtClean="0">
                  <a:solidFill>
                    <a:srgbClr val="5E3C99"/>
                  </a:solidFill>
                  <a:effectLst/>
                  <a:latin typeface="Arial" charset="0"/>
                </a:rPr>
                <a:t>FE</a:t>
              </a:r>
              <a:endParaRPr kumimoji="0" lang="en-US" sz="1200" b="1" i="0" u="none" strike="noStrike" cap="none" normalizeH="0" baseline="0" dirty="0" smtClean="0">
                <a:solidFill>
                  <a:srgbClr val="5E3C99"/>
                </a:solidFill>
                <a:effectLst/>
                <a:latin typeface="Arial" charset="0"/>
              </a:endParaRPr>
            </a:p>
          </p:txBody>
        </p:sp>
        <p:sp>
          <p:nvSpPr>
            <p:cNvPr id="83" name="Round Same Side Corner Rectangle 82"/>
            <p:cNvSpPr/>
            <p:nvPr/>
          </p:nvSpPr>
          <p:spPr bwMode="auto">
            <a:xfrm>
              <a:off x="5955303" y="2420888"/>
              <a:ext cx="920953" cy="897433"/>
            </a:xfrm>
            <a:prstGeom prst="round2SameRect">
              <a:avLst/>
            </a:prstGeom>
            <a:solidFill>
              <a:srgbClr val="5E3C99">
                <a:alpha val="10196"/>
              </a:srgbClr>
            </a:solidFill>
            <a:ln>
              <a:solidFill>
                <a:srgbClr val="5E3C99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1200" b="1" i="0" u="none" strike="noStrike" cap="none" normalizeH="0" baseline="0" dirty="0" smtClean="0">
                  <a:solidFill>
                    <a:srgbClr val="5E3C99"/>
                  </a:solidFill>
                  <a:effectLst/>
                  <a:latin typeface="Arial" charset="0"/>
                </a:rPr>
                <a:t>VE</a:t>
              </a:r>
              <a:endParaRPr kumimoji="0" lang="en-US" sz="1200" b="1" i="0" u="none" strike="noStrike" cap="none" normalizeH="0" baseline="0" dirty="0" smtClean="0">
                <a:solidFill>
                  <a:srgbClr val="5E3C99"/>
                </a:solidFill>
                <a:effectLst/>
                <a:latin typeface="Arial" charset="0"/>
              </a:endParaRPr>
            </a:p>
          </p:txBody>
        </p:sp>
        <p:sp>
          <p:nvSpPr>
            <p:cNvPr id="84" name="Round Same Side Corner Rectangle 83"/>
            <p:cNvSpPr/>
            <p:nvPr/>
          </p:nvSpPr>
          <p:spPr bwMode="auto">
            <a:xfrm>
              <a:off x="3192447" y="2420888"/>
              <a:ext cx="920953" cy="897433"/>
            </a:xfrm>
            <a:prstGeom prst="round2SameRect">
              <a:avLst/>
            </a:prstGeom>
            <a:solidFill>
              <a:srgbClr val="5E3C99">
                <a:alpha val="10196"/>
              </a:srgbClr>
            </a:solidFill>
            <a:ln>
              <a:solidFill>
                <a:srgbClr val="5E3C99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1200" b="1" i="0" u="none" strike="noStrike" cap="none" normalizeH="0" baseline="0" dirty="0" smtClean="0">
                  <a:solidFill>
                    <a:srgbClr val="5E3C99"/>
                  </a:solidFill>
                  <a:effectLst/>
                  <a:latin typeface="Arial" charset="0"/>
                </a:rPr>
                <a:t>PE</a:t>
              </a:r>
              <a:endParaRPr kumimoji="0" lang="en-US" sz="1200" b="1" i="0" u="none" strike="noStrike" cap="none" normalizeH="0" baseline="0" dirty="0" smtClean="0">
                <a:solidFill>
                  <a:srgbClr val="5E3C99"/>
                </a:solidFill>
                <a:effectLst/>
                <a:latin typeface="Arial" charset="0"/>
              </a:endParaRPr>
            </a:p>
          </p:txBody>
        </p:sp>
        <p:sp>
          <p:nvSpPr>
            <p:cNvPr id="85" name="Rectangle 84"/>
            <p:cNvSpPr/>
            <p:nvPr/>
          </p:nvSpPr>
          <p:spPr bwMode="auto">
            <a:xfrm>
              <a:off x="3192447" y="3318321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6" name="Round Same Side Corner Rectangle 85"/>
            <p:cNvSpPr/>
            <p:nvPr/>
          </p:nvSpPr>
          <p:spPr bwMode="auto">
            <a:xfrm rot="16200000">
              <a:off x="2283254" y="3306562"/>
              <a:ext cx="897433" cy="920953"/>
            </a:xfrm>
            <a:prstGeom prst="round2SameRect">
              <a:avLst/>
            </a:prstGeom>
            <a:solidFill>
              <a:srgbClr val="007D5D">
                <a:alpha val="10196"/>
              </a:srgbClr>
            </a:solidFill>
            <a:ln>
              <a:solidFill>
                <a:srgbClr val="007D5D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vert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1200" b="1" i="0" u="none" strike="noStrike" cap="none" normalizeH="0" baseline="0" dirty="0" smtClean="0">
                  <a:solidFill>
                    <a:srgbClr val="007D5D"/>
                  </a:solidFill>
                  <a:effectLst/>
                  <a:latin typeface="Arial" charset="0"/>
                </a:rPr>
                <a:t>RD</a:t>
              </a:r>
              <a:endParaRPr kumimoji="0" lang="en-US" sz="1200" b="1" i="0" u="none" strike="noStrike" cap="none" normalizeH="0" baseline="0" dirty="0" smtClean="0">
                <a:solidFill>
                  <a:srgbClr val="007D5D"/>
                </a:solidFill>
                <a:effectLst/>
                <a:latin typeface="Arial" charset="0"/>
              </a:endParaRPr>
            </a:p>
          </p:txBody>
        </p:sp>
        <p:sp>
          <p:nvSpPr>
            <p:cNvPr id="87" name="Round Same Side Corner Rectangle 86"/>
            <p:cNvSpPr/>
            <p:nvPr/>
          </p:nvSpPr>
          <p:spPr bwMode="auto">
            <a:xfrm rot="16200000">
              <a:off x="2283254" y="4203995"/>
              <a:ext cx="897433" cy="920953"/>
            </a:xfrm>
            <a:prstGeom prst="round2SameRect">
              <a:avLst/>
            </a:prstGeom>
            <a:solidFill>
              <a:srgbClr val="007D5D">
                <a:alpha val="10196"/>
              </a:srgbClr>
            </a:solidFill>
            <a:ln>
              <a:solidFill>
                <a:srgbClr val="007D5D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vert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1200" b="1" i="0" u="none" strike="noStrike" cap="none" normalizeH="0" baseline="0" dirty="0" smtClean="0">
                  <a:solidFill>
                    <a:srgbClr val="007D5D"/>
                  </a:solidFill>
                  <a:effectLst/>
                  <a:latin typeface="Arial" charset="0"/>
                </a:rPr>
                <a:t>IS</a:t>
              </a:r>
              <a:endParaRPr kumimoji="0" lang="en-US" sz="1200" b="1" i="0" u="none" strike="noStrike" cap="none" normalizeH="0" baseline="0" dirty="0" smtClean="0">
                <a:solidFill>
                  <a:srgbClr val="007D5D"/>
                </a:solidFill>
                <a:effectLst/>
                <a:latin typeface="Arial" charset="0"/>
              </a:endParaRPr>
            </a:p>
          </p:txBody>
        </p:sp>
        <p:sp>
          <p:nvSpPr>
            <p:cNvPr id="88" name="Round Same Side Corner Rectangle 87"/>
            <p:cNvSpPr/>
            <p:nvPr/>
          </p:nvSpPr>
          <p:spPr bwMode="auto">
            <a:xfrm rot="16200000">
              <a:off x="2283254" y="5101427"/>
              <a:ext cx="897433" cy="920953"/>
            </a:xfrm>
            <a:prstGeom prst="round2SameRect">
              <a:avLst/>
            </a:prstGeom>
            <a:solidFill>
              <a:srgbClr val="007D5D">
                <a:alpha val="10196"/>
              </a:srgbClr>
            </a:solidFill>
            <a:ln>
              <a:solidFill>
                <a:srgbClr val="007D5D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vert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1200" b="1" i="0" u="none" strike="noStrike" cap="none" normalizeH="0" baseline="0" dirty="0" smtClean="0">
                  <a:solidFill>
                    <a:srgbClr val="007D5D"/>
                  </a:solidFill>
                  <a:effectLst/>
                  <a:latin typeface="Arial" charset="0"/>
                </a:rPr>
                <a:t>FF</a:t>
              </a:r>
              <a:endParaRPr kumimoji="0" lang="en-US" sz="1200" b="1" i="0" u="none" strike="noStrike" cap="none" normalizeH="0" baseline="0" dirty="0" smtClean="0">
                <a:solidFill>
                  <a:srgbClr val="007D5D"/>
                </a:solidFill>
                <a:effectLst/>
                <a:latin typeface="Arial" charset="0"/>
              </a:endParaRPr>
            </a:p>
          </p:txBody>
        </p:sp>
        <p:sp>
          <p:nvSpPr>
            <p:cNvPr id="89" name="Rectangle 88"/>
            <p:cNvSpPr/>
            <p:nvPr/>
          </p:nvSpPr>
          <p:spPr bwMode="auto">
            <a:xfrm>
              <a:off x="4113400" y="3318321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0" name="Rectangle 89"/>
            <p:cNvSpPr/>
            <p:nvPr/>
          </p:nvSpPr>
          <p:spPr bwMode="auto">
            <a:xfrm>
              <a:off x="5034351" y="3318321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1" name="Rectangle 90"/>
            <p:cNvSpPr/>
            <p:nvPr/>
          </p:nvSpPr>
          <p:spPr bwMode="auto">
            <a:xfrm>
              <a:off x="5955303" y="3318321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2" name="Rectangle 91"/>
            <p:cNvSpPr/>
            <p:nvPr/>
          </p:nvSpPr>
          <p:spPr bwMode="auto">
            <a:xfrm>
              <a:off x="3192447" y="4215754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3" name="Rectangle 92"/>
            <p:cNvSpPr/>
            <p:nvPr/>
          </p:nvSpPr>
          <p:spPr bwMode="auto">
            <a:xfrm>
              <a:off x="4113400" y="4215754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4" name="Rectangle 93"/>
            <p:cNvSpPr/>
            <p:nvPr/>
          </p:nvSpPr>
          <p:spPr bwMode="auto">
            <a:xfrm>
              <a:off x="5034351" y="4215754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5" name="Rectangle 94"/>
            <p:cNvSpPr/>
            <p:nvPr/>
          </p:nvSpPr>
          <p:spPr bwMode="auto">
            <a:xfrm>
              <a:off x="5955303" y="4215754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6" name="Rectangle 95"/>
            <p:cNvSpPr/>
            <p:nvPr/>
          </p:nvSpPr>
          <p:spPr bwMode="auto">
            <a:xfrm>
              <a:off x="3192447" y="5113186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7" name="Rectangle 96"/>
            <p:cNvSpPr/>
            <p:nvPr/>
          </p:nvSpPr>
          <p:spPr bwMode="auto">
            <a:xfrm>
              <a:off x="4113400" y="5113186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8" name="Rectangle 97"/>
            <p:cNvSpPr/>
            <p:nvPr/>
          </p:nvSpPr>
          <p:spPr bwMode="auto">
            <a:xfrm>
              <a:off x="5034351" y="5113186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9" name="Rectangle 98"/>
            <p:cNvSpPr/>
            <p:nvPr/>
          </p:nvSpPr>
          <p:spPr bwMode="auto">
            <a:xfrm>
              <a:off x="5955303" y="5113186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0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8847" y="3331518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1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9182" y="4229548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7894" y="5126383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" name="Picture 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7894" y="3331516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4" name="Picture 8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6324" y="4231527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5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8077" y="3331518"/>
              <a:ext cx="890359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6" name="Picture 105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7277" y="4231527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7" name="Picture 106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6943" y="5126382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8" name="Picture 11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7894" y="4240023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9" name="Picture 2"/>
            <p:cNvPicPr>
              <a:picLocks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4192" y="3330136"/>
              <a:ext cx="896617" cy="8738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0" y="3717032"/>
            <a:ext cx="2702112" cy="265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940675" y="6562800"/>
            <a:ext cx="1079500" cy="306387"/>
          </a:xfrm>
        </p:spPr>
        <p:txBody>
          <a:bodyPr/>
          <a:lstStyle/>
          <a:p>
            <a:fld id="{E72FA820-B3A7-427D-BC85-1635A64F35CA}" type="slidenum">
              <a:rPr lang="de-AT" smtClean="0"/>
              <a:pPr/>
              <a:t>51</a:t>
            </a:fld>
            <a:r>
              <a:rPr lang="de-AT" dirty="0" smtClean="0"/>
              <a:t> of 79</a:t>
            </a:r>
          </a:p>
        </p:txBody>
      </p:sp>
      <p:sp>
        <p:nvSpPr>
          <p:cNvPr id="609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Raw </a:t>
            </a:r>
            <a:r>
              <a:rPr lang="de-AT" dirty="0" smtClean="0"/>
              <a:t>Data / Focus </a:t>
            </a:r>
            <a:r>
              <a:rPr lang="de-AT" dirty="0"/>
              <a:t>Emphasis</a:t>
            </a:r>
          </a:p>
        </p:txBody>
      </p:sp>
      <p:sp>
        <p:nvSpPr>
          <p:cNvPr id="609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9063" y="1023938"/>
            <a:ext cx="8907462" cy="5501406"/>
          </a:xfrm>
        </p:spPr>
        <p:txBody>
          <a:bodyPr/>
          <a:lstStyle/>
          <a:p>
            <a:r>
              <a:rPr lang="de-DE" dirty="0" smtClean="0"/>
              <a:t>Determining the focus</a:t>
            </a:r>
          </a:p>
          <a:p>
            <a:r>
              <a:rPr lang="de-DE" dirty="0" smtClean="0"/>
              <a:t>Location-based vs attribute-based</a:t>
            </a:r>
          </a:p>
          <a:p>
            <a:r>
              <a:rPr lang="de-DE" dirty="0" smtClean="0"/>
              <a:t>Showing relevant data</a:t>
            </a:r>
            <a:endParaRPr lang="de-DE" dirty="0"/>
          </a:p>
          <a:p>
            <a:endParaRPr lang="de-DE" dirty="0" smtClean="0"/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180000" y="6552000"/>
            <a:ext cx="8784000" cy="0"/>
          </a:xfrm>
          <a:prstGeom prst="line">
            <a:avLst/>
          </a:prstGeom>
          <a:ln w="12700"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7" name="Picture 4" descr="Y:\andrea\Presentations\SemSeg-logo-white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4624"/>
            <a:ext cx="924546" cy="673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Desktop\ETHLogo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0" y="-43132"/>
            <a:ext cx="848914" cy="848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15888" y="6562800"/>
            <a:ext cx="7696200" cy="301625"/>
          </a:xfrm>
        </p:spPr>
        <p:txBody>
          <a:bodyPr/>
          <a:lstStyle/>
          <a:p>
            <a:r>
              <a:rPr lang="de-AT" dirty="0" smtClean="0"/>
              <a:t>A. Brambilla</a:t>
            </a:r>
            <a:endParaRPr lang="de-AT" dirty="0"/>
          </a:p>
        </p:txBody>
      </p:sp>
      <p:sp>
        <p:nvSpPr>
          <p:cNvPr id="45" name="Footer Placeholder 3"/>
          <p:cNvSpPr txBox="1">
            <a:spLocks/>
          </p:cNvSpPr>
          <p:nvPr/>
        </p:nvSpPr>
        <p:spPr bwMode="auto">
          <a:xfrm>
            <a:off x="180001" y="6558020"/>
            <a:ext cx="878400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de-A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005986"/>
                </a:solidFill>
                <a:latin typeface="Arial" charset="0"/>
                <a:ea typeface="+mn-ea"/>
                <a:cs typeface="+mn-cs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de-AT" dirty="0"/>
              <a:t>4</a:t>
            </a:r>
            <a:r>
              <a:rPr lang="de-AT" dirty="0" smtClean="0"/>
              <a:t>. Illustrative flow visualization</a:t>
            </a:r>
            <a:endParaRPr lang="de-AT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890920"/>
            <a:ext cx="2232248" cy="2338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078" y="4208538"/>
            <a:ext cx="2339162" cy="2279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87770" y="2708920"/>
            <a:ext cx="2721040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182" y="-22462"/>
            <a:ext cx="2641817" cy="763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0" name="Oval 139"/>
          <p:cNvSpPr/>
          <p:nvPr/>
        </p:nvSpPr>
        <p:spPr bwMode="auto">
          <a:xfrm>
            <a:off x="8274198" y="1140658"/>
            <a:ext cx="468000" cy="468000"/>
          </a:xfrm>
          <a:prstGeom prst="ellipse">
            <a:avLst/>
          </a:prstGeom>
          <a:noFill/>
          <a:ln w="38100">
            <a:solidFill>
              <a:srgbClr val="FF7005"/>
            </a:solidFill>
            <a:headEnd type="none" w="med" len="med"/>
            <a:tailEnd type="none" w="med" len="med"/>
          </a:ln>
          <a:effectLst>
            <a:glow rad="127000">
              <a:srgbClr val="FF7005">
                <a:alpha val="40000"/>
              </a:srgbClr>
            </a:glow>
          </a:effectLst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6529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940675" y="6562800"/>
            <a:ext cx="1079500" cy="306387"/>
          </a:xfrm>
        </p:spPr>
        <p:txBody>
          <a:bodyPr/>
          <a:lstStyle/>
          <a:p>
            <a:fld id="{E72FA820-B3A7-427D-BC85-1635A64F35CA}" type="slidenum">
              <a:rPr lang="de-AT" smtClean="0"/>
              <a:pPr/>
              <a:t>52</a:t>
            </a:fld>
            <a:r>
              <a:rPr lang="de-AT" dirty="0" smtClean="0"/>
              <a:t> of 79</a:t>
            </a:r>
          </a:p>
        </p:txBody>
      </p:sp>
      <p:sp>
        <p:nvSpPr>
          <p:cNvPr id="609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RD / FE - Dye advection</a:t>
            </a:r>
            <a:endParaRPr lang="de-AT" dirty="0"/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180000" y="6552000"/>
            <a:ext cx="8784000" cy="0"/>
          </a:xfrm>
          <a:prstGeom prst="line">
            <a:avLst/>
          </a:prstGeom>
          <a:ln w="12700"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7" name="Picture 4" descr="Y:\andrea\Presentations\SemSeg-logo-whit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4624"/>
            <a:ext cx="924546" cy="673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Desktop\ETH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0" y="-43132"/>
            <a:ext cx="848914" cy="848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15888" y="6562800"/>
            <a:ext cx="7696200" cy="301625"/>
          </a:xfrm>
        </p:spPr>
        <p:txBody>
          <a:bodyPr/>
          <a:lstStyle/>
          <a:p>
            <a:r>
              <a:rPr lang="de-AT" dirty="0" smtClean="0"/>
              <a:t>A. Brambilla</a:t>
            </a:r>
            <a:endParaRPr lang="de-AT" dirty="0"/>
          </a:p>
        </p:txBody>
      </p:sp>
      <p:sp>
        <p:nvSpPr>
          <p:cNvPr id="45" name="Footer Placeholder 3"/>
          <p:cNvSpPr txBox="1">
            <a:spLocks/>
          </p:cNvSpPr>
          <p:nvPr/>
        </p:nvSpPr>
        <p:spPr bwMode="auto">
          <a:xfrm>
            <a:off x="180001" y="6558020"/>
            <a:ext cx="878400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de-A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005986"/>
                </a:solidFill>
                <a:latin typeface="Arial" charset="0"/>
                <a:ea typeface="+mn-ea"/>
                <a:cs typeface="+mn-cs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de-AT" dirty="0"/>
              <a:t>4</a:t>
            </a:r>
            <a:r>
              <a:rPr lang="de-AT" dirty="0" smtClean="0"/>
              <a:t>. Illustrative flow visualization</a:t>
            </a:r>
            <a:endParaRPr lang="de-AT" dirty="0"/>
          </a:p>
        </p:txBody>
      </p:sp>
      <p:sp>
        <p:nvSpPr>
          <p:cNvPr id="49" name="Rectangle 3"/>
          <p:cNvSpPr txBox="1">
            <a:spLocks noChangeArrowheads="1"/>
          </p:cNvSpPr>
          <p:nvPr/>
        </p:nvSpPr>
        <p:spPr bwMode="auto">
          <a:xfrm>
            <a:off x="3674484" y="839692"/>
            <a:ext cx="5507615" cy="1129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de-DE" dirty="0" smtClean="0"/>
              <a:t>Dye advection</a:t>
            </a:r>
          </a:p>
          <a:p>
            <a:pPr>
              <a:spcBef>
                <a:spcPts val="0"/>
              </a:spcBef>
            </a:pPr>
            <a:r>
              <a:rPr lang="de-DE" sz="2400" dirty="0" smtClean="0"/>
              <a:t>Based on dye injection experiment</a:t>
            </a:r>
          </a:p>
          <a:p>
            <a:pPr>
              <a:spcBef>
                <a:spcPts val="0"/>
              </a:spcBef>
            </a:pPr>
            <a:r>
              <a:rPr lang="de-DE" sz="2400" dirty="0"/>
              <a:t>F</a:t>
            </a:r>
            <a:r>
              <a:rPr lang="de-DE" sz="2400" dirty="0" smtClean="0"/>
              <a:t>low behaviour in selected areas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291" y="2010091"/>
            <a:ext cx="2176861" cy="2637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27607"/>
            <a:ext cx="3456384" cy="2537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5826" y="3437584"/>
            <a:ext cx="2744597" cy="3159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678" y="4960587"/>
            <a:ext cx="5006778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9" name="Rectangle 3"/>
          <p:cNvSpPr txBox="1">
            <a:spLocks noChangeArrowheads="1"/>
          </p:cNvSpPr>
          <p:nvPr/>
        </p:nvSpPr>
        <p:spPr bwMode="auto">
          <a:xfrm>
            <a:off x="4050140" y="6224251"/>
            <a:ext cx="1011359" cy="276247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  <a:prstDash val="sysDas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de-DE" sz="1400" dirty="0" smtClean="0"/>
              <a:t>Li et al. 08</a:t>
            </a:r>
          </a:p>
        </p:txBody>
      </p:sp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107" y="2118989"/>
            <a:ext cx="2673285" cy="2434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182" y="-22462"/>
            <a:ext cx="2641817" cy="763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Rectangle 20"/>
          <p:cNvSpPr/>
          <p:nvPr/>
        </p:nvSpPr>
        <p:spPr bwMode="auto">
          <a:xfrm>
            <a:off x="107504" y="927607"/>
            <a:ext cx="3456384" cy="2533276"/>
          </a:xfrm>
          <a:prstGeom prst="rect">
            <a:avLst/>
          </a:prstGeom>
          <a:noFill/>
          <a:ln w="76200">
            <a:solidFill>
              <a:srgbClr val="FF7005"/>
            </a:solidFill>
            <a:headEnd type="none" w="med" len="med"/>
            <a:tailEnd type="none" w="med" len="med"/>
          </a:ln>
          <a:effectLst>
            <a:glow rad="127000">
              <a:srgbClr val="FF7005">
                <a:alpha val="40000"/>
              </a:srgbClr>
            </a:glow>
          </a:effectLst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0" name="Rectangle 3"/>
          <p:cNvSpPr txBox="1">
            <a:spLocks noChangeArrowheads="1"/>
          </p:cNvSpPr>
          <p:nvPr/>
        </p:nvSpPr>
        <p:spPr bwMode="auto">
          <a:xfrm>
            <a:off x="2555776" y="3220163"/>
            <a:ext cx="1080120" cy="276247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  <a:prstDash val="sysDas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de-DE" sz="1400" dirty="0" smtClean="0"/>
              <a:t>Darelius 08</a:t>
            </a:r>
          </a:p>
        </p:txBody>
      </p:sp>
      <p:sp>
        <p:nvSpPr>
          <p:cNvPr id="22" name="Rectangle 21"/>
          <p:cNvSpPr/>
          <p:nvPr/>
        </p:nvSpPr>
        <p:spPr bwMode="auto">
          <a:xfrm>
            <a:off x="6219107" y="2118990"/>
            <a:ext cx="2673285" cy="2434210"/>
          </a:xfrm>
          <a:prstGeom prst="rect">
            <a:avLst/>
          </a:prstGeom>
          <a:noFill/>
          <a:ln w="76200">
            <a:solidFill>
              <a:srgbClr val="FF7005"/>
            </a:solidFill>
            <a:headEnd type="none" w="med" len="med"/>
            <a:tailEnd type="none" w="med" len="med"/>
          </a:ln>
          <a:effectLst>
            <a:glow rad="127000">
              <a:srgbClr val="FF7005">
                <a:alpha val="40000"/>
              </a:srgbClr>
            </a:glow>
          </a:effectLst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3763291" y="2010091"/>
            <a:ext cx="2176861" cy="2637473"/>
          </a:xfrm>
          <a:prstGeom prst="rect">
            <a:avLst/>
          </a:prstGeom>
          <a:noFill/>
          <a:ln w="76200">
            <a:solidFill>
              <a:srgbClr val="FF7005"/>
            </a:solidFill>
            <a:headEnd type="none" w="med" len="med"/>
            <a:tailEnd type="none" w="med" len="med"/>
          </a:ln>
          <a:effectLst>
            <a:glow rad="127000">
              <a:srgbClr val="FF7005">
                <a:alpha val="40000"/>
              </a:srgbClr>
            </a:glow>
          </a:effectLst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5" name="Rectangle 3"/>
          <p:cNvSpPr txBox="1">
            <a:spLocks noChangeArrowheads="1"/>
          </p:cNvSpPr>
          <p:nvPr/>
        </p:nvSpPr>
        <p:spPr bwMode="auto">
          <a:xfrm>
            <a:off x="3834811" y="4260275"/>
            <a:ext cx="1226688" cy="464869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  <a:prstDash val="sysDas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nb-NO" sz="1400" dirty="0" smtClean="0"/>
              <a:t>Telea and Van Wijk 03</a:t>
            </a:r>
            <a:endParaRPr lang="de-DE" sz="1400" dirty="0" smtClean="0"/>
          </a:p>
        </p:txBody>
      </p:sp>
      <p:sp>
        <p:nvSpPr>
          <p:cNvPr id="60" name="Rectangle 3"/>
          <p:cNvSpPr txBox="1">
            <a:spLocks noChangeArrowheads="1"/>
          </p:cNvSpPr>
          <p:nvPr/>
        </p:nvSpPr>
        <p:spPr bwMode="auto">
          <a:xfrm>
            <a:off x="7466470" y="4202290"/>
            <a:ext cx="1209986" cy="445274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  <a:prstDash val="sysDas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de-DE" sz="1400" dirty="0"/>
              <a:t>Weiskopf and Ertl </a:t>
            </a:r>
            <a:r>
              <a:rPr lang="de-DE" sz="1400" dirty="0" smtClean="0"/>
              <a:t>04</a:t>
            </a:r>
          </a:p>
        </p:txBody>
      </p:sp>
      <p:sp>
        <p:nvSpPr>
          <p:cNvPr id="24" name="Rectangle 23"/>
          <p:cNvSpPr/>
          <p:nvPr/>
        </p:nvSpPr>
        <p:spPr bwMode="auto">
          <a:xfrm>
            <a:off x="180000" y="3636505"/>
            <a:ext cx="3167864" cy="2753117"/>
          </a:xfrm>
          <a:prstGeom prst="rect">
            <a:avLst/>
          </a:prstGeom>
          <a:noFill/>
          <a:ln w="76200">
            <a:solidFill>
              <a:srgbClr val="FF7005"/>
            </a:solidFill>
            <a:headEnd type="none" w="med" len="med"/>
            <a:tailEnd type="none" w="med" len="med"/>
          </a:ln>
          <a:effectLst>
            <a:glow rad="127000">
              <a:srgbClr val="FF7005">
                <a:alpha val="40000"/>
              </a:srgbClr>
            </a:glow>
          </a:effectLst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8" name="Rectangle 3"/>
          <p:cNvSpPr txBox="1">
            <a:spLocks noChangeArrowheads="1"/>
          </p:cNvSpPr>
          <p:nvPr/>
        </p:nvSpPr>
        <p:spPr bwMode="auto">
          <a:xfrm>
            <a:off x="1559083" y="6224252"/>
            <a:ext cx="1697967" cy="276247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  <a:prstDash val="sysDas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de-DE" sz="1400" dirty="0" smtClean="0"/>
              <a:t>Weiskopf  et al. 05</a:t>
            </a:r>
          </a:p>
        </p:txBody>
      </p:sp>
      <p:sp>
        <p:nvSpPr>
          <p:cNvPr id="25" name="Rectangle 24"/>
          <p:cNvSpPr/>
          <p:nvPr/>
        </p:nvSpPr>
        <p:spPr bwMode="auto">
          <a:xfrm>
            <a:off x="3669678" y="4960587"/>
            <a:ext cx="5006778" cy="1512168"/>
          </a:xfrm>
          <a:prstGeom prst="rect">
            <a:avLst/>
          </a:prstGeom>
          <a:noFill/>
          <a:ln w="76200">
            <a:solidFill>
              <a:srgbClr val="FF7005"/>
            </a:solidFill>
            <a:headEnd type="none" w="med" len="med"/>
            <a:tailEnd type="none" w="med" len="med"/>
          </a:ln>
          <a:effectLst>
            <a:glow rad="127000">
              <a:srgbClr val="FF7005">
                <a:alpha val="40000"/>
              </a:srgbClr>
            </a:glow>
          </a:effectLst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5362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940675" y="6562800"/>
            <a:ext cx="1079500" cy="306387"/>
          </a:xfrm>
        </p:spPr>
        <p:txBody>
          <a:bodyPr/>
          <a:lstStyle/>
          <a:p>
            <a:fld id="{E72FA820-B3A7-427D-BC85-1635A64F35CA}" type="slidenum">
              <a:rPr lang="de-AT" smtClean="0"/>
              <a:pPr/>
              <a:t>53</a:t>
            </a:fld>
            <a:r>
              <a:rPr lang="de-AT" dirty="0" smtClean="0"/>
              <a:t> of 79</a:t>
            </a:r>
          </a:p>
        </p:txBody>
      </p:sp>
      <p:sp>
        <p:nvSpPr>
          <p:cNvPr id="609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RD / FE - Importance measure</a:t>
            </a:r>
            <a:endParaRPr lang="de-AT" dirty="0"/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180000" y="6552000"/>
            <a:ext cx="8784000" cy="0"/>
          </a:xfrm>
          <a:prstGeom prst="line">
            <a:avLst/>
          </a:prstGeom>
          <a:ln w="12700"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7" name="Picture 4" descr="Y:\andrea\Presentations\SemSeg-logo-whit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4624"/>
            <a:ext cx="924546" cy="673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Desktop\ETH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0" y="-43132"/>
            <a:ext cx="848914" cy="848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15888" y="6562800"/>
            <a:ext cx="7696200" cy="301625"/>
          </a:xfrm>
        </p:spPr>
        <p:txBody>
          <a:bodyPr/>
          <a:lstStyle/>
          <a:p>
            <a:r>
              <a:rPr lang="de-AT" dirty="0" smtClean="0"/>
              <a:t>A. Brambilla</a:t>
            </a:r>
            <a:endParaRPr lang="de-AT" dirty="0"/>
          </a:p>
        </p:txBody>
      </p:sp>
      <p:sp>
        <p:nvSpPr>
          <p:cNvPr id="45" name="Footer Placeholder 3"/>
          <p:cNvSpPr txBox="1">
            <a:spLocks/>
          </p:cNvSpPr>
          <p:nvPr/>
        </p:nvSpPr>
        <p:spPr bwMode="auto">
          <a:xfrm>
            <a:off x="180001" y="6558020"/>
            <a:ext cx="878400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de-A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005986"/>
                </a:solidFill>
                <a:latin typeface="Arial" charset="0"/>
                <a:ea typeface="+mn-ea"/>
                <a:cs typeface="+mn-cs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de-AT" dirty="0"/>
              <a:t>4</a:t>
            </a:r>
            <a:r>
              <a:rPr lang="de-AT" dirty="0" smtClean="0"/>
              <a:t>. Illustrative flow visualization</a:t>
            </a:r>
            <a:endParaRPr lang="de-AT" dirty="0"/>
          </a:p>
        </p:txBody>
      </p:sp>
      <p:sp>
        <p:nvSpPr>
          <p:cNvPr id="49" name="Rectangle 3"/>
          <p:cNvSpPr txBox="1">
            <a:spLocks noChangeArrowheads="1"/>
          </p:cNvSpPr>
          <p:nvPr/>
        </p:nvSpPr>
        <p:spPr bwMode="auto">
          <a:xfrm>
            <a:off x="107504" y="793279"/>
            <a:ext cx="7200312" cy="1129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de-DE" dirty="0" smtClean="0"/>
              <a:t>Data with importance attribute</a:t>
            </a:r>
          </a:p>
          <a:p>
            <a:pPr>
              <a:spcBef>
                <a:spcPts val="0"/>
              </a:spcBef>
            </a:pPr>
            <a:r>
              <a:rPr lang="de-DE" sz="2400" dirty="0" smtClean="0"/>
              <a:t>Manual vs automatic</a:t>
            </a:r>
          </a:p>
          <a:p>
            <a:pPr>
              <a:spcBef>
                <a:spcPts val="0"/>
              </a:spcBef>
            </a:pPr>
            <a:r>
              <a:rPr lang="de-DE" sz="2400" dirty="0" smtClean="0"/>
              <a:t>Discrete vs </a:t>
            </a:r>
            <a:r>
              <a:rPr lang="de-DE" sz="2400" dirty="0"/>
              <a:t>f</a:t>
            </a:r>
            <a:r>
              <a:rPr lang="de-DE" sz="2400" dirty="0" smtClean="0"/>
              <a:t>uzzy</a:t>
            </a:r>
          </a:p>
          <a:p>
            <a:pPr>
              <a:spcBef>
                <a:spcPts val="0"/>
              </a:spcBef>
            </a:pPr>
            <a:r>
              <a:rPr lang="de-DE" sz="2400" dirty="0" smtClean="0"/>
              <a:t>Iterative refinement</a:t>
            </a:r>
          </a:p>
          <a:p>
            <a:pPr>
              <a:spcBef>
                <a:spcPts val="0"/>
              </a:spcBef>
            </a:pPr>
            <a:endParaRPr lang="de-DE" sz="2400" dirty="0" smtClean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672" y="908720"/>
            <a:ext cx="3430288" cy="230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69" y="2247944"/>
            <a:ext cx="1361055" cy="211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501" y="2175936"/>
            <a:ext cx="3110201" cy="183502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" name="Rectangle 3"/>
          <p:cNvSpPr txBox="1">
            <a:spLocks noChangeArrowheads="1"/>
          </p:cNvSpPr>
          <p:nvPr/>
        </p:nvSpPr>
        <p:spPr bwMode="auto">
          <a:xfrm>
            <a:off x="1578708" y="3872833"/>
            <a:ext cx="1265100" cy="420263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  <a:prstDash val="sysDas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de-DE" sz="1400" dirty="0"/>
              <a:t>Hauser and </a:t>
            </a:r>
            <a:r>
              <a:rPr lang="de-DE" sz="1400" dirty="0" smtClean="0"/>
              <a:t>Mlejnek 03</a:t>
            </a:r>
          </a:p>
        </p:txBody>
      </p:sp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438573"/>
            <a:ext cx="3057675" cy="305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344" y="4439063"/>
            <a:ext cx="3181942" cy="2044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182" y="-22462"/>
            <a:ext cx="2641817" cy="763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/>
          <p:cNvSpPr/>
          <p:nvPr/>
        </p:nvSpPr>
        <p:spPr bwMode="auto">
          <a:xfrm>
            <a:off x="324969" y="2175936"/>
            <a:ext cx="4399733" cy="2188448"/>
          </a:xfrm>
          <a:prstGeom prst="rect">
            <a:avLst/>
          </a:prstGeom>
          <a:noFill/>
          <a:ln w="76200">
            <a:solidFill>
              <a:srgbClr val="FF7005"/>
            </a:solidFill>
            <a:headEnd type="none" w="med" len="med"/>
            <a:tailEnd type="none" w="med" len="med"/>
          </a:ln>
          <a:effectLst>
            <a:glow rad="127000">
              <a:srgbClr val="FF7005">
                <a:alpha val="40000"/>
              </a:srgbClr>
            </a:glow>
          </a:effectLst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1335345" y="4439063"/>
            <a:ext cx="3181942" cy="2044399"/>
          </a:xfrm>
          <a:prstGeom prst="rect">
            <a:avLst/>
          </a:prstGeom>
          <a:noFill/>
          <a:ln w="76200">
            <a:solidFill>
              <a:srgbClr val="FF7005"/>
            </a:solidFill>
            <a:headEnd type="none" w="med" len="med"/>
            <a:tailEnd type="none" w="med" len="med"/>
          </a:ln>
          <a:effectLst>
            <a:glow rad="127000">
              <a:srgbClr val="FF7005">
                <a:alpha val="40000"/>
              </a:srgbClr>
            </a:glow>
          </a:effectLst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5592672" y="908721"/>
            <a:ext cx="3430288" cy="2305586"/>
          </a:xfrm>
          <a:prstGeom prst="rect">
            <a:avLst/>
          </a:prstGeom>
          <a:noFill/>
          <a:ln w="76200">
            <a:solidFill>
              <a:srgbClr val="FF7005"/>
            </a:solidFill>
            <a:headEnd type="none" w="med" len="med"/>
            <a:tailEnd type="none" w="med" len="med"/>
          </a:ln>
          <a:effectLst>
            <a:glow rad="127000">
              <a:srgbClr val="FF7005">
                <a:alpha val="40000"/>
              </a:srgbClr>
            </a:glow>
          </a:effectLst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5724127" y="3438573"/>
            <a:ext cx="3057675" cy="3044889"/>
          </a:xfrm>
          <a:prstGeom prst="rect">
            <a:avLst/>
          </a:prstGeom>
          <a:noFill/>
          <a:ln w="76200">
            <a:solidFill>
              <a:srgbClr val="FF7005"/>
            </a:solidFill>
            <a:headEnd type="none" w="med" len="med"/>
            <a:tailEnd type="none" w="med" len="med"/>
          </a:ln>
          <a:effectLst>
            <a:glow rad="127000">
              <a:srgbClr val="FF7005">
                <a:alpha val="40000"/>
              </a:srgbClr>
            </a:glow>
          </a:effectLst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0" name="Rectangle 3"/>
          <p:cNvSpPr txBox="1">
            <a:spLocks noChangeArrowheads="1"/>
          </p:cNvSpPr>
          <p:nvPr/>
        </p:nvSpPr>
        <p:spPr bwMode="auto">
          <a:xfrm>
            <a:off x="5335017" y="2665562"/>
            <a:ext cx="871927" cy="427884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  <a:prstDash val="sysDas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de-DE" sz="1400" dirty="0" smtClean="0"/>
              <a:t>Correa et al. 07</a:t>
            </a:r>
          </a:p>
        </p:txBody>
      </p:sp>
      <p:sp>
        <p:nvSpPr>
          <p:cNvPr id="58" name="Rectangle 3"/>
          <p:cNvSpPr txBox="1">
            <a:spLocks noChangeArrowheads="1"/>
          </p:cNvSpPr>
          <p:nvPr/>
        </p:nvSpPr>
        <p:spPr bwMode="auto">
          <a:xfrm>
            <a:off x="5290724" y="5661248"/>
            <a:ext cx="936104" cy="462089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  <a:prstDash val="sysDas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de-DE" sz="1400" dirty="0" smtClean="0"/>
              <a:t>Wang et al. 11</a:t>
            </a:r>
          </a:p>
        </p:txBody>
      </p:sp>
      <p:sp>
        <p:nvSpPr>
          <p:cNvPr id="59" name="Rectangle 3"/>
          <p:cNvSpPr txBox="1">
            <a:spLocks noChangeArrowheads="1"/>
          </p:cNvSpPr>
          <p:nvPr/>
        </p:nvSpPr>
        <p:spPr bwMode="auto">
          <a:xfrm>
            <a:off x="2978585" y="6233148"/>
            <a:ext cx="1593416" cy="271484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  <a:prstDash val="sysDas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de-DE" sz="1400" dirty="0" smtClean="0"/>
              <a:t>Weiskopf et al. 07</a:t>
            </a:r>
          </a:p>
        </p:txBody>
      </p:sp>
    </p:spTree>
    <p:extLst>
      <p:ext uri="{BB962C8B-B14F-4D97-AF65-F5344CB8AC3E}">
        <p14:creationId xmlns:p14="http://schemas.microsoft.com/office/powerpoint/2010/main" val="3309288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Footer Placeholder 3"/>
          <p:cNvSpPr txBox="1">
            <a:spLocks/>
          </p:cNvSpPr>
          <p:nvPr/>
        </p:nvSpPr>
        <p:spPr bwMode="auto">
          <a:xfrm>
            <a:off x="180001" y="6558020"/>
            <a:ext cx="878400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de-A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005986"/>
                </a:solidFill>
                <a:latin typeface="Arial" charset="0"/>
                <a:ea typeface="+mn-ea"/>
                <a:cs typeface="+mn-cs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de-AT" dirty="0"/>
              <a:t>4</a:t>
            </a:r>
            <a:r>
              <a:rPr lang="de-AT" dirty="0" smtClean="0"/>
              <a:t>. Illustrative flow visualization</a:t>
            </a:r>
            <a:endParaRPr lang="de-AT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15888" y="6562800"/>
            <a:ext cx="7696200" cy="301625"/>
          </a:xfrm>
        </p:spPr>
        <p:txBody>
          <a:bodyPr/>
          <a:lstStyle/>
          <a:p>
            <a:r>
              <a:rPr lang="de-AT" dirty="0" smtClean="0"/>
              <a:t>A. Brambilla</a:t>
            </a:r>
            <a:endParaRPr lang="de-AT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940675" y="6562800"/>
            <a:ext cx="1079500" cy="306387"/>
          </a:xfrm>
        </p:spPr>
        <p:txBody>
          <a:bodyPr/>
          <a:lstStyle/>
          <a:p>
            <a:r>
              <a:rPr lang="de-AT" dirty="0" smtClean="0"/>
              <a:t>0</a:t>
            </a:r>
            <a:fld id="{E72FA820-B3A7-427D-BC85-1635A64F35CA}" type="slidenum">
              <a:rPr lang="de-AT" smtClean="0"/>
              <a:pPr/>
              <a:t>54</a:t>
            </a:fld>
            <a:r>
              <a:rPr lang="de-AT" dirty="0" smtClean="0"/>
              <a:t> of 79</a:t>
            </a:r>
          </a:p>
        </p:txBody>
      </p:sp>
      <p:pic>
        <p:nvPicPr>
          <p:cNvPr id="7" name="Picture 4" descr="Y:\andrea\Presentations\SemSeg-logo-whit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4624"/>
            <a:ext cx="924546" cy="673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D:\Desktop\ETH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0" y="-43132"/>
            <a:ext cx="848914" cy="848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0" name="Straight Connector 59"/>
          <p:cNvCxnSpPr/>
          <p:nvPr/>
        </p:nvCxnSpPr>
        <p:spPr bwMode="auto">
          <a:xfrm>
            <a:off x="180000" y="6552000"/>
            <a:ext cx="8784000" cy="0"/>
          </a:xfrm>
          <a:prstGeom prst="line">
            <a:avLst/>
          </a:prstGeom>
          <a:ln w="12700"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182" y="-22462"/>
            <a:ext cx="2641817" cy="763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9282" name="Rectangle 2"/>
          <p:cNvSpPr>
            <a:spLocks noGrp="1" noChangeArrowheads="1"/>
          </p:cNvSpPr>
          <p:nvPr>
            <p:ph type="title"/>
          </p:nvPr>
        </p:nvSpPr>
        <p:spPr>
          <a:xfrm>
            <a:off x="115888" y="36513"/>
            <a:ext cx="8910654" cy="757237"/>
          </a:xfrm>
        </p:spPr>
        <p:txBody>
          <a:bodyPr/>
          <a:lstStyle/>
          <a:p>
            <a:r>
              <a:rPr lang="de-AT" dirty="0" smtClean="0"/>
              <a:t>Illustrative flow vis classification</a:t>
            </a:r>
            <a:endParaRPr lang="de-AT" dirty="0"/>
          </a:p>
        </p:txBody>
      </p:sp>
      <p:grpSp>
        <p:nvGrpSpPr>
          <p:cNvPr id="49" name="Group 48"/>
          <p:cNvGrpSpPr/>
          <p:nvPr/>
        </p:nvGrpSpPr>
        <p:grpSpPr>
          <a:xfrm>
            <a:off x="1110252" y="1192865"/>
            <a:ext cx="6923498" cy="5188463"/>
            <a:chOff x="2271494" y="2420888"/>
            <a:chExt cx="4604762" cy="3589732"/>
          </a:xfrm>
        </p:grpSpPr>
        <p:sp>
          <p:nvSpPr>
            <p:cNvPr id="50" name="Round Same Side Corner Rectangle 49"/>
            <p:cNvSpPr/>
            <p:nvPr/>
          </p:nvSpPr>
          <p:spPr bwMode="auto">
            <a:xfrm>
              <a:off x="4113400" y="2420888"/>
              <a:ext cx="920953" cy="897433"/>
            </a:xfrm>
            <a:prstGeom prst="round2SameRect">
              <a:avLst/>
            </a:prstGeom>
            <a:solidFill>
              <a:srgbClr val="5E3C99">
                <a:alpha val="10196"/>
              </a:srgbClr>
            </a:solidFill>
            <a:ln>
              <a:solidFill>
                <a:srgbClr val="5E3C99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4000" b="1" i="0" u="none" strike="noStrike" cap="none" normalizeH="0" baseline="0" dirty="0" smtClean="0">
                  <a:solidFill>
                    <a:srgbClr val="5E3C99"/>
                  </a:solidFill>
                  <a:effectLst/>
                  <a:latin typeface="Arial" charset="0"/>
                </a:rPr>
                <a:t>VM</a:t>
              </a:r>
              <a:endParaRPr kumimoji="0" lang="en-US" sz="4000" b="1" i="0" u="none" strike="noStrike" cap="none" normalizeH="0" baseline="0" dirty="0" smtClean="0">
                <a:solidFill>
                  <a:srgbClr val="5E3C99"/>
                </a:solidFill>
                <a:effectLst/>
                <a:latin typeface="Arial" charset="0"/>
              </a:endParaRPr>
            </a:p>
          </p:txBody>
        </p:sp>
        <p:sp>
          <p:nvSpPr>
            <p:cNvPr id="51" name="Round Same Side Corner Rectangle 50"/>
            <p:cNvSpPr/>
            <p:nvPr/>
          </p:nvSpPr>
          <p:spPr bwMode="auto">
            <a:xfrm>
              <a:off x="5034351" y="2420888"/>
              <a:ext cx="920953" cy="897433"/>
            </a:xfrm>
            <a:prstGeom prst="round2SameRect">
              <a:avLst/>
            </a:prstGeom>
            <a:solidFill>
              <a:srgbClr val="5E3C99">
                <a:alpha val="10196"/>
              </a:srgbClr>
            </a:solidFill>
            <a:ln>
              <a:solidFill>
                <a:srgbClr val="5E3C99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4000" b="1" i="0" u="none" strike="noStrike" cap="none" normalizeH="0" baseline="0" dirty="0" smtClean="0">
                  <a:solidFill>
                    <a:srgbClr val="5E3C99"/>
                  </a:solidFill>
                  <a:effectLst/>
                  <a:latin typeface="Arial" charset="0"/>
                </a:rPr>
                <a:t>FE</a:t>
              </a:r>
              <a:endParaRPr kumimoji="0" lang="en-US" sz="4000" b="1" i="0" u="none" strike="noStrike" cap="none" normalizeH="0" baseline="0" dirty="0" smtClean="0">
                <a:solidFill>
                  <a:srgbClr val="5E3C99"/>
                </a:solidFill>
                <a:effectLst/>
                <a:latin typeface="Arial" charset="0"/>
              </a:endParaRPr>
            </a:p>
          </p:txBody>
        </p:sp>
        <p:sp>
          <p:nvSpPr>
            <p:cNvPr id="55" name="Round Same Side Corner Rectangle 54"/>
            <p:cNvSpPr/>
            <p:nvPr/>
          </p:nvSpPr>
          <p:spPr bwMode="auto">
            <a:xfrm>
              <a:off x="5955303" y="2420888"/>
              <a:ext cx="920953" cy="897433"/>
            </a:xfrm>
            <a:prstGeom prst="round2SameRect">
              <a:avLst/>
            </a:prstGeom>
            <a:solidFill>
              <a:srgbClr val="5E3C99">
                <a:alpha val="10196"/>
              </a:srgbClr>
            </a:solidFill>
            <a:ln>
              <a:solidFill>
                <a:srgbClr val="5E3C99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4000" b="1" i="0" u="none" strike="noStrike" cap="none" normalizeH="0" baseline="0" dirty="0" smtClean="0">
                  <a:solidFill>
                    <a:srgbClr val="5E3C99"/>
                  </a:solidFill>
                  <a:effectLst/>
                  <a:latin typeface="Arial" charset="0"/>
                </a:rPr>
                <a:t>VE</a:t>
              </a:r>
              <a:endParaRPr kumimoji="0" lang="en-US" sz="4000" b="1" i="0" u="none" strike="noStrike" cap="none" normalizeH="0" baseline="0" dirty="0" smtClean="0">
                <a:solidFill>
                  <a:srgbClr val="5E3C99"/>
                </a:solidFill>
                <a:effectLst/>
                <a:latin typeface="Arial" charset="0"/>
              </a:endParaRPr>
            </a:p>
          </p:txBody>
        </p:sp>
        <p:sp>
          <p:nvSpPr>
            <p:cNvPr id="93" name="Round Same Side Corner Rectangle 92"/>
            <p:cNvSpPr/>
            <p:nvPr/>
          </p:nvSpPr>
          <p:spPr bwMode="auto">
            <a:xfrm>
              <a:off x="3192447" y="2420888"/>
              <a:ext cx="920953" cy="897433"/>
            </a:xfrm>
            <a:prstGeom prst="round2SameRect">
              <a:avLst/>
            </a:prstGeom>
            <a:solidFill>
              <a:srgbClr val="5E3C99">
                <a:alpha val="10196"/>
              </a:srgbClr>
            </a:solidFill>
            <a:ln>
              <a:solidFill>
                <a:srgbClr val="5E3C99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4000" b="1" i="0" u="none" strike="noStrike" cap="none" normalizeH="0" baseline="0" dirty="0" smtClean="0">
                  <a:solidFill>
                    <a:srgbClr val="5E3C99"/>
                  </a:solidFill>
                  <a:effectLst/>
                  <a:latin typeface="Arial" charset="0"/>
                </a:rPr>
                <a:t>PE</a:t>
              </a:r>
              <a:endParaRPr kumimoji="0" lang="en-US" sz="4000" b="1" i="0" u="none" strike="noStrike" cap="none" normalizeH="0" baseline="0" dirty="0" smtClean="0">
                <a:solidFill>
                  <a:srgbClr val="5E3C99"/>
                </a:solidFill>
                <a:effectLst/>
                <a:latin typeface="Arial" charset="0"/>
              </a:endParaRPr>
            </a:p>
          </p:txBody>
        </p:sp>
        <p:sp>
          <p:nvSpPr>
            <p:cNvPr id="94" name="Rectangle 93"/>
            <p:cNvSpPr/>
            <p:nvPr/>
          </p:nvSpPr>
          <p:spPr bwMode="auto">
            <a:xfrm>
              <a:off x="3192447" y="3318321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5" name="Round Same Side Corner Rectangle 94"/>
            <p:cNvSpPr/>
            <p:nvPr/>
          </p:nvSpPr>
          <p:spPr bwMode="auto">
            <a:xfrm rot="16200000">
              <a:off x="2283254" y="3306562"/>
              <a:ext cx="897433" cy="920953"/>
            </a:xfrm>
            <a:prstGeom prst="round2SameRect">
              <a:avLst/>
            </a:prstGeom>
            <a:solidFill>
              <a:srgbClr val="007D5D">
                <a:alpha val="10196"/>
              </a:srgbClr>
            </a:solidFill>
            <a:ln>
              <a:solidFill>
                <a:srgbClr val="007D5D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vert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4000" b="1" i="0" u="none" strike="noStrike" cap="none" normalizeH="0" baseline="0" dirty="0" smtClean="0">
                  <a:solidFill>
                    <a:srgbClr val="007D5D"/>
                  </a:solidFill>
                  <a:effectLst/>
                  <a:latin typeface="Arial" charset="0"/>
                </a:rPr>
                <a:t>RD</a:t>
              </a:r>
              <a:endParaRPr kumimoji="0" lang="en-US" sz="4000" b="1" i="0" u="none" strike="noStrike" cap="none" normalizeH="0" baseline="0" dirty="0" smtClean="0">
                <a:solidFill>
                  <a:srgbClr val="007D5D"/>
                </a:solidFill>
                <a:effectLst/>
                <a:latin typeface="Arial" charset="0"/>
              </a:endParaRPr>
            </a:p>
          </p:txBody>
        </p:sp>
        <p:sp>
          <p:nvSpPr>
            <p:cNvPr id="96" name="Round Same Side Corner Rectangle 95"/>
            <p:cNvSpPr/>
            <p:nvPr/>
          </p:nvSpPr>
          <p:spPr bwMode="auto">
            <a:xfrm rot="16200000">
              <a:off x="2283254" y="4203995"/>
              <a:ext cx="897433" cy="920953"/>
            </a:xfrm>
            <a:prstGeom prst="round2SameRect">
              <a:avLst/>
            </a:prstGeom>
            <a:solidFill>
              <a:srgbClr val="007D5D">
                <a:alpha val="10196"/>
              </a:srgbClr>
            </a:solidFill>
            <a:ln>
              <a:solidFill>
                <a:srgbClr val="007D5D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vert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4000" b="1" i="0" u="none" strike="noStrike" cap="none" normalizeH="0" baseline="0" dirty="0" smtClean="0">
                  <a:solidFill>
                    <a:srgbClr val="007D5D"/>
                  </a:solidFill>
                  <a:effectLst/>
                  <a:latin typeface="Arial" charset="0"/>
                </a:rPr>
                <a:t>IS</a:t>
              </a:r>
              <a:endParaRPr kumimoji="0" lang="en-US" sz="4000" b="1" i="0" u="none" strike="noStrike" cap="none" normalizeH="0" baseline="0" dirty="0" smtClean="0">
                <a:solidFill>
                  <a:srgbClr val="007D5D"/>
                </a:solidFill>
                <a:effectLst/>
                <a:latin typeface="Arial" charset="0"/>
              </a:endParaRPr>
            </a:p>
          </p:txBody>
        </p:sp>
        <p:sp>
          <p:nvSpPr>
            <p:cNvPr id="97" name="Round Same Side Corner Rectangle 96"/>
            <p:cNvSpPr/>
            <p:nvPr/>
          </p:nvSpPr>
          <p:spPr bwMode="auto">
            <a:xfrm rot="16200000">
              <a:off x="2283254" y="5101427"/>
              <a:ext cx="897433" cy="920953"/>
            </a:xfrm>
            <a:prstGeom prst="round2SameRect">
              <a:avLst/>
            </a:prstGeom>
            <a:solidFill>
              <a:srgbClr val="007D5D">
                <a:alpha val="10196"/>
              </a:srgbClr>
            </a:solidFill>
            <a:ln>
              <a:solidFill>
                <a:srgbClr val="007D5D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vert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4000" b="1" i="0" u="none" strike="noStrike" cap="none" normalizeH="0" baseline="0" dirty="0" smtClean="0">
                  <a:solidFill>
                    <a:srgbClr val="007D5D"/>
                  </a:solidFill>
                  <a:effectLst/>
                  <a:latin typeface="Arial" charset="0"/>
                </a:rPr>
                <a:t>FF</a:t>
              </a:r>
              <a:endParaRPr kumimoji="0" lang="en-US" sz="4000" b="1" i="0" u="none" strike="noStrike" cap="none" normalizeH="0" baseline="0" dirty="0" smtClean="0">
                <a:solidFill>
                  <a:srgbClr val="007D5D"/>
                </a:solidFill>
                <a:effectLst/>
                <a:latin typeface="Arial" charset="0"/>
              </a:endParaRPr>
            </a:p>
          </p:txBody>
        </p:sp>
        <p:sp>
          <p:nvSpPr>
            <p:cNvPr id="98" name="Rectangle 97"/>
            <p:cNvSpPr/>
            <p:nvPr/>
          </p:nvSpPr>
          <p:spPr bwMode="auto">
            <a:xfrm>
              <a:off x="4113400" y="3318321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9" name="Rectangle 98"/>
            <p:cNvSpPr/>
            <p:nvPr/>
          </p:nvSpPr>
          <p:spPr bwMode="auto">
            <a:xfrm>
              <a:off x="5034351" y="3318321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0" name="Rectangle 99"/>
            <p:cNvSpPr/>
            <p:nvPr/>
          </p:nvSpPr>
          <p:spPr bwMode="auto">
            <a:xfrm>
              <a:off x="5955303" y="3318321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1" name="Rectangle 100"/>
            <p:cNvSpPr/>
            <p:nvPr/>
          </p:nvSpPr>
          <p:spPr bwMode="auto">
            <a:xfrm>
              <a:off x="3192447" y="4215754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2" name="Rectangle 101"/>
            <p:cNvSpPr/>
            <p:nvPr/>
          </p:nvSpPr>
          <p:spPr bwMode="auto">
            <a:xfrm>
              <a:off x="4113400" y="4215754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3" name="Rectangle 102"/>
            <p:cNvSpPr/>
            <p:nvPr/>
          </p:nvSpPr>
          <p:spPr bwMode="auto">
            <a:xfrm>
              <a:off x="5034351" y="4215754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4" name="Rectangle 103"/>
            <p:cNvSpPr/>
            <p:nvPr/>
          </p:nvSpPr>
          <p:spPr bwMode="auto">
            <a:xfrm>
              <a:off x="5955303" y="4215754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5" name="Rectangle 104"/>
            <p:cNvSpPr/>
            <p:nvPr/>
          </p:nvSpPr>
          <p:spPr bwMode="auto">
            <a:xfrm>
              <a:off x="3192447" y="5113186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6" name="Rectangle 105"/>
            <p:cNvSpPr/>
            <p:nvPr/>
          </p:nvSpPr>
          <p:spPr bwMode="auto">
            <a:xfrm>
              <a:off x="4113400" y="5113186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7" name="Rectangle 106"/>
            <p:cNvSpPr/>
            <p:nvPr/>
          </p:nvSpPr>
          <p:spPr bwMode="auto">
            <a:xfrm>
              <a:off x="5034351" y="5113186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8" name="Rectangle 107"/>
            <p:cNvSpPr/>
            <p:nvPr/>
          </p:nvSpPr>
          <p:spPr bwMode="auto">
            <a:xfrm>
              <a:off x="5955303" y="5113186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0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8847" y="3331518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0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9182" y="4229548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1" name="Picture 5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7894" y="5126383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2" name="Picture 7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7894" y="3331516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3" name="Picture 8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6324" y="4231527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4" name="Picture 3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8077" y="3331518"/>
              <a:ext cx="890359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5" name="Picture 114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7277" y="4231527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6" name="Picture 115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6943" y="5126382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7" name="Picture 11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7894" y="4240023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8" name="Picture 2"/>
            <p:cNvPicPr>
              <a:picLocks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4192" y="3330136"/>
              <a:ext cx="896617" cy="8738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3" name="Rounded Rectangle 62"/>
          <p:cNvSpPr/>
          <p:nvPr/>
        </p:nvSpPr>
        <p:spPr bwMode="auto">
          <a:xfrm>
            <a:off x="2417858" y="3714117"/>
            <a:ext cx="4309294" cy="1443075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FF7005"/>
            </a:solidFill>
            <a:headEnd type="none" w="med" len="med"/>
            <a:tailEnd type="none" w="med" len="med"/>
          </a:ln>
          <a:effectLst>
            <a:glow rad="127000">
              <a:srgbClr val="FF7005">
                <a:alpha val="40000"/>
              </a:srgbClr>
            </a:glow>
          </a:effectLst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5435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roup 81"/>
          <p:cNvGrpSpPr/>
          <p:nvPr/>
        </p:nvGrpSpPr>
        <p:grpSpPr>
          <a:xfrm>
            <a:off x="7186613" y="803563"/>
            <a:ext cx="1887979" cy="1522918"/>
            <a:chOff x="2271494" y="2420888"/>
            <a:chExt cx="4604762" cy="3589732"/>
          </a:xfrm>
        </p:grpSpPr>
        <p:sp>
          <p:nvSpPr>
            <p:cNvPr id="83" name="Round Same Side Corner Rectangle 82"/>
            <p:cNvSpPr/>
            <p:nvPr/>
          </p:nvSpPr>
          <p:spPr bwMode="auto">
            <a:xfrm>
              <a:off x="4113400" y="2420888"/>
              <a:ext cx="920953" cy="897433"/>
            </a:xfrm>
            <a:prstGeom prst="round2SameRect">
              <a:avLst/>
            </a:prstGeom>
            <a:solidFill>
              <a:srgbClr val="5E3C99">
                <a:alpha val="10196"/>
              </a:srgbClr>
            </a:solidFill>
            <a:ln>
              <a:solidFill>
                <a:srgbClr val="5E3C99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1200" b="1" i="0" u="none" strike="noStrike" cap="none" normalizeH="0" baseline="0" dirty="0" smtClean="0">
                  <a:solidFill>
                    <a:srgbClr val="5E3C99"/>
                  </a:solidFill>
                  <a:effectLst/>
                  <a:latin typeface="Arial" charset="0"/>
                </a:rPr>
                <a:t>VM</a:t>
              </a:r>
              <a:endParaRPr kumimoji="0" lang="en-US" sz="1200" b="1" i="0" u="none" strike="noStrike" cap="none" normalizeH="0" baseline="0" dirty="0" smtClean="0">
                <a:solidFill>
                  <a:srgbClr val="5E3C99"/>
                </a:solidFill>
                <a:effectLst/>
                <a:latin typeface="Arial" charset="0"/>
              </a:endParaRPr>
            </a:p>
          </p:txBody>
        </p:sp>
        <p:sp>
          <p:nvSpPr>
            <p:cNvPr id="84" name="Round Same Side Corner Rectangle 83"/>
            <p:cNvSpPr/>
            <p:nvPr/>
          </p:nvSpPr>
          <p:spPr bwMode="auto">
            <a:xfrm>
              <a:off x="5034351" y="2420888"/>
              <a:ext cx="920953" cy="897433"/>
            </a:xfrm>
            <a:prstGeom prst="round2SameRect">
              <a:avLst/>
            </a:prstGeom>
            <a:solidFill>
              <a:srgbClr val="5E3C99">
                <a:alpha val="10196"/>
              </a:srgbClr>
            </a:solidFill>
            <a:ln>
              <a:solidFill>
                <a:srgbClr val="5E3C99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1200" b="1" i="0" u="none" strike="noStrike" cap="none" normalizeH="0" baseline="0" dirty="0" smtClean="0">
                  <a:solidFill>
                    <a:srgbClr val="5E3C99"/>
                  </a:solidFill>
                  <a:effectLst/>
                  <a:latin typeface="Arial" charset="0"/>
                </a:rPr>
                <a:t>FE</a:t>
              </a:r>
              <a:endParaRPr kumimoji="0" lang="en-US" sz="1200" b="1" i="0" u="none" strike="noStrike" cap="none" normalizeH="0" baseline="0" dirty="0" smtClean="0">
                <a:solidFill>
                  <a:srgbClr val="5E3C99"/>
                </a:solidFill>
                <a:effectLst/>
                <a:latin typeface="Arial" charset="0"/>
              </a:endParaRPr>
            </a:p>
          </p:txBody>
        </p:sp>
        <p:sp>
          <p:nvSpPr>
            <p:cNvPr id="85" name="Round Same Side Corner Rectangle 84"/>
            <p:cNvSpPr/>
            <p:nvPr/>
          </p:nvSpPr>
          <p:spPr bwMode="auto">
            <a:xfrm>
              <a:off x="5955303" y="2420888"/>
              <a:ext cx="920953" cy="897433"/>
            </a:xfrm>
            <a:prstGeom prst="round2SameRect">
              <a:avLst/>
            </a:prstGeom>
            <a:solidFill>
              <a:srgbClr val="5E3C99">
                <a:alpha val="10196"/>
              </a:srgbClr>
            </a:solidFill>
            <a:ln>
              <a:solidFill>
                <a:srgbClr val="5E3C99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1200" b="1" i="0" u="none" strike="noStrike" cap="none" normalizeH="0" baseline="0" dirty="0" smtClean="0">
                  <a:solidFill>
                    <a:srgbClr val="5E3C99"/>
                  </a:solidFill>
                  <a:effectLst/>
                  <a:latin typeface="Arial" charset="0"/>
                </a:rPr>
                <a:t>VE</a:t>
              </a:r>
              <a:endParaRPr kumimoji="0" lang="en-US" sz="1200" b="1" i="0" u="none" strike="noStrike" cap="none" normalizeH="0" baseline="0" dirty="0" smtClean="0">
                <a:solidFill>
                  <a:srgbClr val="5E3C99"/>
                </a:solidFill>
                <a:effectLst/>
                <a:latin typeface="Arial" charset="0"/>
              </a:endParaRPr>
            </a:p>
          </p:txBody>
        </p:sp>
        <p:sp>
          <p:nvSpPr>
            <p:cNvPr id="86" name="Round Same Side Corner Rectangle 85"/>
            <p:cNvSpPr/>
            <p:nvPr/>
          </p:nvSpPr>
          <p:spPr bwMode="auto">
            <a:xfrm>
              <a:off x="3192447" y="2420888"/>
              <a:ext cx="920953" cy="897433"/>
            </a:xfrm>
            <a:prstGeom prst="round2SameRect">
              <a:avLst/>
            </a:prstGeom>
            <a:solidFill>
              <a:srgbClr val="5E3C99">
                <a:alpha val="10196"/>
              </a:srgbClr>
            </a:solidFill>
            <a:ln>
              <a:solidFill>
                <a:srgbClr val="5E3C99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1200" b="1" i="0" u="none" strike="noStrike" cap="none" normalizeH="0" baseline="0" dirty="0" smtClean="0">
                  <a:solidFill>
                    <a:srgbClr val="5E3C99"/>
                  </a:solidFill>
                  <a:effectLst/>
                  <a:latin typeface="Arial" charset="0"/>
                </a:rPr>
                <a:t>PE</a:t>
              </a:r>
              <a:endParaRPr kumimoji="0" lang="en-US" sz="1200" b="1" i="0" u="none" strike="noStrike" cap="none" normalizeH="0" baseline="0" dirty="0" smtClean="0">
                <a:solidFill>
                  <a:srgbClr val="5E3C99"/>
                </a:solidFill>
                <a:effectLst/>
                <a:latin typeface="Arial" charset="0"/>
              </a:endParaRPr>
            </a:p>
          </p:txBody>
        </p:sp>
        <p:sp>
          <p:nvSpPr>
            <p:cNvPr id="87" name="Rectangle 86"/>
            <p:cNvSpPr/>
            <p:nvPr/>
          </p:nvSpPr>
          <p:spPr bwMode="auto">
            <a:xfrm>
              <a:off x="3192447" y="3318321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8" name="Round Same Side Corner Rectangle 87"/>
            <p:cNvSpPr/>
            <p:nvPr/>
          </p:nvSpPr>
          <p:spPr bwMode="auto">
            <a:xfrm rot="16200000">
              <a:off x="2283254" y="3306562"/>
              <a:ext cx="897433" cy="920953"/>
            </a:xfrm>
            <a:prstGeom prst="round2SameRect">
              <a:avLst/>
            </a:prstGeom>
            <a:solidFill>
              <a:srgbClr val="007D5D">
                <a:alpha val="10196"/>
              </a:srgbClr>
            </a:solidFill>
            <a:ln>
              <a:solidFill>
                <a:srgbClr val="007D5D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vert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1200" b="1" i="0" u="none" strike="noStrike" cap="none" normalizeH="0" baseline="0" dirty="0" smtClean="0">
                  <a:solidFill>
                    <a:srgbClr val="007D5D"/>
                  </a:solidFill>
                  <a:effectLst/>
                  <a:latin typeface="Arial" charset="0"/>
                </a:rPr>
                <a:t>RD</a:t>
              </a:r>
              <a:endParaRPr kumimoji="0" lang="en-US" sz="1200" b="1" i="0" u="none" strike="noStrike" cap="none" normalizeH="0" baseline="0" dirty="0" smtClean="0">
                <a:solidFill>
                  <a:srgbClr val="007D5D"/>
                </a:solidFill>
                <a:effectLst/>
                <a:latin typeface="Arial" charset="0"/>
              </a:endParaRPr>
            </a:p>
          </p:txBody>
        </p:sp>
        <p:sp>
          <p:nvSpPr>
            <p:cNvPr id="89" name="Round Same Side Corner Rectangle 88"/>
            <p:cNvSpPr/>
            <p:nvPr/>
          </p:nvSpPr>
          <p:spPr bwMode="auto">
            <a:xfrm rot="16200000">
              <a:off x="2283254" y="4203995"/>
              <a:ext cx="897433" cy="920953"/>
            </a:xfrm>
            <a:prstGeom prst="round2SameRect">
              <a:avLst/>
            </a:prstGeom>
            <a:solidFill>
              <a:srgbClr val="007D5D">
                <a:alpha val="10196"/>
              </a:srgbClr>
            </a:solidFill>
            <a:ln>
              <a:solidFill>
                <a:srgbClr val="007D5D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vert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1200" b="1" i="0" u="none" strike="noStrike" cap="none" normalizeH="0" baseline="0" dirty="0" smtClean="0">
                  <a:solidFill>
                    <a:srgbClr val="007D5D"/>
                  </a:solidFill>
                  <a:effectLst/>
                  <a:latin typeface="Arial" charset="0"/>
                </a:rPr>
                <a:t>IS</a:t>
              </a:r>
              <a:endParaRPr kumimoji="0" lang="en-US" sz="1200" b="1" i="0" u="none" strike="noStrike" cap="none" normalizeH="0" baseline="0" dirty="0" smtClean="0">
                <a:solidFill>
                  <a:srgbClr val="007D5D"/>
                </a:solidFill>
                <a:effectLst/>
                <a:latin typeface="Arial" charset="0"/>
              </a:endParaRPr>
            </a:p>
          </p:txBody>
        </p:sp>
        <p:sp>
          <p:nvSpPr>
            <p:cNvPr id="90" name="Round Same Side Corner Rectangle 89"/>
            <p:cNvSpPr/>
            <p:nvPr/>
          </p:nvSpPr>
          <p:spPr bwMode="auto">
            <a:xfrm rot="16200000">
              <a:off x="2283254" y="5101427"/>
              <a:ext cx="897433" cy="920953"/>
            </a:xfrm>
            <a:prstGeom prst="round2SameRect">
              <a:avLst/>
            </a:prstGeom>
            <a:solidFill>
              <a:srgbClr val="007D5D">
                <a:alpha val="10196"/>
              </a:srgbClr>
            </a:solidFill>
            <a:ln>
              <a:solidFill>
                <a:srgbClr val="007D5D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vert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1200" b="1" i="0" u="none" strike="noStrike" cap="none" normalizeH="0" baseline="0" dirty="0" smtClean="0">
                  <a:solidFill>
                    <a:srgbClr val="007D5D"/>
                  </a:solidFill>
                  <a:effectLst/>
                  <a:latin typeface="Arial" charset="0"/>
                </a:rPr>
                <a:t>FF</a:t>
              </a:r>
              <a:endParaRPr kumimoji="0" lang="en-US" sz="1200" b="1" i="0" u="none" strike="noStrike" cap="none" normalizeH="0" baseline="0" dirty="0" smtClean="0">
                <a:solidFill>
                  <a:srgbClr val="007D5D"/>
                </a:solidFill>
                <a:effectLst/>
                <a:latin typeface="Arial" charset="0"/>
              </a:endParaRPr>
            </a:p>
          </p:txBody>
        </p:sp>
        <p:sp>
          <p:nvSpPr>
            <p:cNvPr id="91" name="Rectangle 90"/>
            <p:cNvSpPr/>
            <p:nvPr/>
          </p:nvSpPr>
          <p:spPr bwMode="auto">
            <a:xfrm>
              <a:off x="4113400" y="3318321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2" name="Rectangle 91"/>
            <p:cNvSpPr/>
            <p:nvPr/>
          </p:nvSpPr>
          <p:spPr bwMode="auto">
            <a:xfrm>
              <a:off x="5034351" y="3318321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3" name="Rectangle 92"/>
            <p:cNvSpPr/>
            <p:nvPr/>
          </p:nvSpPr>
          <p:spPr bwMode="auto">
            <a:xfrm>
              <a:off x="5955303" y="3318321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4" name="Rectangle 93"/>
            <p:cNvSpPr/>
            <p:nvPr/>
          </p:nvSpPr>
          <p:spPr bwMode="auto">
            <a:xfrm>
              <a:off x="3192447" y="4215754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5" name="Rectangle 94"/>
            <p:cNvSpPr/>
            <p:nvPr/>
          </p:nvSpPr>
          <p:spPr bwMode="auto">
            <a:xfrm>
              <a:off x="4113400" y="4215754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6" name="Rectangle 95"/>
            <p:cNvSpPr/>
            <p:nvPr/>
          </p:nvSpPr>
          <p:spPr bwMode="auto">
            <a:xfrm>
              <a:off x="5034351" y="4215754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7" name="Rectangle 96"/>
            <p:cNvSpPr/>
            <p:nvPr/>
          </p:nvSpPr>
          <p:spPr bwMode="auto">
            <a:xfrm>
              <a:off x="5955303" y="4215754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8" name="Rectangle 97"/>
            <p:cNvSpPr/>
            <p:nvPr/>
          </p:nvSpPr>
          <p:spPr bwMode="auto">
            <a:xfrm>
              <a:off x="3192447" y="5113186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9" name="Rectangle 98"/>
            <p:cNvSpPr/>
            <p:nvPr/>
          </p:nvSpPr>
          <p:spPr bwMode="auto">
            <a:xfrm>
              <a:off x="4113400" y="5113186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0" name="Rectangle 99"/>
            <p:cNvSpPr/>
            <p:nvPr/>
          </p:nvSpPr>
          <p:spPr bwMode="auto">
            <a:xfrm>
              <a:off x="5034351" y="5113186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1" name="Rectangle 100"/>
            <p:cNvSpPr/>
            <p:nvPr/>
          </p:nvSpPr>
          <p:spPr bwMode="auto">
            <a:xfrm>
              <a:off x="5955303" y="5113186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02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8847" y="3331518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9182" y="4229548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4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7894" y="5126383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5" name="Picture 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7894" y="3331516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6" name="Picture 8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6324" y="4231527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7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8077" y="3331518"/>
              <a:ext cx="890359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8" name="Picture 107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7277" y="4231527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9" name="Picture 108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6943" y="5126382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0" name="Picture 11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7894" y="4240023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1" name="Picture 2"/>
            <p:cNvPicPr>
              <a:picLocks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4192" y="3330136"/>
              <a:ext cx="896617" cy="8738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242" y="4149080"/>
            <a:ext cx="3215222" cy="2094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034052"/>
            <a:ext cx="2736304" cy="3251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Footer Placeholder 3"/>
          <p:cNvSpPr txBox="1">
            <a:spLocks/>
          </p:cNvSpPr>
          <p:nvPr/>
        </p:nvSpPr>
        <p:spPr bwMode="auto">
          <a:xfrm>
            <a:off x="180001" y="6558020"/>
            <a:ext cx="878400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de-A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005986"/>
                </a:solidFill>
                <a:latin typeface="Arial" charset="0"/>
                <a:ea typeface="+mn-ea"/>
                <a:cs typeface="+mn-cs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de-AT" dirty="0"/>
              <a:t>4</a:t>
            </a:r>
            <a:r>
              <a:rPr lang="de-AT" dirty="0" smtClean="0"/>
              <a:t>. Illustrative flow visualization</a:t>
            </a:r>
            <a:endParaRPr lang="de-AT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940675" y="6562800"/>
            <a:ext cx="1079500" cy="306387"/>
          </a:xfrm>
        </p:spPr>
        <p:txBody>
          <a:bodyPr/>
          <a:lstStyle/>
          <a:p>
            <a:fld id="{E72FA820-B3A7-427D-BC85-1635A64F35CA}" type="slidenum">
              <a:rPr lang="de-AT" smtClean="0"/>
              <a:pPr/>
              <a:t>55</a:t>
            </a:fld>
            <a:r>
              <a:rPr lang="de-AT" dirty="0" smtClean="0"/>
              <a:t> of 79</a:t>
            </a:r>
          </a:p>
        </p:txBody>
      </p:sp>
      <p:sp>
        <p:nvSpPr>
          <p:cNvPr id="609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9063" y="1023938"/>
            <a:ext cx="8907462" cy="5501406"/>
          </a:xfrm>
        </p:spPr>
        <p:txBody>
          <a:bodyPr/>
          <a:lstStyle/>
          <a:p>
            <a:r>
              <a:rPr lang="de-DE" dirty="0" smtClean="0">
                <a:sym typeface="Wingdings" pitchFamily="2" charset="2"/>
              </a:rPr>
              <a:t>Depth perception / ordering</a:t>
            </a:r>
          </a:p>
          <a:p>
            <a:r>
              <a:rPr lang="de-DE" dirty="0" smtClean="0">
                <a:sym typeface="Wingdings" pitchFamily="2" charset="2"/>
              </a:rPr>
              <a:t>Waste of visual resources</a:t>
            </a:r>
          </a:p>
          <a:p>
            <a:r>
              <a:rPr lang="de-DE" dirty="0" smtClean="0">
                <a:sym typeface="Wingdings" pitchFamily="2" charset="2"/>
              </a:rPr>
              <a:t>Interactivity issues</a:t>
            </a:r>
            <a:endParaRPr lang="de-DE" dirty="0">
              <a:sym typeface="Wingdings" pitchFamily="2" charset="2"/>
            </a:endParaRPr>
          </a:p>
          <a:p>
            <a:endParaRPr lang="de-DE" dirty="0"/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180000" y="6552000"/>
            <a:ext cx="8784000" cy="0"/>
          </a:xfrm>
          <a:prstGeom prst="line">
            <a:avLst/>
          </a:prstGeom>
          <a:ln w="12700"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7" name="Picture 4" descr="Y:\andrea\Presentations\SemSeg-logo-white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4624"/>
            <a:ext cx="924546" cy="673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Desktop\ETHLogo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0" y="-43132"/>
            <a:ext cx="848914" cy="848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15888" y="6562800"/>
            <a:ext cx="7696200" cy="301625"/>
          </a:xfrm>
        </p:spPr>
        <p:txBody>
          <a:bodyPr/>
          <a:lstStyle/>
          <a:p>
            <a:r>
              <a:rPr lang="de-AT" dirty="0" smtClean="0"/>
              <a:t>A. Brambilla</a:t>
            </a:r>
            <a:endParaRPr lang="de-AT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034052"/>
            <a:ext cx="2715328" cy="3201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 bwMode="auto">
          <a:xfrm>
            <a:off x="6834505" y="4581128"/>
            <a:ext cx="288000" cy="288032"/>
          </a:xfrm>
          <a:prstGeom prst="ellipse">
            <a:avLst/>
          </a:prstGeom>
          <a:noFill/>
          <a:ln>
            <a:headEnd type="none" w="med" len="med"/>
            <a:tailEnd type="none" w="med" len="med"/>
          </a:ln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5735" y="2413523"/>
            <a:ext cx="1758417" cy="1758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" name="Oval 51"/>
          <p:cNvSpPr/>
          <p:nvPr/>
        </p:nvSpPr>
        <p:spPr bwMode="auto">
          <a:xfrm>
            <a:off x="5455734" y="2414266"/>
            <a:ext cx="1758417" cy="1757674"/>
          </a:xfrm>
          <a:prstGeom prst="ellipse">
            <a:avLst/>
          </a:prstGeom>
          <a:noFill/>
          <a:ln>
            <a:headEnd type="none" w="med" len="med"/>
            <a:tailEnd type="none" w="med" len="med"/>
          </a:ln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 flipH="1" flipV="1">
            <a:off x="6666582" y="4086597"/>
            <a:ext cx="240408" cy="509008"/>
          </a:xfrm>
          <a:prstGeom prst="line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182" y="-22462"/>
            <a:ext cx="2641817" cy="763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9282" name="Rectangle 2"/>
          <p:cNvSpPr>
            <a:spLocks noGrp="1" noChangeArrowheads="1"/>
          </p:cNvSpPr>
          <p:nvPr>
            <p:ph type="title"/>
          </p:nvPr>
        </p:nvSpPr>
        <p:spPr>
          <a:xfrm>
            <a:off x="115888" y="36513"/>
            <a:ext cx="9028112" cy="757237"/>
          </a:xfrm>
        </p:spPr>
        <p:txBody>
          <a:bodyPr/>
          <a:lstStyle/>
          <a:p>
            <a:r>
              <a:rPr lang="de-AT" dirty="0"/>
              <a:t>Integral </a:t>
            </a:r>
            <a:r>
              <a:rPr lang="de-AT" dirty="0" smtClean="0"/>
              <a:t>Structures / Perceptual </a:t>
            </a:r>
            <a:r>
              <a:rPr lang="de-AT" dirty="0"/>
              <a:t>Effectiveness</a:t>
            </a:r>
          </a:p>
        </p:txBody>
      </p:sp>
      <p:sp>
        <p:nvSpPr>
          <p:cNvPr id="112" name="Oval 111"/>
          <p:cNvSpPr/>
          <p:nvPr/>
        </p:nvSpPr>
        <p:spPr bwMode="auto">
          <a:xfrm>
            <a:off x="7519007" y="1526083"/>
            <a:ext cx="468000" cy="468000"/>
          </a:xfrm>
          <a:prstGeom prst="ellipse">
            <a:avLst/>
          </a:prstGeom>
          <a:noFill/>
          <a:ln w="38100">
            <a:solidFill>
              <a:srgbClr val="FF7005"/>
            </a:solidFill>
            <a:headEnd type="none" w="med" len="med"/>
            <a:tailEnd type="none" w="med" len="med"/>
          </a:ln>
          <a:effectLst>
            <a:glow rad="127000">
              <a:srgbClr val="FF7005">
                <a:alpha val="40000"/>
              </a:srgbClr>
            </a:glow>
          </a:effectLst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826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3"/>
          <p:cNvSpPr txBox="1">
            <a:spLocks/>
          </p:cNvSpPr>
          <p:nvPr/>
        </p:nvSpPr>
        <p:spPr bwMode="auto">
          <a:xfrm>
            <a:off x="180001" y="6558020"/>
            <a:ext cx="878400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de-A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005986"/>
                </a:solidFill>
                <a:latin typeface="Arial" charset="0"/>
                <a:ea typeface="+mn-ea"/>
                <a:cs typeface="+mn-cs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de-AT" dirty="0"/>
              <a:t>4</a:t>
            </a:r>
            <a:r>
              <a:rPr lang="de-AT" dirty="0" smtClean="0"/>
              <a:t>. Illustrative flow visualization</a:t>
            </a:r>
            <a:endParaRPr lang="de-AT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940675" y="6562800"/>
            <a:ext cx="1079500" cy="306387"/>
          </a:xfrm>
        </p:spPr>
        <p:txBody>
          <a:bodyPr/>
          <a:lstStyle/>
          <a:p>
            <a:fld id="{E72FA820-B3A7-427D-BC85-1635A64F35CA}" type="slidenum">
              <a:rPr lang="de-AT" smtClean="0"/>
              <a:pPr/>
              <a:t>56</a:t>
            </a:fld>
            <a:r>
              <a:rPr lang="de-AT" dirty="0" smtClean="0"/>
              <a:t> of 79</a:t>
            </a:r>
          </a:p>
        </p:txBody>
      </p:sp>
      <p:sp>
        <p:nvSpPr>
          <p:cNvPr id="609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IS / PE – Dense vs </a:t>
            </a:r>
            <a:r>
              <a:rPr lang="de-AT" dirty="0"/>
              <a:t>s</a:t>
            </a:r>
            <a:r>
              <a:rPr lang="de-AT" dirty="0" smtClean="0"/>
              <a:t>parse</a:t>
            </a:r>
            <a:endParaRPr lang="de-AT" dirty="0"/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180000" y="6552000"/>
            <a:ext cx="8784000" cy="0"/>
          </a:xfrm>
          <a:prstGeom prst="line">
            <a:avLst/>
          </a:prstGeom>
          <a:ln w="12700"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7" name="Picture 4" descr="Y:\andrea\Presentations\SemSeg-logo-whit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4624"/>
            <a:ext cx="924546" cy="673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Desktop\ETH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0" y="-43132"/>
            <a:ext cx="848914" cy="848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15888" y="6562800"/>
            <a:ext cx="7696200" cy="301625"/>
          </a:xfrm>
        </p:spPr>
        <p:txBody>
          <a:bodyPr/>
          <a:lstStyle/>
          <a:p>
            <a:r>
              <a:rPr lang="de-AT" dirty="0" smtClean="0"/>
              <a:t>A. Brambilla</a:t>
            </a:r>
            <a:endParaRPr lang="de-AT" dirty="0"/>
          </a:p>
        </p:txBody>
      </p:sp>
      <p:sp>
        <p:nvSpPr>
          <p:cNvPr id="45" name="Rectangle 3"/>
          <p:cNvSpPr txBox="1">
            <a:spLocks noChangeArrowheads="1"/>
          </p:cNvSpPr>
          <p:nvPr/>
        </p:nvSpPr>
        <p:spPr bwMode="auto">
          <a:xfrm>
            <a:off x="179512" y="830531"/>
            <a:ext cx="5328592" cy="1129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de-DE" dirty="0" smtClean="0"/>
              <a:t>Dense line bundles</a:t>
            </a:r>
          </a:p>
          <a:p>
            <a:pPr>
              <a:spcBef>
                <a:spcPts val="0"/>
              </a:spcBef>
            </a:pPr>
            <a:r>
              <a:rPr lang="de-DE" sz="2400" dirty="0" smtClean="0"/>
              <a:t>Dense domain covering</a:t>
            </a:r>
          </a:p>
          <a:p>
            <a:pPr>
              <a:spcBef>
                <a:spcPts val="0"/>
              </a:spcBef>
            </a:pPr>
            <a:r>
              <a:rPr lang="de-DE" sz="2400" dirty="0" smtClean="0"/>
              <a:t>Need for depth cues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74685"/>
            <a:ext cx="3305832" cy="2206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72" y="1996312"/>
            <a:ext cx="3305832" cy="200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" name="Rectangle 3"/>
          <p:cNvSpPr txBox="1">
            <a:spLocks noChangeArrowheads="1"/>
          </p:cNvSpPr>
          <p:nvPr/>
        </p:nvSpPr>
        <p:spPr bwMode="auto">
          <a:xfrm>
            <a:off x="4427984" y="836712"/>
            <a:ext cx="4392001" cy="1129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de-DE" dirty="0" smtClean="0"/>
              <a:t>Sparse integral curves</a:t>
            </a:r>
          </a:p>
          <a:p>
            <a:pPr>
              <a:spcBef>
                <a:spcPts val="0"/>
              </a:spcBef>
            </a:pPr>
            <a:r>
              <a:rPr lang="de-DE" sz="2400" dirty="0" smtClean="0"/>
              <a:t>Geometric representation</a:t>
            </a:r>
          </a:p>
          <a:p>
            <a:pPr>
              <a:spcBef>
                <a:spcPts val="0"/>
              </a:spcBef>
            </a:pPr>
            <a:r>
              <a:rPr lang="de-DE" sz="2400" dirty="0" smtClean="0"/>
              <a:t>Convey local properties</a:t>
            </a:r>
          </a:p>
        </p:txBody>
      </p:sp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928027"/>
            <a:ext cx="3269468" cy="268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303352"/>
            <a:ext cx="3869970" cy="2149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182" y="-22462"/>
            <a:ext cx="2641817" cy="763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/>
          <p:cNvSpPr/>
          <p:nvPr/>
        </p:nvSpPr>
        <p:spPr bwMode="auto">
          <a:xfrm>
            <a:off x="402072" y="1996313"/>
            <a:ext cx="3305832" cy="2008752"/>
          </a:xfrm>
          <a:prstGeom prst="rect">
            <a:avLst/>
          </a:prstGeom>
          <a:noFill/>
          <a:ln w="76200">
            <a:solidFill>
              <a:srgbClr val="FF7005"/>
            </a:solidFill>
            <a:headEnd type="none" w="med" len="med"/>
            <a:tailEnd type="none" w="med" len="med"/>
          </a:ln>
          <a:effectLst>
            <a:glow rad="127000">
              <a:srgbClr val="FF7005">
                <a:alpha val="40000"/>
              </a:srgbClr>
            </a:glow>
          </a:effectLst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180001" y="4174685"/>
            <a:ext cx="3305343" cy="2206643"/>
          </a:xfrm>
          <a:prstGeom prst="rect">
            <a:avLst/>
          </a:prstGeom>
          <a:noFill/>
          <a:ln w="76200">
            <a:solidFill>
              <a:srgbClr val="FF7005"/>
            </a:solidFill>
            <a:headEnd type="none" w="med" len="med"/>
            <a:tailEnd type="none" w="med" len="med"/>
          </a:ln>
          <a:effectLst>
            <a:glow rad="127000">
              <a:srgbClr val="FF7005">
                <a:alpha val="40000"/>
              </a:srgbClr>
            </a:glow>
          </a:effectLst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3897285" y="1928028"/>
            <a:ext cx="3483027" cy="2842302"/>
          </a:xfrm>
          <a:prstGeom prst="rect">
            <a:avLst/>
          </a:prstGeom>
          <a:noFill/>
          <a:ln w="76200">
            <a:solidFill>
              <a:srgbClr val="FF7005"/>
            </a:solidFill>
            <a:headEnd type="none" w="med" len="med"/>
            <a:tailEnd type="none" w="med" len="med"/>
          </a:ln>
          <a:effectLst>
            <a:glow rad="127000">
              <a:srgbClr val="FF7005">
                <a:alpha val="40000"/>
              </a:srgbClr>
            </a:glow>
          </a:effectLst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5076057" y="4303352"/>
            <a:ext cx="3869970" cy="2135282"/>
          </a:xfrm>
          <a:prstGeom prst="rect">
            <a:avLst/>
          </a:prstGeom>
          <a:noFill/>
          <a:ln w="76200">
            <a:solidFill>
              <a:srgbClr val="FF7005"/>
            </a:solidFill>
            <a:headEnd type="none" w="med" len="med"/>
            <a:tailEnd type="none" w="med" len="med"/>
          </a:ln>
          <a:effectLst>
            <a:glow rad="127000">
              <a:srgbClr val="FF7005">
                <a:alpha val="40000"/>
              </a:srgbClr>
            </a:glow>
          </a:effectLst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9" name="Rectangle 3"/>
          <p:cNvSpPr txBox="1">
            <a:spLocks noChangeArrowheads="1"/>
          </p:cNvSpPr>
          <p:nvPr/>
        </p:nvSpPr>
        <p:spPr bwMode="auto">
          <a:xfrm>
            <a:off x="2120460" y="3833659"/>
            <a:ext cx="1515436" cy="223826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  <a:prstDash val="sysDas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de-DE" sz="1400" dirty="0"/>
              <a:t>Mallo et al. 05</a:t>
            </a:r>
            <a:endParaRPr lang="de-DE" sz="1400" dirty="0" smtClean="0"/>
          </a:p>
        </p:txBody>
      </p:sp>
      <p:sp>
        <p:nvSpPr>
          <p:cNvPr id="50" name="Rectangle 3"/>
          <p:cNvSpPr txBox="1">
            <a:spLocks noChangeArrowheads="1"/>
          </p:cNvSpPr>
          <p:nvPr/>
        </p:nvSpPr>
        <p:spPr bwMode="auto">
          <a:xfrm>
            <a:off x="130252" y="6229510"/>
            <a:ext cx="1489420" cy="223826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  <a:prstDash val="sysDas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de-DE" sz="1400" dirty="0" smtClean="0"/>
              <a:t>Everts et al. 09</a:t>
            </a:r>
          </a:p>
        </p:txBody>
      </p:sp>
      <p:sp>
        <p:nvSpPr>
          <p:cNvPr id="53" name="Rectangle 3"/>
          <p:cNvSpPr txBox="1">
            <a:spLocks noChangeArrowheads="1"/>
          </p:cNvSpPr>
          <p:nvPr/>
        </p:nvSpPr>
        <p:spPr bwMode="auto">
          <a:xfrm>
            <a:off x="7525715" y="4191439"/>
            <a:ext cx="1368152" cy="223826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  <a:prstDash val="sysDas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de-DE" sz="1400" dirty="0" smtClean="0"/>
              <a:t>Stoll et al. 05</a:t>
            </a:r>
          </a:p>
        </p:txBody>
      </p:sp>
      <p:sp>
        <p:nvSpPr>
          <p:cNvPr id="56" name="Rectangle 3"/>
          <p:cNvSpPr txBox="1">
            <a:spLocks noChangeArrowheads="1"/>
          </p:cNvSpPr>
          <p:nvPr/>
        </p:nvSpPr>
        <p:spPr bwMode="auto">
          <a:xfrm>
            <a:off x="4223333" y="2523998"/>
            <a:ext cx="1705445" cy="223826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  <a:prstDash val="sysDas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de-DE" sz="1400" dirty="0" smtClean="0"/>
              <a:t>Schroeder et al. 91</a:t>
            </a:r>
          </a:p>
        </p:txBody>
      </p:sp>
    </p:spTree>
    <p:extLst>
      <p:ext uri="{BB962C8B-B14F-4D97-AF65-F5344CB8AC3E}">
        <p14:creationId xmlns:p14="http://schemas.microsoft.com/office/powerpoint/2010/main" val="830648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56" y="2869720"/>
            <a:ext cx="2775446" cy="368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923144"/>
            <a:ext cx="4248472" cy="2018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Footer Placeholder 3"/>
          <p:cNvSpPr txBox="1">
            <a:spLocks/>
          </p:cNvSpPr>
          <p:nvPr/>
        </p:nvSpPr>
        <p:spPr bwMode="auto">
          <a:xfrm>
            <a:off x="180001" y="6558020"/>
            <a:ext cx="878400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de-A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005986"/>
                </a:solidFill>
                <a:latin typeface="Arial" charset="0"/>
                <a:ea typeface="+mn-ea"/>
                <a:cs typeface="+mn-cs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de-AT" dirty="0"/>
              <a:t>4</a:t>
            </a:r>
            <a:r>
              <a:rPr lang="de-AT" dirty="0" smtClean="0"/>
              <a:t>. Illustrative flow visualization</a:t>
            </a:r>
            <a:endParaRPr lang="de-AT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940675" y="6562800"/>
            <a:ext cx="1079500" cy="306387"/>
          </a:xfrm>
        </p:spPr>
        <p:txBody>
          <a:bodyPr/>
          <a:lstStyle/>
          <a:p>
            <a:fld id="{E72FA820-B3A7-427D-BC85-1635A64F35CA}" type="slidenum">
              <a:rPr lang="de-AT" smtClean="0"/>
              <a:pPr/>
              <a:t>57</a:t>
            </a:fld>
            <a:r>
              <a:rPr lang="de-AT" dirty="0" smtClean="0"/>
              <a:t> of 79</a:t>
            </a:r>
          </a:p>
        </p:txBody>
      </p:sp>
      <p:sp>
        <p:nvSpPr>
          <p:cNvPr id="609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IS / PE - Interactivity </a:t>
            </a:r>
            <a:endParaRPr lang="de-AT" dirty="0"/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180000" y="6552000"/>
            <a:ext cx="8784000" cy="0"/>
          </a:xfrm>
          <a:prstGeom prst="line">
            <a:avLst/>
          </a:prstGeom>
          <a:ln w="12700"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7" name="Picture 4" descr="Y:\andrea\Presentations\SemSeg-logo-whit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4624"/>
            <a:ext cx="924546" cy="673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Desktop\ETH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0" y="-43132"/>
            <a:ext cx="848914" cy="848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15888" y="6562800"/>
            <a:ext cx="7696200" cy="301625"/>
          </a:xfrm>
        </p:spPr>
        <p:txBody>
          <a:bodyPr/>
          <a:lstStyle/>
          <a:p>
            <a:r>
              <a:rPr lang="de-AT" dirty="0" smtClean="0"/>
              <a:t>A. Brambilla</a:t>
            </a:r>
            <a:endParaRPr lang="de-AT" dirty="0"/>
          </a:p>
        </p:txBody>
      </p:sp>
      <p:sp>
        <p:nvSpPr>
          <p:cNvPr id="45" name="Rectangle 3"/>
          <p:cNvSpPr txBox="1">
            <a:spLocks noChangeArrowheads="1"/>
          </p:cNvSpPr>
          <p:nvPr/>
        </p:nvSpPr>
        <p:spPr bwMode="auto">
          <a:xfrm>
            <a:off x="35496" y="846277"/>
            <a:ext cx="5760640" cy="1790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de-DE" dirty="0" smtClean="0"/>
              <a:t>Integration and Rendering</a:t>
            </a:r>
          </a:p>
          <a:p>
            <a:pPr>
              <a:spcBef>
                <a:spcPts val="0"/>
              </a:spcBef>
            </a:pPr>
            <a:r>
              <a:rPr lang="de-DE" sz="2400" dirty="0" smtClean="0"/>
              <a:t>Expensive numerical integration</a:t>
            </a:r>
          </a:p>
          <a:p>
            <a:pPr>
              <a:spcBef>
                <a:spcPts val="0"/>
              </a:spcBef>
            </a:pPr>
            <a:r>
              <a:rPr lang="de-DE" sz="2400" dirty="0" smtClean="0"/>
              <a:t>High resolution results</a:t>
            </a:r>
          </a:p>
          <a:p>
            <a:pPr>
              <a:spcBef>
                <a:spcPts val="1200"/>
              </a:spcBef>
            </a:pPr>
            <a:r>
              <a:rPr lang="de-DE" sz="2400" dirty="0" smtClean="0"/>
              <a:t>GPU implementation to guarantee interactivity</a:t>
            </a:r>
          </a:p>
        </p:txBody>
      </p:sp>
      <p:sp>
        <p:nvSpPr>
          <p:cNvPr id="50" name="Rectangle 3"/>
          <p:cNvSpPr txBox="1">
            <a:spLocks noChangeArrowheads="1"/>
          </p:cNvSpPr>
          <p:nvPr/>
        </p:nvSpPr>
        <p:spPr bwMode="auto">
          <a:xfrm>
            <a:off x="3635896" y="4376515"/>
            <a:ext cx="936103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  <a:prstDash val="sysDas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de-DE" sz="1400" dirty="0"/>
              <a:t>Bürger et </a:t>
            </a:r>
            <a:r>
              <a:rPr lang="de-DE" sz="1400" dirty="0" smtClean="0"/>
              <a:t>al. 09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1948" y="796257"/>
            <a:ext cx="3465690" cy="2327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396" y="4530266"/>
            <a:ext cx="3960440" cy="1980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4453593" y="5805264"/>
            <a:ext cx="1047119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  <a:prstDash val="sysDas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de-DE" sz="1400" dirty="0"/>
              <a:t>Krishnan et al. </a:t>
            </a:r>
            <a:r>
              <a:rPr lang="de-DE" sz="1400" dirty="0" smtClean="0"/>
              <a:t>09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182" y="-22462"/>
            <a:ext cx="2641817" cy="763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angle 18"/>
          <p:cNvSpPr/>
          <p:nvPr/>
        </p:nvSpPr>
        <p:spPr bwMode="auto">
          <a:xfrm>
            <a:off x="180000" y="2859258"/>
            <a:ext cx="2447784" cy="3698762"/>
          </a:xfrm>
          <a:prstGeom prst="rect">
            <a:avLst/>
          </a:prstGeom>
          <a:noFill/>
          <a:ln w="76200">
            <a:solidFill>
              <a:srgbClr val="FF7005"/>
            </a:solidFill>
            <a:headEnd type="none" w="med" len="med"/>
            <a:tailEnd type="none" w="med" len="med"/>
          </a:ln>
          <a:effectLst>
            <a:glow rad="127000">
              <a:srgbClr val="FF7005">
                <a:alpha val="40000"/>
              </a:srgbClr>
            </a:glow>
          </a:effectLst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5601948" y="796257"/>
            <a:ext cx="3465690" cy="2327943"/>
          </a:xfrm>
          <a:prstGeom prst="rect">
            <a:avLst/>
          </a:prstGeom>
          <a:noFill/>
          <a:ln w="76200">
            <a:solidFill>
              <a:srgbClr val="FF7005"/>
            </a:solidFill>
            <a:headEnd type="none" w="med" len="med"/>
            <a:tailEnd type="none" w="med" len="med"/>
          </a:ln>
          <a:effectLst>
            <a:glow rad="127000">
              <a:srgbClr val="FF7005">
                <a:alpha val="40000"/>
              </a:srgbClr>
            </a:glow>
          </a:effectLst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9" name="Rectangle 3"/>
          <p:cNvSpPr txBox="1">
            <a:spLocks noChangeArrowheads="1"/>
          </p:cNvSpPr>
          <p:nvPr/>
        </p:nvSpPr>
        <p:spPr bwMode="auto">
          <a:xfrm>
            <a:off x="1851959" y="5373216"/>
            <a:ext cx="1063857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  <a:prstDash val="sysDas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de-DE" sz="1400" dirty="0"/>
              <a:t>Von Funck et </a:t>
            </a:r>
            <a:r>
              <a:rPr lang="de-DE" sz="1400" dirty="0" smtClean="0"/>
              <a:t>al. 08</a:t>
            </a:r>
          </a:p>
        </p:txBody>
      </p:sp>
      <p:sp>
        <p:nvSpPr>
          <p:cNvPr id="21" name="Rectangle 20"/>
          <p:cNvSpPr/>
          <p:nvPr/>
        </p:nvSpPr>
        <p:spPr bwMode="auto">
          <a:xfrm>
            <a:off x="2402857" y="2636912"/>
            <a:ext cx="6664781" cy="3873574"/>
          </a:xfrm>
          <a:prstGeom prst="rect">
            <a:avLst/>
          </a:prstGeom>
          <a:noFill/>
          <a:ln w="76200">
            <a:solidFill>
              <a:srgbClr val="FF7005"/>
            </a:solidFill>
            <a:headEnd type="none" w="med" len="med"/>
            <a:tailEnd type="none" w="med" len="med"/>
          </a:ln>
          <a:effectLst>
            <a:glow rad="127000">
              <a:srgbClr val="FF7005">
                <a:alpha val="40000"/>
              </a:srgbClr>
            </a:glow>
          </a:effectLst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3" name="Rectangle 3"/>
          <p:cNvSpPr txBox="1">
            <a:spLocks noChangeArrowheads="1"/>
          </p:cNvSpPr>
          <p:nvPr/>
        </p:nvSpPr>
        <p:spPr bwMode="auto">
          <a:xfrm>
            <a:off x="5148064" y="846277"/>
            <a:ext cx="1512168" cy="246954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  <a:prstDash val="sysDas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de-DE" sz="1400" dirty="0"/>
              <a:t>Schirski et al. </a:t>
            </a:r>
            <a:r>
              <a:rPr lang="de-DE" sz="1400" dirty="0" smtClean="0"/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3748164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188502"/>
            <a:ext cx="2808312" cy="3336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940675" y="6562800"/>
            <a:ext cx="1079500" cy="306387"/>
          </a:xfrm>
        </p:spPr>
        <p:txBody>
          <a:bodyPr/>
          <a:lstStyle/>
          <a:p>
            <a:fld id="{E72FA820-B3A7-427D-BC85-1635A64F35CA}" type="slidenum">
              <a:rPr lang="de-AT" smtClean="0"/>
              <a:pPr/>
              <a:t>58</a:t>
            </a:fld>
            <a:r>
              <a:rPr lang="de-AT" dirty="0" smtClean="0"/>
              <a:t> of 79</a:t>
            </a:r>
          </a:p>
        </p:txBody>
      </p:sp>
      <p:sp>
        <p:nvSpPr>
          <p:cNvPr id="609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9063" y="1023938"/>
            <a:ext cx="8907462" cy="5501406"/>
          </a:xfrm>
        </p:spPr>
        <p:txBody>
          <a:bodyPr/>
          <a:lstStyle/>
          <a:p>
            <a:r>
              <a:rPr lang="de-DE" dirty="0" smtClean="0"/>
              <a:t>Selection of seeding location</a:t>
            </a:r>
          </a:p>
          <a:p>
            <a:r>
              <a:rPr lang="de-DE" dirty="0" smtClean="0"/>
              <a:t>Effective distribution</a:t>
            </a:r>
          </a:p>
          <a:p>
            <a:r>
              <a:rPr lang="de-DE" dirty="0" smtClean="0"/>
              <a:t>Cluttering and occlusion</a:t>
            </a: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180000" y="6552000"/>
            <a:ext cx="8784000" cy="0"/>
          </a:xfrm>
          <a:prstGeom prst="line">
            <a:avLst/>
          </a:prstGeom>
          <a:ln w="12700"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7" name="Picture 4" descr="Y:\andrea\Presentations\SemSeg-logo-whit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4624"/>
            <a:ext cx="924546" cy="673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Desktop\ETH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0" y="-43132"/>
            <a:ext cx="848914" cy="848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15888" y="6562800"/>
            <a:ext cx="7696200" cy="301625"/>
          </a:xfrm>
        </p:spPr>
        <p:txBody>
          <a:bodyPr/>
          <a:lstStyle/>
          <a:p>
            <a:r>
              <a:rPr lang="de-AT" dirty="0" smtClean="0"/>
              <a:t>A. Brambilla</a:t>
            </a:r>
            <a:endParaRPr lang="de-AT" dirty="0"/>
          </a:p>
        </p:txBody>
      </p:sp>
      <p:sp>
        <p:nvSpPr>
          <p:cNvPr id="45" name="Footer Placeholder 3"/>
          <p:cNvSpPr txBox="1">
            <a:spLocks/>
          </p:cNvSpPr>
          <p:nvPr/>
        </p:nvSpPr>
        <p:spPr bwMode="auto">
          <a:xfrm>
            <a:off x="180001" y="6558020"/>
            <a:ext cx="878400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de-A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005986"/>
                </a:solidFill>
                <a:latin typeface="Arial" charset="0"/>
                <a:ea typeface="+mn-ea"/>
                <a:cs typeface="+mn-cs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de-AT" dirty="0"/>
              <a:t>4</a:t>
            </a:r>
            <a:r>
              <a:rPr lang="de-AT" dirty="0" smtClean="0"/>
              <a:t>. Illustrative flow visualization</a:t>
            </a:r>
            <a:endParaRPr lang="de-AT" dirty="0"/>
          </a:p>
        </p:txBody>
      </p:sp>
      <p:pic>
        <p:nvPicPr>
          <p:cNvPr id="48" name="Picture 4" descr="C:\Users\chrissy\Desktop\shap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461694" y="2708920"/>
            <a:ext cx="2333927" cy="3224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2780928"/>
            <a:ext cx="3024335" cy="3333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" name="Rectangle 3"/>
          <p:cNvSpPr txBox="1">
            <a:spLocks noChangeArrowheads="1"/>
          </p:cNvSpPr>
          <p:nvPr/>
        </p:nvSpPr>
        <p:spPr bwMode="auto">
          <a:xfrm>
            <a:off x="7740352" y="5734107"/>
            <a:ext cx="1070682" cy="398642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  <a:prstDash val="sysDas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de-DE" sz="1400" dirty="0"/>
              <a:t>Carnecky et al. 11</a:t>
            </a:r>
            <a:endParaRPr lang="de-DE" sz="1400" dirty="0" smtClean="0"/>
          </a:p>
        </p:txBody>
      </p:sp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182" y="-22462"/>
            <a:ext cx="2641817" cy="763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9282" name="Rectangle 2"/>
          <p:cNvSpPr>
            <a:spLocks noGrp="1" noChangeArrowheads="1"/>
          </p:cNvSpPr>
          <p:nvPr>
            <p:ph type="title"/>
          </p:nvPr>
        </p:nvSpPr>
        <p:spPr>
          <a:xfrm>
            <a:off x="115888" y="36513"/>
            <a:ext cx="8990576" cy="757237"/>
          </a:xfrm>
        </p:spPr>
        <p:txBody>
          <a:bodyPr/>
          <a:lstStyle/>
          <a:p>
            <a:r>
              <a:rPr lang="de-AT" dirty="0"/>
              <a:t>Integral </a:t>
            </a:r>
            <a:r>
              <a:rPr lang="de-AT" dirty="0" smtClean="0"/>
              <a:t>Structures / Visibility </a:t>
            </a:r>
            <a:r>
              <a:rPr lang="de-AT" dirty="0"/>
              <a:t>Management</a:t>
            </a:r>
          </a:p>
        </p:txBody>
      </p:sp>
      <p:grpSp>
        <p:nvGrpSpPr>
          <p:cNvPr id="49" name="Group 48"/>
          <p:cNvGrpSpPr/>
          <p:nvPr/>
        </p:nvGrpSpPr>
        <p:grpSpPr>
          <a:xfrm>
            <a:off x="7186613" y="803563"/>
            <a:ext cx="1887979" cy="1522918"/>
            <a:chOff x="2271494" y="2420888"/>
            <a:chExt cx="4604762" cy="3589732"/>
          </a:xfrm>
        </p:grpSpPr>
        <p:sp>
          <p:nvSpPr>
            <p:cNvPr id="82" name="Round Same Side Corner Rectangle 81"/>
            <p:cNvSpPr/>
            <p:nvPr/>
          </p:nvSpPr>
          <p:spPr bwMode="auto">
            <a:xfrm>
              <a:off x="4113400" y="2420888"/>
              <a:ext cx="920953" cy="897433"/>
            </a:xfrm>
            <a:prstGeom prst="round2SameRect">
              <a:avLst/>
            </a:prstGeom>
            <a:solidFill>
              <a:srgbClr val="5E3C99">
                <a:alpha val="10196"/>
              </a:srgbClr>
            </a:solidFill>
            <a:ln>
              <a:solidFill>
                <a:srgbClr val="5E3C99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1200" b="1" i="0" u="none" strike="noStrike" cap="none" normalizeH="0" baseline="0" dirty="0" smtClean="0">
                  <a:solidFill>
                    <a:srgbClr val="5E3C99"/>
                  </a:solidFill>
                  <a:effectLst/>
                  <a:latin typeface="Arial" charset="0"/>
                </a:rPr>
                <a:t>VM</a:t>
              </a:r>
              <a:endParaRPr kumimoji="0" lang="en-US" sz="1200" b="1" i="0" u="none" strike="noStrike" cap="none" normalizeH="0" baseline="0" dirty="0" smtClean="0">
                <a:solidFill>
                  <a:srgbClr val="5E3C99"/>
                </a:solidFill>
                <a:effectLst/>
                <a:latin typeface="Arial" charset="0"/>
              </a:endParaRPr>
            </a:p>
          </p:txBody>
        </p:sp>
        <p:sp>
          <p:nvSpPr>
            <p:cNvPr id="83" name="Round Same Side Corner Rectangle 82"/>
            <p:cNvSpPr/>
            <p:nvPr/>
          </p:nvSpPr>
          <p:spPr bwMode="auto">
            <a:xfrm>
              <a:off x="5034351" y="2420888"/>
              <a:ext cx="920953" cy="897433"/>
            </a:xfrm>
            <a:prstGeom prst="round2SameRect">
              <a:avLst/>
            </a:prstGeom>
            <a:solidFill>
              <a:srgbClr val="5E3C99">
                <a:alpha val="10196"/>
              </a:srgbClr>
            </a:solidFill>
            <a:ln>
              <a:solidFill>
                <a:srgbClr val="5E3C99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1200" b="1" i="0" u="none" strike="noStrike" cap="none" normalizeH="0" baseline="0" dirty="0" smtClean="0">
                  <a:solidFill>
                    <a:srgbClr val="5E3C99"/>
                  </a:solidFill>
                  <a:effectLst/>
                  <a:latin typeface="Arial" charset="0"/>
                </a:rPr>
                <a:t>FE</a:t>
              </a:r>
              <a:endParaRPr kumimoji="0" lang="en-US" sz="1200" b="1" i="0" u="none" strike="noStrike" cap="none" normalizeH="0" baseline="0" dirty="0" smtClean="0">
                <a:solidFill>
                  <a:srgbClr val="5E3C99"/>
                </a:solidFill>
                <a:effectLst/>
                <a:latin typeface="Arial" charset="0"/>
              </a:endParaRPr>
            </a:p>
          </p:txBody>
        </p:sp>
        <p:sp>
          <p:nvSpPr>
            <p:cNvPr id="84" name="Round Same Side Corner Rectangle 83"/>
            <p:cNvSpPr/>
            <p:nvPr/>
          </p:nvSpPr>
          <p:spPr bwMode="auto">
            <a:xfrm>
              <a:off x="5955303" y="2420888"/>
              <a:ext cx="920953" cy="897433"/>
            </a:xfrm>
            <a:prstGeom prst="round2SameRect">
              <a:avLst/>
            </a:prstGeom>
            <a:solidFill>
              <a:srgbClr val="5E3C99">
                <a:alpha val="10196"/>
              </a:srgbClr>
            </a:solidFill>
            <a:ln>
              <a:solidFill>
                <a:srgbClr val="5E3C99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1200" b="1" i="0" u="none" strike="noStrike" cap="none" normalizeH="0" baseline="0" dirty="0" smtClean="0">
                  <a:solidFill>
                    <a:srgbClr val="5E3C99"/>
                  </a:solidFill>
                  <a:effectLst/>
                  <a:latin typeface="Arial" charset="0"/>
                </a:rPr>
                <a:t>VE</a:t>
              </a:r>
              <a:endParaRPr kumimoji="0" lang="en-US" sz="1200" b="1" i="0" u="none" strike="noStrike" cap="none" normalizeH="0" baseline="0" dirty="0" smtClean="0">
                <a:solidFill>
                  <a:srgbClr val="5E3C99"/>
                </a:solidFill>
                <a:effectLst/>
                <a:latin typeface="Arial" charset="0"/>
              </a:endParaRPr>
            </a:p>
          </p:txBody>
        </p:sp>
        <p:sp>
          <p:nvSpPr>
            <p:cNvPr id="85" name="Round Same Side Corner Rectangle 84"/>
            <p:cNvSpPr/>
            <p:nvPr/>
          </p:nvSpPr>
          <p:spPr bwMode="auto">
            <a:xfrm>
              <a:off x="3192447" y="2420888"/>
              <a:ext cx="920953" cy="897433"/>
            </a:xfrm>
            <a:prstGeom prst="round2SameRect">
              <a:avLst/>
            </a:prstGeom>
            <a:solidFill>
              <a:srgbClr val="5E3C99">
                <a:alpha val="10196"/>
              </a:srgbClr>
            </a:solidFill>
            <a:ln>
              <a:solidFill>
                <a:srgbClr val="5E3C99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1200" b="1" i="0" u="none" strike="noStrike" cap="none" normalizeH="0" baseline="0" dirty="0" smtClean="0">
                  <a:solidFill>
                    <a:srgbClr val="5E3C99"/>
                  </a:solidFill>
                  <a:effectLst/>
                  <a:latin typeface="Arial" charset="0"/>
                </a:rPr>
                <a:t>PE</a:t>
              </a:r>
              <a:endParaRPr kumimoji="0" lang="en-US" sz="1200" b="1" i="0" u="none" strike="noStrike" cap="none" normalizeH="0" baseline="0" dirty="0" smtClean="0">
                <a:solidFill>
                  <a:srgbClr val="5E3C99"/>
                </a:solidFill>
                <a:effectLst/>
                <a:latin typeface="Arial" charset="0"/>
              </a:endParaRPr>
            </a:p>
          </p:txBody>
        </p:sp>
        <p:sp>
          <p:nvSpPr>
            <p:cNvPr id="86" name="Rectangle 85"/>
            <p:cNvSpPr/>
            <p:nvPr/>
          </p:nvSpPr>
          <p:spPr bwMode="auto">
            <a:xfrm>
              <a:off x="3192447" y="3318321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7" name="Round Same Side Corner Rectangle 86"/>
            <p:cNvSpPr/>
            <p:nvPr/>
          </p:nvSpPr>
          <p:spPr bwMode="auto">
            <a:xfrm rot="16200000">
              <a:off x="2283254" y="3306562"/>
              <a:ext cx="897433" cy="920953"/>
            </a:xfrm>
            <a:prstGeom prst="round2SameRect">
              <a:avLst/>
            </a:prstGeom>
            <a:solidFill>
              <a:srgbClr val="007D5D">
                <a:alpha val="10196"/>
              </a:srgbClr>
            </a:solidFill>
            <a:ln>
              <a:solidFill>
                <a:srgbClr val="007D5D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vert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1200" b="1" i="0" u="none" strike="noStrike" cap="none" normalizeH="0" baseline="0" dirty="0" smtClean="0">
                  <a:solidFill>
                    <a:srgbClr val="007D5D"/>
                  </a:solidFill>
                  <a:effectLst/>
                  <a:latin typeface="Arial" charset="0"/>
                </a:rPr>
                <a:t>RD</a:t>
              </a:r>
              <a:endParaRPr kumimoji="0" lang="en-US" sz="1200" b="1" i="0" u="none" strike="noStrike" cap="none" normalizeH="0" baseline="0" dirty="0" smtClean="0">
                <a:solidFill>
                  <a:srgbClr val="007D5D"/>
                </a:solidFill>
                <a:effectLst/>
                <a:latin typeface="Arial" charset="0"/>
              </a:endParaRPr>
            </a:p>
          </p:txBody>
        </p:sp>
        <p:sp>
          <p:nvSpPr>
            <p:cNvPr id="88" name="Round Same Side Corner Rectangle 87"/>
            <p:cNvSpPr/>
            <p:nvPr/>
          </p:nvSpPr>
          <p:spPr bwMode="auto">
            <a:xfrm rot="16200000">
              <a:off x="2283254" y="4203995"/>
              <a:ext cx="897433" cy="920953"/>
            </a:xfrm>
            <a:prstGeom prst="round2SameRect">
              <a:avLst/>
            </a:prstGeom>
            <a:solidFill>
              <a:srgbClr val="007D5D">
                <a:alpha val="10196"/>
              </a:srgbClr>
            </a:solidFill>
            <a:ln>
              <a:solidFill>
                <a:srgbClr val="007D5D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vert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1200" b="1" i="0" u="none" strike="noStrike" cap="none" normalizeH="0" baseline="0" dirty="0" smtClean="0">
                  <a:solidFill>
                    <a:srgbClr val="007D5D"/>
                  </a:solidFill>
                  <a:effectLst/>
                  <a:latin typeface="Arial" charset="0"/>
                </a:rPr>
                <a:t>IS</a:t>
              </a:r>
              <a:endParaRPr kumimoji="0" lang="en-US" sz="1200" b="1" i="0" u="none" strike="noStrike" cap="none" normalizeH="0" baseline="0" dirty="0" smtClean="0">
                <a:solidFill>
                  <a:srgbClr val="007D5D"/>
                </a:solidFill>
                <a:effectLst/>
                <a:latin typeface="Arial" charset="0"/>
              </a:endParaRPr>
            </a:p>
          </p:txBody>
        </p:sp>
        <p:sp>
          <p:nvSpPr>
            <p:cNvPr id="89" name="Round Same Side Corner Rectangle 88"/>
            <p:cNvSpPr/>
            <p:nvPr/>
          </p:nvSpPr>
          <p:spPr bwMode="auto">
            <a:xfrm rot="16200000">
              <a:off x="2283254" y="5101427"/>
              <a:ext cx="897433" cy="920953"/>
            </a:xfrm>
            <a:prstGeom prst="round2SameRect">
              <a:avLst/>
            </a:prstGeom>
            <a:solidFill>
              <a:srgbClr val="007D5D">
                <a:alpha val="10196"/>
              </a:srgbClr>
            </a:solidFill>
            <a:ln>
              <a:solidFill>
                <a:srgbClr val="007D5D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vert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1200" b="1" i="0" u="none" strike="noStrike" cap="none" normalizeH="0" baseline="0" dirty="0" smtClean="0">
                  <a:solidFill>
                    <a:srgbClr val="007D5D"/>
                  </a:solidFill>
                  <a:effectLst/>
                  <a:latin typeface="Arial" charset="0"/>
                </a:rPr>
                <a:t>FF</a:t>
              </a:r>
              <a:endParaRPr kumimoji="0" lang="en-US" sz="1200" b="1" i="0" u="none" strike="noStrike" cap="none" normalizeH="0" baseline="0" dirty="0" smtClean="0">
                <a:solidFill>
                  <a:srgbClr val="007D5D"/>
                </a:solidFill>
                <a:effectLst/>
                <a:latin typeface="Arial" charset="0"/>
              </a:endParaRPr>
            </a:p>
          </p:txBody>
        </p:sp>
        <p:sp>
          <p:nvSpPr>
            <p:cNvPr id="90" name="Rectangle 89"/>
            <p:cNvSpPr/>
            <p:nvPr/>
          </p:nvSpPr>
          <p:spPr bwMode="auto">
            <a:xfrm>
              <a:off x="4113400" y="3318321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1" name="Rectangle 90"/>
            <p:cNvSpPr/>
            <p:nvPr/>
          </p:nvSpPr>
          <p:spPr bwMode="auto">
            <a:xfrm>
              <a:off x="5034351" y="3318321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2" name="Rectangle 91"/>
            <p:cNvSpPr/>
            <p:nvPr/>
          </p:nvSpPr>
          <p:spPr bwMode="auto">
            <a:xfrm>
              <a:off x="5955303" y="3318321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3" name="Rectangle 92"/>
            <p:cNvSpPr/>
            <p:nvPr/>
          </p:nvSpPr>
          <p:spPr bwMode="auto">
            <a:xfrm>
              <a:off x="3192447" y="4215754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4" name="Rectangle 93"/>
            <p:cNvSpPr/>
            <p:nvPr/>
          </p:nvSpPr>
          <p:spPr bwMode="auto">
            <a:xfrm>
              <a:off x="4113400" y="4215754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5" name="Rectangle 94"/>
            <p:cNvSpPr/>
            <p:nvPr/>
          </p:nvSpPr>
          <p:spPr bwMode="auto">
            <a:xfrm>
              <a:off x="5034351" y="4215754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6" name="Rectangle 95"/>
            <p:cNvSpPr/>
            <p:nvPr/>
          </p:nvSpPr>
          <p:spPr bwMode="auto">
            <a:xfrm>
              <a:off x="5955303" y="4215754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7" name="Rectangle 96"/>
            <p:cNvSpPr/>
            <p:nvPr/>
          </p:nvSpPr>
          <p:spPr bwMode="auto">
            <a:xfrm>
              <a:off x="3192447" y="5113186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8" name="Rectangle 97"/>
            <p:cNvSpPr/>
            <p:nvPr/>
          </p:nvSpPr>
          <p:spPr bwMode="auto">
            <a:xfrm>
              <a:off x="4113400" y="5113186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9" name="Rectangle 98"/>
            <p:cNvSpPr/>
            <p:nvPr/>
          </p:nvSpPr>
          <p:spPr bwMode="auto">
            <a:xfrm>
              <a:off x="5034351" y="5113186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0" name="Rectangle 99"/>
            <p:cNvSpPr/>
            <p:nvPr/>
          </p:nvSpPr>
          <p:spPr bwMode="auto">
            <a:xfrm>
              <a:off x="5955303" y="5113186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01" name="Picture 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8847" y="3331518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" name="Picture 3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9182" y="4229548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" name="Picture 5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7894" y="5126383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4" name="Picture 7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7894" y="3331516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5" name="Picture 8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6324" y="4231527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6" name="Picture 3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8077" y="3331518"/>
              <a:ext cx="890359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7" name="Picture 106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7277" y="4231527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8" name="Picture 107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6943" y="5126382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9" name="Picture 11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7894" y="4240023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0" name="Picture 2"/>
            <p:cNvPicPr>
              <a:picLocks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4192" y="3330136"/>
              <a:ext cx="896617" cy="8738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11" name="Oval 110"/>
          <p:cNvSpPr/>
          <p:nvPr/>
        </p:nvSpPr>
        <p:spPr bwMode="auto">
          <a:xfrm>
            <a:off x="7896740" y="1521387"/>
            <a:ext cx="468000" cy="468000"/>
          </a:xfrm>
          <a:prstGeom prst="ellipse">
            <a:avLst/>
          </a:prstGeom>
          <a:noFill/>
          <a:ln w="38100">
            <a:solidFill>
              <a:srgbClr val="FF7005"/>
            </a:solidFill>
            <a:headEnd type="none" w="med" len="med"/>
            <a:tailEnd type="none" w="med" len="med"/>
          </a:ln>
          <a:effectLst>
            <a:glow rad="127000">
              <a:srgbClr val="FF7005">
                <a:alpha val="40000"/>
              </a:srgbClr>
            </a:glow>
          </a:effectLst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8191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Motivation</a:t>
            </a:r>
            <a:endParaRPr lang="en-US" dirty="0"/>
          </a:p>
        </p:txBody>
      </p:sp>
      <p:sp>
        <p:nvSpPr>
          <p:cNvPr id="17" name="Inhaltsplatzhalter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 err="1" smtClean="0"/>
              <a:t>Which</a:t>
            </a:r>
            <a:r>
              <a:rPr lang="de-CH" dirty="0" smtClean="0"/>
              <a:t> </a:t>
            </a:r>
            <a:r>
              <a:rPr lang="de-CH" dirty="0" err="1" smtClean="0"/>
              <a:t>image</a:t>
            </a:r>
            <a:r>
              <a:rPr lang="de-CH" dirty="0" smtClean="0"/>
              <a:t> </a:t>
            </a:r>
            <a:r>
              <a:rPr lang="de-CH" dirty="0" err="1" smtClean="0"/>
              <a:t>would</a:t>
            </a:r>
            <a:r>
              <a:rPr lang="de-CH" dirty="0" smtClean="0"/>
              <a:t> </a:t>
            </a:r>
            <a:r>
              <a:rPr lang="de-CH" dirty="0" err="1" smtClean="0"/>
              <a:t>you</a:t>
            </a:r>
            <a:r>
              <a:rPr lang="de-CH" dirty="0" smtClean="0"/>
              <a:t> </a:t>
            </a:r>
            <a:r>
              <a:rPr lang="de-CH" dirty="0" err="1" smtClean="0"/>
              <a:t>use</a:t>
            </a:r>
            <a:r>
              <a:rPr lang="de-CH" dirty="0" smtClean="0"/>
              <a:t> </a:t>
            </a:r>
            <a:r>
              <a:rPr lang="de-CH" dirty="0" err="1" smtClean="0"/>
              <a:t>for</a:t>
            </a:r>
            <a:r>
              <a:rPr lang="de-CH" dirty="0" smtClean="0"/>
              <a:t> </a:t>
            </a:r>
            <a:r>
              <a:rPr lang="de-CH" dirty="0" err="1" smtClean="0"/>
              <a:t>analysing</a:t>
            </a:r>
            <a:r>
              <a:rPr lang="de-CH" dirty="0" smtClean="0"/>
              <a:t> </a:t>
            </a:r>
            <a:r>
              <a:rPr lang="de-CH" dirty="0" err="1" smtClean="0"/>
              <a:t>the</a:t>
            </a:r>
            <a:r>
              <a:rPr lang="de-CH" dirty="0" smtClean="0"/>
              <a:t> </a:t>
            </a:r>
            <a:r>
              <a:rPr lang="de-CH" dirty="0" err="1" smtClean="0"/>
              <a:t>flow</a:t>
            </a:r>
            <a:r>
              <a:rPr lang="de-CH" dirty="0" smtClean="0"/>
              <a:t>?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2950CB-AFDC-414C-88C0-D2B7497FBDAF}" type="slidenum">
              <a:rPr lang="de-AT" smtClean="0"/>
              <a:pPr/>
              <a:t>5</a:t>
            </a:fld>
            <a:r>
              <a:rPr lang="de-AT" dirty="0" smtClean="0"/>
              <a:t> of 79</a:t>
            </a:r>
            <a:endParaRPr lang="de-AT" dirty="0"/>
          </a:p>
        </p:txBody>
      </p:sp>
      <p:sp>
        <p:nvSpPr>
          <p:cNvPr id="18" name="Fußzeilenplatzhalter 1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dirty="0" smtClean="0"/>
              <a:t>R. </a:t>
            </a:r>
            <a:r>
              <a:rPr lang="de-AT" dirty="0" err="1" smtClean="0"/>
              <a:t>Carnecky</a:t>
            </a:r>
            <a:endParaRPr lang="de-AT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03046"/>
            <a:ext cx="4237273" cy="237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420888"/>
            <a:ext cx="4331023" cy="2352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182" y="-22462"/>
            <a:ext cx="2641817" cy="763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ectangle 3"/>
          <p:cNvSpPr txBox="1">
            <a:spLocks noChangeArrowheads="1"/>
          </p:cNvSpPr>
          <p:nvPr/>
        </p:nvSpPr>
        <p:spPr bwMode="auto">
          <a:xfrm>
            <a:off x="2843808" y="4437112"/>
            <a:ext cx="1540272" cy="259645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  <a:prstDash val="sysDas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nb-NO" sz="1400" dirty="0" smtClean="0"/>
              <a:t>Bürger et al. 08</a:t>
            </a:r>
            <a:endParaRPr lang="de-DE" sz="1400" dirty="0" smtClean="0"/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7308304" y="4437112"/>
            <a:ext cx="1531888" cy="259645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  <a:prstDash val="sysDas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nb-NO" sz="1400" dirty="0" smtClean="0"/>
              <a:t>Bürger et al. 08</a:t>
            </a:r>
            <a:endParaRPr lang="de-DE" sz="1400" dirty="0" smtClean="0"/>
          </a:p>
        </p:txBody>
      </p:sp>
    </p:spTree>
    <p:extLst>
      <p:ext uri="{BB962C8B-B14F-4D97-AF65-F5344CB8AC3E}">
        <p14:creationId xmlns:p14="http://schemas.microsoft.com/office/powerpoint/2010/main" val="3489148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052" y="3952267"/>
            <a:ext cx="3240360" cy="2527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940675" y="6562800"/>
            <a:ext cx="1079500" cy="306387"/>
          </a:xfrm>
        </p:spPr>
        <p:txBody>
          <a:bodyPr/>
          <a:lstStyle/>
          <a:p>
            <a:fld id="{E72FA820-B3A7-427D-BC85-1635A64F35CA}" type="slidenum">
              <a:rPr lang="de-AT" smtClean="0"/>
              <a:pPr/>
              <a:t>59</a:t>
            </a:fld>
            <a:r>
              <a:rPr lang="de-AT" dirty="0" smtClean="0"/>
              <a:t> of 79</a:t>
            </a:r>
          </a:p>
        </p:txBody>
      </p:sp>
      <p:sp>
        <p:nvSpPr>
          <p:cNvPr id="609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IS / VM - Automatic seeding</a:t>
            </a:r>
            <a:endParaRPr lang="de-AT" dirty="0"/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180000" y="6552000"/>
            <a:ext cx="8784000" cy="0"/>
          </a:xfrm>
          <a:prstGeom prst="line">
            <a:avLst/>
          </a:prstGeom>
          <a:ln w="12700"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7" name="Picture 4" descr="Y:\andrea\Presentations\SemSeg-logo-whit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4624"/>
            <a:ext cx="924546" cy="673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Desktop\ETH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0" y="-43132"/>
            <a:ext cx="848914" cy="848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15888" y="6562800"/>
            <a:ext cx="7696200" cy="301625"/>
          </a:xfrm>
        </p:spPr>
        <p:txBody>
          <a:bodyPr/>
          <a:lstStyle/>
          <a:p>
            <a:r>
              <a:rPr lang="de-AT" dirty="0" smtClean="0"/>
              <a:t>A. Brambilla</a:t>
            </a:r>
            <a:endParaRPr lang="de-AT" dirty="0"/>
          </a:p>
        </p:txBody>
      </p:sp>
      <p:sp>
        <p:nvSpPr>
          <p:cNvPr id="45" name="Footer Placeholder 3"/>
          <p:cNvSpPr txBox="1">
            <a:spLocks/>
          </p:cNvSpPr>
          <p:nvPr/>
        </p:nvSpPr>
        <p:spPr bwMode="auto">
          <a:xfrm>
            <a:off x="180001" y="6558020"/>
            <a:ext cx="878400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de-A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005986"/>
                </a:solidFill>
                <a:latin typeface="Arial" charset="0"/>
                <a:ea typeface="+mn-ea"/>
                <a:cs typeface="+mn-cs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de-AT" dirty="0"/>
              <a:t>4</a:t>
            </a:r>
            <a:r>
              <a:rPr lang="de-AT" dirty="0" smtClean="0"/>
              <a:t>. Illustrative flow visualization</a:t>
            </a:r>
            <a:endParaRPr lang="de-AT" dirty="0"/>
          </a:p>
        </p:txBody>
      </p:sp>
      <p:sp>
        <p:nvSpPr>
          <p:cNvPr id="50" name="Rectangle 3"/>
          <p:cNvSpPr txBox="1">
            <a:spLocks noChangeArrowheads="1"/>
          </p:cNvSpPr>
          <p:nvPr/>
        </p:nvSpPr>
        <p:spPr bwMode="auto">
          <a:xfrm>
            <a:off x="148374" y="1984040"/>
            <a:ext cx="3936129" cy="1129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de-DE" dirty="0" smtClean="0"/>
              <a:t>Flow clustering</a:t>
            </a:r>
          </a:p>
          <a:p>
            <a:pPr>
              <a:spcBef>
                <a:spcPts val="0"/>
              </a:spcBef>
            </a:pPr>
            <a:r>
              <a:rPr lang="de-DE" sz="2400" dirty="0" smtClean="0"/>
              <a:t>Few line for each cluster</a:t>
            </a:r>
          </a:p>
          <a:p>
            <a:pPr>
              <a:spcBef>
                <a:spcPts val="0"/>
              </a:spcBef>
            </a:pPr>
            <a:r>
              <a:rPr lang="de-DE" sz="2400" dirty="0" smtClean="0"/>
              <a:t>Controllable strategy</a:t>
            </a:r>
          </a:p>
        </p:txBody>
      </p:sp>
      <p:sp>
        <p:nvSpPr>
          <p:cNvPr id="51" name="Rectangle 3"/>
          <p:cNvSpPr txBox="1">
            <a:spLocks noChangeArrowheads="1"/>
          </p:cNvSpPr>
          <p:nvPr/>
        </p:nvSpPr>
        <p:spPr bwMode="auto">
          <a:xfrm>
            <a:off x="683568" y="859297"/>
            <a:ext cx="5544130" cy="1129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de-DE" dirty="0" smtClean="0"/>
              <a:t>Entropy-based seeding</a:t>
            </a:r>
          </a:p>
          <a:p>
            <a:pPr>
              <a:spcBef>
                <a:spcPts val="0"/>
              </a:spcBef>
            </a:pPr>
            <a:r>
              <a:rPr lang="de-DE" sz="2400" dirty="0" smtClean="0"/>
              <a:t>Maximize the amount of information</a:t>
            </a:r>
          </a:p>
          <a:p>
            <a:pPr>
              <a:spcBef>
                <a:spcPts val="0"/>
              </a:spcBef>
            </a:pPr>
            <a:r>
              <a:rPr lang="de-DE" sz="2400" dirty="0" smtClean="0"/>
              <a:t>Pruning to improve visibility</a:t>
            </a: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346" y="3127707"/>
            <a:ext cx="1725984" cy="1722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145" y="3024689"/>
            <a:ext cx="967773" cy="96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074" y="3231278"/>
            <a:ext cx="967773" cy="970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" name="Rectangle 3"/>
          <p:cNvSpPr txBox="1">
            <a:spLocks noChangeArrowheads="1"/>
          </p:cNvSpPr>
          <p:nvPr/>
        </p:nvSpPr>
        <p:spPr bwMode="auto">
          <a:xfrm>
            <a:off x="1348482" y="4007455"/>
            <a:ext cx="1135286" cy="448838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  <a:prstDash val="sysDas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de-DE" sz="1400" dirty="0"/>
              <a:t>Telea and Van Wijk 99</a:t>
            </a:r>
            <a:endParaRPr lang="de-DE" sz="1400" dirty="0" smtClean="0"/>
          </a:p>
        </p:txBody>
      </p: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24" y="4549258"/>
            <a:ext cx="1971675" cy="197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875" y="5004905"/>
            <a:ext cx="1484367" cy="1484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5" name="Picture 1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884081"/>
            <a:ext cx="2776232" cy="2866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182" y="-22462"/>
            <a:ext cx="2641817" cy="763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Rectangle 22"/>
          <p:cNvSpPr/>
          <p:nvPr/>
        </p:nvSpPr>
        <p:spPr bwMode="auto">
          <a:xfrm>
            <a:off x="102830" y="3024689"/>
            <a:ext cx="4325154" cy="3473059"/>
          </a:xfrm>
          <a:prstGeom prst="rect">
            <a:avLst/>
          </a:prstGeom>
          <a:noFill/>
          <a:ln w="76200">
            <a:solidFill>
              <a:srgbClr val="FF7005"/>
            </a:solidFill>
            <a:headEnd type="none" w="med" len="med"/>
            <a:tailEnd type="none" w="med" len="med"/>
          </a:ln>
          <a:effectLst>
            <a:glow rad="127000">
              <a:srgbClr val="FF7005">
                <a:alpha val="40000"/>
              </a:srgbClr>
            </a:glow>
          </a:effectLst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3" name="Rectangle 3"/>
          <p:cNvSpPr txBox="1">
            <a:spLocks noChangeArrowheads="1"/>
          </p:cNvSpPr>
          <p:nvPr/>
        </p:nvSpPr>
        <p:spPr bwMode="auto">
          <a:xfrm>
            <a:off x="1619672" y="6283983"/>
            <a:ext cx="1559643" cy="23695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  <a:prstDash val="sysDas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de-DE" sz="1400" dirty="0" smtClean="0"/>
              <a:t>Griebel et al. 04</a:t>
            </a:r>
          </a:p>
        </p:txBody>
      </p:sp>
      <p:sp>
        <p:nvSpPr>
          <p:cNvPr id="24" name="Rectangle 23"/>
          <p:cNvSpPr/>
          <p:nvPr/>
        </p:nvSpPr>
        <p:spPr bwMode="auto">
          <a:xfrm>
            <a:off x="6227699" y="805782"/>
            <a:ext cx="2769458" cy="2944759"/>
          </a:xfrm>
          <a:prstGeom prst="rect">
            <a:avLst/>
          </a:prstGeom>
          <a:noFill/>
          <a:ln w="76200">
            <a:solidFill>
              <a:srgbClr val="FF7005"/>
            </a:solidFill>
            <a:headEnd type="none" w="med" len="med"/>
            <a:tailEnd type="none" w="med" len="med"/>
          </a:ln>
          <a:effectLst>
            <a:glow rad="127000">
              <a:srgbClr val="FF7005">
                <a:alpha val="40000"/>
              </a:srgbClr>
            </a:glow>
          </a:effectLst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0" name="Rectangle 3"/>
          <p:cNvSpPr txBox="1">
            <a:spLocks noChangeArrowheads="1"/>
          </p:cNvSpPr>
          <p:nvPr/>
        </p:nvSpPr>
        <p:spPr bwMode="auto">
          <a:xfrm>
            <a:off x="5292080" y="2676314"/>
            <a:ext cx="1028458" cy="437269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  <a:prstDash val="sysDas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nb-NO" sz="1400" dirty="0" smtClean="0"/>
              <a:t>Marchesin et al. 10</a:t>
            </a:r>
            <a:endParaRPr lang="de-DE" sz="1400" dirty="0" smtClean="0"/>
          </a:p>
        </p:txBody>
      </p:sp>
      <p:sp>
        <p:nvSpPr>
          <p:cNvPr id="25" name="Rectangle 24"/>
          <p:cNvSpPr/>
          <p:nvPr/>
        </p:nvSpPr>
        <p:spPr bwMode="auto">
          <a:xfrm>
            <a:off x="4932040" y="3789040"/>
            <a:ext cx="3472624" cy="2708708"/>
          </a:xfrm>
          <a:prstGeom prst="rect">
            <a:avLst/>
          </a:prstGeom>
          <a:noFill/>
          <a:ln w="76200">
            <a:solidFill>
              <a:srgbClr val="FF7005"/>
            </a:solidFill>
            <a:headEnd type="none" w="med" len="med"/>
            <a:tailEnd type="none" w="med" len="med"/>
          </a:ln>
          <a:effectLst>
            <a:glow rad="127000">
              <a:srgbClr val="FF7005">
                <a:alpha val="40000"/>
              </a:srgbClr>
            </a:glow>
          </a:effectLst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6" name="Rectangle 3"/>
          <p:cNvSpPr txBox="1">
            <a:spLocks noChangeArrowheads="1"/>
          </p:cNvSpPr>
          <p:nvPr/>
        </p:nvSpPr>
        <p:spPr bwMode="auto">
          <a:xfrm>
            <a:off x="7823090" y="5967816"/>
            <a:ext cx="884490" cy="442099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  <a:prstDash val="sysDas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de-DE" sz="1400" dirty="0" smtClean="0"/>
              <a:t>Chen et al. 11</a:t>
            </a:r>
          </a:p>
        </p:txBody>
      </p:sp>
    </p:spTree>
    <p:extLst>
      <p:ext uri="{BB962C8B-B14F-4D97-AF65-F5344CB8AC3E}">
        <p14:creationId xmlns:p14="http://schemas.microsoft.com/office/powerpoint/2010/main" val="1166795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4" grpId="0" animBg="1"/>
      <p:bldP spid="24" grpId="1" animBg="1"/>
      <p:bldP spid="25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478" y="3841080"/>
            <a:ext cx="4155774" cy="2462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940675" y="6562800"/>
            <a:ext cx="1079500" cy="306387"/>
          </a:xfrm>
        </p:spPr>
        <p:txBody>
          <a:bodyPr/>
          <a:lstStyle/>
          <a:p>
            <a:fld id="{E72FA820-B3A7-427D-BC85-1635A64F35CA}" type="slidenum">
              <a:rPr lang="de-AT" smtClean="0"/>
              <a:pPr/>
              <a:t>60</a:t>
            </a:fld>
            <a:r>
              <a:rPr lang="de-AT" dirty="0" smtClean="0"/>
              <a:t> of 79</a:t>
            </a: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180000" y="6552000"/>
            <a:ext cx="8784000" cy="0"/>
          </a:xfrm>
          <a:prstGeom prst="line">
            <a:avLst/>
          </a:prstGeom>
          <a:ln w="12700"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7" name="Picture 4" descr="Y:\andrea\Presentations\SemSeg-logo-whit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4624"/>
            <a:ext cx="924546" cy="673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Desktop\ETH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0" y="-43132"/>
            <a:ext cx="848914" cy="848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15888" y="6562800"/>
            <a:ext cx="7696200" cy="301625"/>
          </a:xfrm>
        </p:spPr>
        <p:txBody>
          <a:bodyPr/>
          <a:lstStyle/>
          <a:p>
            <a:r>
              <a:rPr lang="de-AT" dirty="0" smtClean="0"/>
              <a:t>A. Brambilla</a:t>
            </a:r>
            <a:endParaRPr lang="de-AT" dirty="0"/>
          </a:p>
        </p:txBody>
      </p:sp>
      <p:sp>
        <p:nvSpPr>
          <p:cNvPr id="45" name="Footer Placeholder 3"/>
          <p:cNvSpPr txBox="1">
            <a:spLocks/>
          </p:cNvSpPr>
          <p:nvPr/>
        </p:nvSpPr>
        <p:spPr bwMode="auto">
          <a:xfrm>
            <a:off x="180001" y="6558020"/>
            <a:ext cx="878400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de-A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005986"/>
                </a:solidFill>
                <a:latin typeface="Arial" charset="0"/>
                <a:ea typeface="+mn-ea"/>
                <a:cs typeface="+mn-cs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de-AT" dirty="0"/>
              <a:t>4</a:t>
            </a:r>
            <a:r>
              <a:rPr lang="de-AT" dirty="0" smtClean="0"/>
              <a:t>. Illustrative flow visualization</a:t>
            </a:r>
            <a:endParaRPr lang="de-AT" dirty="0"/>
          </a:p>
        </p:txBody>
      </p:sp>
      <p:sp>
        <p:nvSpPr>
          <p:cNvPr id="50" name="Rectangle 3"/>
          <p:cNvSpPr txBox="1">
            <a:spLocks noChangeArrowheads="1"/>
          </p:cNvSpPr>
          <p:nvPr/>
        </p:nvSpPr>
        <p:spPr bwMode="auto">
          <a:xfrm>
            <a:off x="180001" y="859297"/>
            <a:ext cx="4105448" cy="1129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de-DE" dirty="0" smtClean="0"/>
              <a:t>Smart distribution of integral lines</a:t>
            </a:r>
          </a:p>
          <a:p>
            <a:pPr>
              <a:spcBef>
                <a:spcPts val="0"/>
              </a:spcBef>
            </a:pPr>
            <a:r>
              <a:rPr lang="de-DE" sz="2400" dirty="0" smtClean="0"/>
              <a:t>Optimize the visual space</a:t>
            </a:r>
          </a:p>
          <a:p>
            <a:pPr>
              <a:spcBef>
                <a:spcPts val="0"/>
              </a:spcBef>
            </a:pPr>
            <a:r>
              <a:rPr lang="de-DE" sz="2400" dirty="0" smtClean="0"/>
              <a:t>No cluttering issues</a:t>
            </a: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098" y="922739"/>
            <a:ext cx="2326126" cy="2317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365" y="935563"/>
            <a:ext cx="2320131" cy="2317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7092280" y="5661248"/>
            <a:ext cx="1478476" cy="216025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  <a:prstDash val="sysDas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de-DE" sz="1400" dirty="0"/>
              <a:t>Li and Shen </a:t>
            </a:r>
            <a:r>
              <a:rPr lang="de-DE" sz="1400" dirty="0" smtClean="0"/>
              <a:t>07</a:t>
            </a: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101" y="4554363"/>
            <a:ext cx="1875136" cy="1879824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089" y="2852936"/>
            <a:ext cx="1875136" cy="1851697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92" y="2515368"/>
            <a:ext cx="1875136" cy="1875136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1259632" y="4325540"/>
            <a:ext cx="1100773" cy="254223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  <a:prstDash val="sysDas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de-DE" sz="1400" dirty="0" smtClean="0"/>
              <a:t>Li et al. 08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182" y="-22462"/>
            <a:ext cx="2641817" cy="763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9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IS / VM </a:t>
            </a:r>
            <a:r>
              <a:rPr lang="de-AT" dirty="0"/>
              <a:t>-</a:t>
            </a:r>
            <a:r>
              <a:rPr lang="de-AT" dirty="0" smtClean="0"/>
              <a:t> Integral lines distribution</a:t>
            </a:r>
            <a:endParaRPr lang="de-AT" dirty="0"/>
          </a:p>
        </p:txBody>
      </p:sp>
      <p:sp>
        <p:nvSpPr>
          <p:cNvPr id="21" name="Rectangle 20"/>
          <p:cNvSpPr/>
          <p:nvPr/>
        </p:nvSpPr>
        <p:spPr bwMode="auto">
          <a:xfrm>
            <a:off x="213613" y="2491279"/>
            <a:ext cx="3876612" cy="3942908"/>
          </a:xfrm>
          <a:prstGeom prst="rect">
            <a:avLst/>
          </a:prstGeom>
          <a:noFill/>
          <a:ln w="76200">
            <a:solidFill>
              <a:srgbClr val="FF7005"/>
            </a:solidFill>
            <a:headEnd type="none" w="med" len="med"/>
            <a:tailEnd type="none" w="med" len="med"/>
          </a:ln>
          <a:effectLst>
            <a:glow rad="127000">
              <a:srgbClr val="FF7005">
                <a:alpha val="40000"/>
              </a:srgbClr>
            </a:glow>
          </a:effectLst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4572001" y="3778784"/>
            <a:ext cx="4317778" cy="2524593"/>
          </a:xfrm>
          <a:prstGeom prst="rect">
            <a:avLst/>
          </a:prstGeom>
          <a:noFill/>
          <a:ln w="76200">
            <a:solidFill>
              <a:srgbClr val="FF7005"/>
            </a:solidFill>
            <a:headEnd type="none" w="med" len="med"/>
            <a:tailEnd type="none" w="med" len="med"/>
          </a:ln>
          <a:effectLst>
            <a:glow rad="127000">
              <a:srgbClr val="FF7005">
                <a:alpha val="40000"/>
              </a:srgbClr>
            </a:glow>
          </a:effectLst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6716364" y="937949"/>
            <a:ext cx="2320131" cy="2314748"/>
          </a:xfrm>
          <a:prstGeom prst="rect">
            <a:avLst/>
          </a:prstGeom>
          <a:noFill/>
          <a:ln w="76200">
            <a:solidFill>
              <a:srgbClr val="FF7005"/>
            </a:solidFill>
            <a:headEnd type="none" w="med" len="med"/>
            <a:tailEnd type="none" w="med" len="med"/>
          </a:ln>
          <a:effectLst>
            <a:glow rad="127000">
              <a:srgbClr val="FF7005">
                <a:alpha val="40000"/>
              </a:srgbClr>
            </a:glow>
          </a:effectLst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2" name="Rectangle 3"/>
          <p:cNvSpPr txBox="1">
            <a:spLocks noChangeArrowheads="1"/>
          </p:cNvSpPr>
          <p:nvPr/>
        </p:nvSpPr>
        <p:spPr bwMode="auto">
          <a:xfrm>
            <a:off x="5705074" y="3127804"/>
            <a:ext cx="2022582" cy="224135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  <a:prstDash val="sysDas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de-DE" sz="1400" dirty="0"/>
              <a:t>Jobard and Lefer 9</a:t>
            </a:r>
            <a:r>
              <a:rPr lang="de-DE" sz="1400" dirty="0" smtClean="0"/>
              <a:t>7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4262098" y="937949"/>
            <a:ext cx="2326126" cy="2314748"/>
          </a:xfrm>
          <a:prstGeom prst="rect">
            <a:avLst/>
          </a:prstGeom>
          <a:noFill/>
          <a:ln w="76200">
            <a:solidFill>
              <a:srgbClr val="FF7005"/>
            </a:solidFill>
            <a:headEnd type="none" w="med" len="med"/>
            <a:tailEnd type="none" w="med" len="med"/>
          </a:ln>
          <a:effectLst>
            <a:glow rad="127000">
              <a:srgbClr val="FF7005">
                <a:alpha val="40000"/>
              </a:srgbClr>
            </a:glow>
          </a:effectLst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9932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3" grpId="0" animBg="1"/>
      <p:bldP spid="23" grpId="1" animBg="1"/>
      <p:bldP spid="20" grpId="0" animBg="1"/>
      <p:bldP spid="20" grpId="1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984" y="2694990"/>
            <a:ext cx="3413232" cy="2304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44807">
            <a:off x="6524269" y="4224185"/>
            <a:ext cx="2375700" cy="2150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940675" y="6562800"/>
            <a:ext cx="1079500" cy="306387"/>
          </a:xfrm>
        </p:spPr>
        <p:txBody>
          <a:bodyPr/>
          <a:lstStyle/>
          <a:p>
            <a:fld id="{E72FA820-B3A7-427D-BC85-1635A64F35CA}" type="slidenum">
              <a:rPr lang="de-AT" smtClean="0"/>
              <a:pPr/>
              <a:t>61</a:t>
            </a:fld>
            <a:r>
              <a:rPr lang="de-AT" dirty="0" smtClean="0"/>
              <a:t> of 79</a:t>
            </a: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180000" y="6552000"/>
            <a:ext cx="8784000" cy="0"/>
          </a:xfrm>
          <a:prstGeom prst="line">
            <a:avLst/>
          </a:prstGeom>
          <a:ln w="12700"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7" name="Picture 4" descr="Y:\andrea\Presentations\SemSeg-logo-whit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4624"/>
            <a:ext cx="924546" cy="673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Desktop\ETH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0" y="-43132"/>
            <a:ext cx="848914" cy="848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15888" y="6562800"/>
            <a:ext cx="7696200" cy="301625"/>
          </a:xfrm>
        </p:spPr>
        <p:txBody>
          <a:bodyPr/>
          <a:lstStyle/>
          <a:p>
            <a:r>
              <a:rPr lang="de-AT" dirty="0" smtClean="0"/>
              <a:t>A. Brambilla</a:t>
            </a:r>
            <a:endParaRPr lang="de-AT" dirty="0"/>
          </a:p>
        </p:txBody>
      </p:sp>
      <p:sp>
        <p:nvSpPr>
          <p:cNvPr id="45" name="Footer Placeholder 3"/>
          <p:cNvSpPr txBox="1">
            <a:spLocks/>
          </p:cNvSpPr>
          <p:nvPr/>
        </p:nvSpPr>
        <p:spPr bwMode="auto">
          <a:xfrm>
            <a:off x="180001" y="6558020"/>
            <a:ext cx="878400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de-A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005986"/>
                </a:solidFill>
                <a:latin typeface="Arial" charset="0"/>
                <a:ea typeface="+mn-ea"/>
                <a:cs typeface="+mn-cs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de-AT" dirty="0"/>
              <a:t>4</a:t>
            </a:r>
            <a:r>
              <a:rPr lang="de-AT" dirty="0" smtClean="0"/>
              <a:t>. Illustrative flow visualization</a:t>
            </a:r>
            <a:endParaRPr lang="de-AT" dirty="0"/>
          </a:p>
        </p:txBody>
      </p:sp>
      <p:sp>
        <p:nvSpPr>
          <p:cNvPr id="50" name="Rectangle 3"/>
          <p:cNvSpPr txBox="1">
            <a:spLocks noChangeArrowheads="1"/>
          </p:cNvSpPr>
          <p:nvPr/>
        </p:nvSpPr>
        <p:spPr bwMode="auto">
          <a:xfrm>
            <a:off x="179512" y="830531"/>
            <a:ext cx="5328592" cy="1129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de-DE" dirty="0" smtClean="0"/>
              <a:t>Illustrative surface rendering</a:t>
            </a:r>
          </a:p>
          <a:p>
            <a:pPr>
              <a:spcBef>
                <a:spcPts val="0"/>
              </a:spcBef>
            </a:pPr>
            <a:r>
              <a:rPr lang="de-DE" sz="2400" dirty="0" smtClean="0"/>
              <a:t>Show occluded areas</a:t>
            </a:r>
          </a:p>
          <a:p>
            <a:pPr>
              <a:spcBef>
                <a:spcPts val="0"/>
              </a:spcBef>
            </a:pPr>
            <a:r>
              <a:rPr lang="de-DE" sz="2400" dirty="0" smtClean="0"/>
              <a:t>Additional flow information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45" y="1960074"/>
            <a:ext cx="2596029" cy="1972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709510" y="2320833"/>
            <a:ext cx="1804627" cy="271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 descr="C:\Users\chrissy\Desktop\shape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601858" y="430720"/>
            <a:ext cx="1965838" cy="271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182" y="-22462"/>
            <a:ext cx="2641817" cy="763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9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IS / VM - Surfaces and self occlusion</a:t>
            </a:r>
            <a:endParaRPr lang="de-AT" dirty="0"/>
          </a:p>
        </p:txBody>
      </p:sp>
      <p:sp>
        <p:nvSpPr>
          <p:cNvPr id="24" name="Rectangle 23"/>
          <p:cNvSpPr/>
          <p:nvPr/>
        </p:nvSpPr>
        <p:spPr bwMode="auto">
          <a:xfrm>
            <a:off x="185450" y="1943655"/>
            <a:ext cx="2597724" cy="1989401"/>
          </a:xfrm>
          <a:prstGeom prst="rect">
            <a:avLst/>
          </a:prstGeom>
          <a:noFill/>
          <a:ln w="76200">
            <a:solidFill>
              <a:srgbClr val="FF7005"/>
            </a:solidFill>
            <a:headEnd type="none" w="med" len="med"/>
            <a:tailEnd type="none" w="med" len="med"/>
          </a:ln>
          <a:effectLst>
            <a:glow rad="127000">
              <a:srgbClr val="FF7005">
                <a:alpha val="40000"/>
              </a:srgbClr>
            </a:glow>
          </a:effectLst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3025843" y="2470823"/>
            <a:ext cx="3634389" cy="2637473"/>
          </a:xfrm>
          <a:prstGeom prst="rect">
            <a:avLst/>
          </a:prstGeom>
          <a:noFill/>
          <a:ln w="76200">
            <a:solidFill>
              <a:srgbClr val="FF7005"/>
            </a:solidFill>
            <a:headEnd type="none" w="med" len="med"/>
            <a:tailEnd type="none" w="med" len="med"/>
          </a:ln>
          <a:effectLst>
            <a:glow rad="127000">
              <a:srgbClr val="FF7005">
                <a:alpha val="40000"/>
              </a:srgbClr>
            </a:glow>
          </a:effectLst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028003"/>
            <a:ext cx="2939910" cy="2511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Rectangle 24"/>
          <p:cNvSpPr/>
          <p:nvPr/>
        </p:nvSpPr>
        <p:spPr bwMode="auto">
          <a:xfrm>
            <a:off x="1043608" y="4028003"/>
            <a:ext cx="2939910" cy="2399030"/>
          </a:xfrm>
          <a:prstGeom prst="rect">
            <a:avLst/>
          </a:prstGeom>
          <a:noFill/>
          <a:ln w="76200">
            <a:solidFill>
              <a:srgbClr val="FF7005"/>
            </a:solidFill>
            <a:headEnd type="none" w="med" len="med"/>
            <a:tailEnd type="none" w="med" len="med"/>
          </a:ln>
          <a:effectLst>
            <a:glow rad="127000">
              <a:srgbClr val="FF7005">
                <a:alpha val="40000"/>
              </a:srgbClr>
            </a:glow>
          </a:effectLst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2" name="Rectangle 3"/>
          <p:cNvSpPr txBox="1">
            <a:spLocks noChangeArrowheads="1"/>
          </p:cNvSpPr>
          <p:nvPr/>
        </p:nvSpPr>
        <p:spPr bwMode="auto">
          <a:xfrm>
            <a:off x="3563888" y="6078982"/>
            <a:ext cx="1100773" cy="399046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  <a:prstDash val="sysDas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de-DE" sz="1400" dirty="0"/>
              <a:t>Hummel et al. </a:t>
            </a:r>
            <a:r>
              <a:rPr lang="de-DE" sz="1400" dirty="0" smtClean="0"/>
              <a:t>10</a:t>
            </a: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1907704" y="1896573"/>
            <a:ext cx="1080120" cy="444125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  <a:prstDash val="sysDas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de-DE" sz="1400" dirty="0"/>
              <a:t>Löffelmann et al. 1997</a:t>
            </a:r>
            <a:endParaRPr lang="de-DE" sz="1400" dirty="0" smtClean="0"/>
          </a:p>
        </p:txBody>
      </p:sp>
      <p:sp>
        <p:nvSpPr>
          <p:cNvPr id="21" name="Rectangle 3"/>
          <p:cNvSpPr txBox="1">
            <a:spLocks noChangeArrowheads="1"/>
          </p:cNvSpPr>
          <p:nvPr/>
        </p:nvSpPr>
        <p:spPr bwMode="auto">
          <a:xfrm>
            <a:off x="5304497" y="2731104"/>
            <a:ext cx="779671" cy="430922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  <a:prstDash val="sysDas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de-DE" sz="1400" dirty="0"/>
              <a:t>Born et al</a:t>
            </a:r>
            <a:r>
              <a:rPr lang="de-DE" sz="1400" dirty="0" smtClean="0"/>
              <a:t>. 10</a:t>
            </a:r>
          </a:p>
        </p:txBody>
      </p:sp>
      <p:sp>
        <p:nvSpPr>
          <p:cNvPr id="27" name="Rectangle 26"/>
          <p:cNvSpPr/>
          <p:nvPr/>
        </p:nvSpPr>
        <p:spPr bwMode="auto">
          <a:xfrm>
            <a:off x="6034074" y="2540194"/>
            <a:ext cx="2992897" cy="3956210"/>
          </a:xfrm>
          <a:prstGeom prst="rect">
            <a:avLst/>
          </a:prstGeom>
          <a:noFill/>
          <a:ln w="76200">
            <a:solidFill>
              <a:srgbClr val="FF7005"/>
            </a:solidFill>
            <a:headEnd type="none" w="med" len="med"/>
            <a:tailEnd type="none" w="med" len="med"/>
          </a:ln>
          <a:effectLst>
            <a:glow rad="127000">
              <a:srgbClr val="FF7005">
                <a:alpha val="40000"/>
              </a:srgbClr>
            </a:glow>
          </a:effectLst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7956289" y="2780928"/>
            <a:ext cx="1070682" cy="398642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  <a:prstDash val="sysDas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de-DE" sz="1400" dirty="0"/>
              <a:t>Carnecky et al. 11</a:t>
            </a:r>
            <a:endParaRPr lang="de-DE" sz="1400" dirty="0" smtClean="0"/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6329048" y="6078981"/>
            <a:ext cx="1070682" cy="398642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  <a:prstDash val="sysDas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de-DE" sz="1400" dirty="0"/>
              <a:t>Carnecky et al. </a:t>
            </a:r>
            <a:r>
              <a:rPr lang="de-DE" sz="1400" dirty="0" smtClean="0"/>
              <a:t>12</a:t>
            </a:r>
          </a:p>
        </p:txBody>
      </p:sp>
      <p:sp>
        <p:nvSpPr>
          <p:cNvPr id="28" name="Rectangle 27"/>
          <p:cNvSpPr/>
          <p:nvPr/>
        </p:nvSpPr>
        <p:spPr bwMode="auto">
          <a:xfrm>
            <a:off x="6034074" y="792371"/>
            <a:ext cx="2992897" cy="2132573"/>
          </a:xfrm>
          <a:prstGeom prst="rect">
            <a:avLst/>
          </a:prstGeom>
          <a:noFill/>
          <a:ln w="76200">
            <a:solidFill>
              <a:srgbClr val="FF7005"/>
            </a:solidFill>
            <a:headEnd type="none" w="med" len="med"/>
            <a:tailEnd type="none" w="med" len="med"/>
          </a:ln>
          <a:effectLst>
            <a:glow rad="127000">
              <a:srgbClr val="FF7005">
                <a:alpha val="40000"/>
              </a:srgbClr>
            </a:glow>
          </a:effectLst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737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6" grpId="0" animBg="1"/>
      <p:bldP spid="26" grpId="1" animBg="1"/>
      <p:bldP spid="25" grpId="0" animBg="1"/>
      <p:bldP spid="25" grpId="1" animBg="1"/>
      <p:bldP spid="27" grpId="0" animBg="1"/>
      <p:bldP spid="28" grpId="0" animBg="1"/>
      <p:bldP spid="28" grpId="1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940675" y="6562800"/>
            <a:ext cx="1079500" cy="306387"/>
          </a:xfrm>
        </p:spPr>
        <p:txBody>
          <a:bodyPr/>
          <a:lstStyle/>
          <a:p>
            <a:fld id="{E72FA820-B3A7-427D-BC85-1635A64F35CA}" type="slidenum">
              <a:rPr lang="de-AT" smtClean="0"/>
              <a:pPr/>
              <a:t>62</a:t>
            </a:fld>
            <a:r>
              <a:rPr lang="de-AT" dirty="0" smtClean="0"/>
              <a:t> of 79</a:t>
            </a:r>
          </a:p>
        </p:txBody>
      </p:sp>
      <p:sp>
        <p:nvSpPr>
          <p:cNvPr id="609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9063" y="1023938"/>
            <a:ext cx="8907462" cy="5501406"/>
          </a:xfrm>
        </p:spPr>
        <p:txBody>
          <a:bodyPr/>
          <a:lstStyle/>
          <a:p>
            <a:r>
              <a:rPr lang="de-DE" dirty="0" smtClean="0"/>
              <a:t>Data representation of the focus</a:t>
            </a:r>
          </a:p>
          <a:p>
            <a:r>
              <a:rPr lang="de-DE" dirty="0" smtClean="0"/>
              <a:t>Visual representation of the focus</a:t>
            </a: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180000" y="6552000"/>
            <a:ext cx="8784000" cy="0"/>
          </a:xfrm>
          <a:prstGeom prst="line">
            <a:avLst/>
          </a:prstGeom>
          <a:ln w="12700"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7" name="Picture 4" descr="Y:\andrea\Presentations\SemSeg-logo-whit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4624"/>
            <a:ext cx="924546" cy="673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Desktop\ETH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0" y="-43132"/>
            <a:ext cx="848914" cy="848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ooter Placeholder 3"/>
          <p:cNvSpPr txBox="1">
            <a:spLocks/>
          </p:cNvSpPr>
          <p:nvPr/>
        </p:nvSpPr>
        <p:spPr bwMode="auto">
          <a:xfrm>
            <a:off x="180001" y="6558020"/>
            <a:ext cx="878400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de-A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005986"/>
                </a:solidFill>
                <a:latin typeface="Arial" charset="0"/>
                <a:ea typeface="+mn-ea"/>
                <a:cs typeface="+mn-cs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de-AT" dirty="0"/>
              <a:t>4</a:t>
            </a:r>
            <a:r>
              <a:rPr lang="de-AT" dirty="0" smtClean="0"/>
              <a:t>. Illustrative flow visualization</a:t>
            </a:r>
            <a:endParaRPr lang="de-AT" dirty="0"/>
          </a:p>
        </p:txBody>
      </p:sp>
      <p:sp>
        <p:nvSpPr>
          <p:cNvPr id="4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15888" y="6562800"/>
            <a:ext cx="7696200" cy="301625"/>
          </a:xfrm>
        </p:spPr>
        <p:txBody>
          <a:bodyPr/>
          <a:lstStyle/>
          <a:p>
            <a:r>
              <a:rPr lang="de-AT" dirty="0" smtClean="0"/>
              <a:t>A. Brambilla</a:t>
            </a:r>
            <a:endParaRPr lang="de-AT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353331"/>
            <a:ext cx="2791262" cy="3161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083" y="2852935"/>
            <a:ext cx="2967334" cy="2945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925778"/>
            <a:ext cx="3024336" cy="3576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182" y="-22462"/>
            <a:ext cx="2641817" cy="763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9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Integral </a:t>
            </a:r>
            <a:r>
              <a:rPr lang="de-AT" dirty="0" smtClean="0"/>
              <a:t>Structures / Focus </a:t>
            </a:r>
            <a:r>
              <a:rPr lang="de-AT" dirty="0"/>
              <a:t>Emphasis</a:t>
            </a:r>
          </a:p>
        </p:txBody>
      </p:sp>
      <p:grpSp>
        <p:nvGrpSpPr>
          <p:cNvPr id="77" name="Group 76"/>
          <p:cNvGrpSpPr/>
          <p:nvPr/>
        </p:nvGrpSpPr>
        <p:grpSpPr>
          <a:xfrm>
            <a:off x="7186613" y="803563"/>
            <a:ext cx="1887979" cy="1522918"/>
            <a:chOff x="2271494" y="2420888"/>
            <a:chExt cx="4604762" cy="3589732"/>
          </a:xfrm>
        </p:grpSpPr>
        <p:sp>
          <p:nvSpPr>
            <p:cNvPr id="78" name="Round Same Side Corner Rectangle 77"/>
            <p:cNvSpPr/>
            <p:nvPr/>
          </p:nvSpPr>
          <p:spPr bwMode="auto">
            <a:xfrm>
              <a:off x="4113400" y="2420888"/>
              <a:ext cx="920953" cy="897433"/>
            </a:xfrm>
            <a:prstGeom prst="round2SameRect">
              <a:avLst/>
            </a:prstGeom>
            <a:solidFill>
              <a:srgbClr val="5E3C99">
                <a:alpha val="10196"/>
              </a:srgbClr>
            </a:solidFill>
            <a:ln>
              <a:solidFill>
                <a:srgbClr val="5E3C99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1200" b="1" i="0" u="none" strike="noStrike" cap="none" normalizeH="0" baseline="0" dirty="0" smtClean="0">
                  <a:solidFill>
                    <a:srgbClr val="5E3C99"/>
                  </a:solidFill>
                  <a:effectLst/>
                  <a:latin typeface="Arial" charset="0"/>
                </a:rPr>
                <a:t>VM</a:t>
              </a:r>
              <a:endParaRPr kumimoji="0" lang="en-US" sz="1200" b="1" i="0" u="none" strike="noStrike" cap="none" normalizeH="0" baseline="0" dirty="0" smtClean="0">
                <a:solidFill>
                  <a:srgbClr val="5E3C99"/>
                </a:solidFill>
                <a:effectLst/>
                <a:latin typeface="Arial" charset="0"/>
              </a:endParaRPr>
            </a:p>
          </p:txBody>
        </p:sp>
        <p:sp>
          <p:nvSpPr>
            <p:cNvPr id="79" name="Round Same Side Corner Rectangle 78"/>
            <p:cNvSpPr/>
            <p:nvPr/>
          </p:nvSpPr>
          <p:spPr bwMode="auto">
            <a:xfrm>
              <a:off x="5034351" y="2420888"/>
              <a:ext cx="920953" cy="897433"/>
            </a:xfrm>
            <a:prstGeom prst="round2SameRect">
              <a:avLst/>
            </a:prstGeom>
            <a:solidFill>
              <a:srgbClr val="5E3C99">
                <a:alpha val="10196"/>
              </a:srgbClr>
            </a:solidFill>
            <a:ln>
              <a:solidFill>
                <a:srgbClr val="5E3C99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1200" b="1" i="0" u="none" strike="noStrike" cap="none" normalizeH="0" baseline="0" dirty="0" smtClean="0">
                  <a:solidFill>
                    <a:srgbClr val="5E3C99"/>
                  </a:solidFill>
                  <a:effectLst/>
                  <a:latin typeface="Arial" charset="0"/>
                </a:rPr>
                <a:t>FE</a:t>
              </a:r>
              <a:endParaRPr kumimoji="0" lang="en-US" sz="1200" b="1" i="0" u="none" strike="noStrike" cap="none" normalizeH="0" baseline="0" dirty="0" smtClean="0">
                <a:solidFill>
                  <a:srgbClr val="5E3C99"/>
                </a:solidFill>
                <a:effectLst/>
                <a:latin typeface="Arial" charset="0"/>
              </a:endParaRPr>
            </a:p>
          </p:txBody>
        </p:sp>
        <p:sp>
          <p:nvSpPr>
            <p:cNvPr id="80" name="Round Same Side Corner Rectangle 79"/>
            <p:cNvSpPr/>
            <p:nvPr/>
          </p:nvSpPr>
          <p:spPr bwMode="auto">
            <a:xfrm>
              <a:off x="5955303" y="2420888"/>
              <a:ext cx="920953" cy="897433"/>
            </a:xfrm>
            <a:prstGeom prst="round2SameRect">
              <a:avLst/>
            </a:prstGeom>
            <a:solidFill>
              <a:srgbClr val="5E3C99">
                <a:alpha val="10196"/>
              </a:srgbClr>
            </a:solidFill>
            <a:ln>
              <a:solidFill>
                <a:srgbClr val="5E3C99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1200" b="1" i="0" u="none" strike="noStrike" cap="none" normalizeH="0" baseline="0" dirty="0" smtClean="0">
                  <a:solidFill>
                    <a:srgbClr val="5E3C99"/>
                  </a:solidFill>
                  <a:effectLst/>
                  <a:latin typeface="Arial" charset="0"/>
                </a:rPr>
                <a:t>VE</a:t>
              </a:r>
              <a:endParaRPr kumimoji="0" lang="en-US" sz="1200" b="1" i="0" u="none" strike="noStrike" cap="none" normalizeH="0" baseline="0" dirty="0" smtClean="0">
                <a:solidFill>
                  <a:srgbClr val="5E3C99"/>
                </a:solidFill>
                <a:effectLst/>
                <a:latin typeface="Arial" charset="0"/>
              </a:endParaRPr>
            </a:p>
          </p:txBody>
        </p:sp>
        <p:sp>
          <p:nvSpPr>
            <p:cNvPr id="81" name="Round Same Side Corner Rectangle 80"/>
            <p:cNvSpPr/>
            <p:nvPr/>
          </p:nvSpPr>
          <p:spPr bwMode="auto">
            <a:xfrm>
              <a:off x="3192447" y="2420888"/>
              <a:ext cx="920953" cy="897433"/>
            </a:xfrm>
            <a:prstGeom prst="round2SameRect">
              <a:avLst/>
            </a:prstGeom>
            <a:solidFill>
              <a:srgbClr val="5E3C99">
                <a:alpha val="10196"/>
              </a:srgbClr>
            </a:solidFill>
            <a:ln>
              <a:solidFill>
                <a:srgbClr val="5E3C99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1200" b="1" i="0" u="none" strike="noStrike" cap="none" normalizeH="0" baseline="0" dirty="0" smtClean="0">
                  <a:solidFill>
                    <a:srgbClr val="5E3C99"/>
                  </a:solidFill>
                  <a:effectLst/>
                  <a:latin typeface="Arial" charset="0"/>
                </a:rPr>
                <a:t>PE</a:t>
              </a:r>
              <a:endParaRPr kumimoji="0" lang="en-US" sz="1200" b="1" i="0" u="none" strike="noStrike" cap="none" normalizeH="0" baseline="0" dirty="0" smtClean="0">
                <a:solidFill>
                  <a:srgbClr val="5E3C99"/>
                </a:solidFill>
                <a:effectLst/>
                <a:latin typeface="Arial" charset="0"/>
              </a:endParaRPr>
            </a:p>
          </p:txBody>
        </p:sp>
        <p:sp>
          <p:nvSpPr>
            <p:cNvPr id="82" name="Rectangle 81"/>
            <p:cNvSpPr/>
            <p:nvPr/>
          </p:nvSpPr>
          <p:spPr bwMode="auto">
            <a:xfrm>
              <a:off x="3192447" y="3318321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3" name="Round Same Side Corner Rectangle 82"/>
            <p:cNvSpPr/>
            <p:nvPr/>
          </p:nvSpPr>
          <p:spPr bwMode="auto">
            <a:xfrm rot="16200000">
              <a:off x="2283254" y="3306562"/>
              <a:ext cx="897433" cy="920953"/>
            </a:xfrm>
            <a:prstGeom prst="round2SameRect">
              <a:avLst/>
            </a:prstGeom>
            <a:solidFill>
              <a:srgbClr val="007D5D">
                <a:alpha val="10196"/>
              </a:srgbClr>
            </a:solidFill>
            <a:ln>
              <a:solidFill>
                <a:srgbClr val="007D5D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vert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1200" b="1" i="0" u="none" strike="noStrike" cap="none" normalizeH="0" baseline="0" dirty="0" smtClean="0">
                  <a:solidFill>
                    <a:srgbClr val="007D5D"/>
                  </a:solidFill>
                  <a:effectLst/>
                  <a:latin typeface="Arial" charset="0"/>
                </a:rPr>
                <a:t>RD</a:t>
              </a:r>
              <a:endParaRPr kumimoji="0" lang="en-US" sz="1200" b="1" i="0" u="none" strike="noStrike" cap="none" normalizeH="0" baseline="0" dirty="0" smtClean="0">
                <a:solidFill>
                  <a:srgbClr val="007D5D"/>
                </a:solidFill>
                <a:effectLst/>
                <a:latin typeface="Arial" charset="0"/>
              </a:endParaRPr>
            </a:p>
          </p:txBody>
        </p:sp>
        <p:sp>
          <p:nvSpPr>
            <p:cNvPr id="84" name="Round Same Side Corner Rectangle 83"/>
            <p:cNvSpPr/>
            <p:nvPr/>
          </p:nvSpPr>
          <p:spPr bwMode="auto">
            <a:xfrm rot="16200000">
              <a:off x="2283254" y="4203995"/>
              <a:ext cx="897433" cy="920953"/>
            </a:xfrm>
            <a:prstGeom prst="round2SameRect">
              <a:avLst/>
            </a:prstGeom>
            <a:solidFill>
              <a:srgbClr val="007D5D">
                <a:alpha val="10196"/>
              </a:srgbClr>
            </a:solidFill>
            <a:ln>
              <a:solidFill>
                <a:srgbClr val="007D5D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vert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1200" b="1" i="0" u="none" strike="noStrike" cap="none" normalizeH="0" baseline="0" dirty="0" smtClean="0">
                  <a:solidFill>
                    <a:srgbClr val="007D5D"/>
                  </a:solidFill>
                  <a:effectLst/>
                  <a:latin typeface="Arial" charset="0"/>
                </a:rPr>
                <a:t>IS</a:t>
              </a:r>
              <a:endParaRPr kumimoji="0" lang="en-US" sz="1200" b="1" i="0" u="none" strike="noStrike" cap="none" normalizeH="0" baseline="0" dirty="0" smtClean="0">
                <a:solidFill>
                  <a:srgbClr val="007D5D"/>
                </a:solidFill>
                <a:effectLst/>
                <a:latin typeface="Arial" charset="0"/>
              </a:endParaRPr>
            </a:p>
          </p:txBody>
        </p:sp>
        <p:sp>
          <p:nvSpPr>
            <p:cNvPr id="85" name="Round Same Side Corner Rectangle 84"/>
            <p:cNvSpPr/>
            <p:nvPr/>
          </p:nvSpPr>
          <p:spPr bwMode="auto">
            <a:xfrm rot="16200000">
              <a:off x="2283254" y="5101427"/>
              <a:ext cx="897433" cy="920953"/>
            </a:xfrm>
            <a:prstGeom prst="round2SameRect">
              <a:avLst/>
            </a:prstGeom>
            <a:solidFill>
              <a:srgbClr val="007D5D">
                <a:alpha val="10196"/>
              </a:srgbClr>
            </a:solidFill>
            <a:ln>
              <a:solidFill>
                <a:srgbClr val="007D5D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vert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1200" b="1" i="0" u="none" strike="noStrike" cap="none" normalizeH="0" baseline="0" dirty="0" smtClean="0">
                  <a:solidFill>
                    <a:srgbClr val="007D5D"/>
                  </a:solidFill>
                  <a:effectLst/>
                  <a:latin typeface="Arial" charset="0"/>
                </a:rPr>
                <a:t>FF</a:t>
              </a:r>
              <a:endParaRPr kumimoji="0" lang="en-US" sz="1200" b="1" i="0" u="none" strike="noStrike" cap="none" normalizeH="0" baseline="0" dirty="0" smtClean="0">
                <a:solidFill>
                  <a:srgbClr val="007D5D"/>
                </a:solidFill>
                <a:effectLst/>
                <a:latin typeface="Arial" charset="0"/>
              </a:endParaRPr>
            </a:p>
          </p:txBody>
        </p:sp>
        <p:sp>
          <p:nvSpPr>
            <p:cNvPr id="86" name="Rectangle 85"/>
            <p:cNvSpPr/>
            <p:nvPr/>
          </p:nvSpPr>
          <p:spPr bwMode="auto">
            <a:xfrm>
              <a:off x="4113400" y="3318321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7" name="Rectangle 86"/>
            <p:cNvSpPr/>
            <p:nvPr/>
          </p:nvSpPr>
          <p:spPr bwMode="auto">
            <a:xfrm>
              <a:off x="5034351" y="3318321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8" name="Rectangle 87"/>
            <p:cNvSpPr/>
            <p:nvPr/>
          </p:nvSpPr>
          <p:spPr bwMode="auto">
            <a:xfrm>
              <a:off x="5955303" y="3318321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9" name="Rectangle 88"/>
            <p:cNvSpPr/>
            <p:nvPr/>
          </p:nvSpPr>
          <p:spPr bwMode="auto">
            <a:xfrm>
              <a:off x="3192447" y="4215754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0" name="Rectangle 89"/>
            <p:cNvSpPr/>
            <p:nvPr/>
          </p:nvSpPr>
          <p:spPr bwMode="auto">
            <a:xfrm>
              <a:off x="4113400" y="4215754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1" name="Rectangle 90"/>
            <p:cNvSpPr/>
            <p:nvPr/>
          </p:nvSpPr>
          <p:spPr bwMode="auto">
            <a:xfrm>
              <a:off x="5034351" y="4215754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2" name="Rectangle 91"/>
            <p:cNvSpPr/>
            <p:nvPr/>
          </p:nvSpPr>
          <p:spPr bwMode="auto">
            <a:xfrm>
              <a:off x="5955303" y="4215754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3" name="Rectangle 92"/>
            <p:cNvSpPr/>
            <p:nvPr/>
          </p:nvSpPr>
          <p:spPr bwMode="auto">
            <a:xfrm>
              <a:off x="3192447" y="5113186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4" name="Rectangle 93"/>
            <p:cNvSpPr/>
            <p:nvPr/>
          </p:nvSpPr>
          <p:spPr bwMode="auto">
            <a:xfrm>
              <a:off x="4113400" y="5113186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5" name="Rectangle 94"/>
            <p:cNvSpPr/>
            <p:nvPr/>
          </p:nvSpPr>
          <p:spPr bwMode="auto">
            <a:xfrm>
              <a:off x="5034351" y="5113186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6" name="Rectangle 95"/>
            <p:cNvSpPr/>
            <p:nvPr/>
          </p:nvSpPr>
          <p:spPr bwMode="auto">
            <a:xfrm>
              <a:off x="5955303" y="5113186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97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8847" y="3331518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8" name="Picture 3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9182" y="4229548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9" name="Picture 5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7894" y="5126383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0" name="Picture 7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7894" y="3331516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1" name="Picture 8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6324" y="4231527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" name="Picture 3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8077" y="3331518"/>
              <a:ext cx="890359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" name="Picture 102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7277" y="4231527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4" name="Picture 103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6943" y="5126382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5" name="Picture 11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7894" y="4240023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6" name="Picture 2"/>
            <p:cNvPicPr>
              <a:picLocks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4192" y="3330136"/>
              <a:ext cx="896617" cy="8738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07" name="Oval 106"/>
          <p:cNvSpPr/>
          <p:nvPr/>
        </p:nvSpPr>
        <p:spPr bwMode="auto">
          <a:xfrm>
            <a:off x="8274198" y="1521387"/>
            <a:ext cx="468000" cy="468000"/>
          </a:xfrm>
          <a:prstGeom prst="ellipse">
            <a:avLst/>
          </a:prstGeom>
          <a:noFill/>
          <a:ln w="38100">
            <a:solidFill>
              <a:srgbClr val="FF7005"/>
            </a:solidFill>
            <a:headEnd type="none" w="med" len="med"/>
            <a:tailEnd type="none" w="med" len="med"/>
          </a:ln>
          <a:effectLst>
            <a:glow rad="127000">
              <a:srgbClr val="FF7005">
                <a:alpha val="40000"/>
              </a:srgbClr>
            </a:glow>
          </a:effectLst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587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940675" y="6562800"/>
            <a:ext cx="1079500" cy="306387"/>
          </a:xfrm>
        </p:spPr>
        <p:txBody>
          <a:bodyPr/>
          <a:lstStyle/>
          <a:p>
            <a:fld id="{E72FA820-B3A7-427D-BC85-1635A64F35CA}" type="slidenum">
              <a:rPr lang="de-AT" smtClean="0"/>
              <a:pPr/>
              <a:t>63</a:t>
            </a:fld>
            <a:r>
              <a:rPr lang="de-AT" dirty="0" smtClean="0"/>
              <a:t> of 79</a:t>
            </a:r>
          </a:p>
        </p:txBody>
      </p:sp>
      <p:sp>
        <p:nvSpPr>
          <p:cNvPr id="609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IS / FE - Focus as seeding</a:t>
            </a:r>
            <a:endParaRPr lang="de-AT" dirty="0"/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180000" y="6552000"/>
            <a:ext cx="8784000" cy="0"/>
          </a:xfrm>
          <a:prstGeom prst="line">
            <a:avLst/>
          </a:prstGeom>
          <a:ln w="12700"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7" name="Picture 4" descr="Y:\andrea\Presentations\SemSeg-logo-whit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4624"/>
            <a:ext cx="924546" cy="673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Desktop\ETH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0" y="-43132"/>
            <a:ext cx="848914" cy="848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ooter Placeholder 3"/>
          <p:cNvSpPr txBox="1">
            <a:spLocks/>
          </p:cNvSpPr>
          <p:nvPr/>
        </p:nvSpPr>
        <p:spPr bwMode="auto">
          <a:xfrm>
            <a:off x="180001" y="6558020"/>
            <a:ext cx="878400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de-A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005986"/>
                </a:solidFill>
                <a:latin typeface="Arial" charset="0"/>
                <a:ea typeface="+mn-ea"/>
                <a:cs typeface="+mn-cs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de-AT" dirty="0"/>
              <a:t>4</a:t>
            </a:r>
            <a:r>
              <a:rPr lang="de-AT" dirty="0" smtClean="0"/>
              <a:t>. Illustrative flow visualization</a:t>
            </a:r>
            <a:endParaRPr lang="de-AT" dirty="0"/>
          </a:p>
        </p:txBody>
      </p:sp>
      <p:sp>
        <p:nvSpPr>
          <p:cNvPr id="4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15888" y="6562800"/>
            <a:ext cx="7696200" cy="301625"/>
          </a:xfrm>
        </p:spPr>
        <p:txBody>
          <a:bodyPr/>
          <a:lstStyle/>
          <a:p>
            <a:r>
              <a:rPr lang="de-AT" dirty="0" smtClean="0"/>
              <a:t>A. Brambilla</a:t>
            </a:r>
            <a:endParaRPr lang="de-AT" dirty="0"/>
          </a:p>
        </p:txBody>
      </p:sp>
      <p:pic>
        <p:nvPicPr>
          <p:cNvPr id="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242934"/>
            <a:ext cx="4372951" cy="2219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179512" y="830531"/>
            <a:ext cx="5328592" cy="1129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de-DE" dirty="0" smtClean="0"/>
              <a:t>Selection of the seeding areas</a:t>
            </a:r>
          </a:p>
          <a:p>
            <a:pPr>
              <a:spcBef>
                <a:spcPts val="0"/>
              </a:spcBef>
            </a:pPr>
            <a:r>
              <a:rPr lang="de-DE" sz="2400" dirty="0" smtClean="0"/>
              <a:t>Manual vs Automatic</a:t>
            </a:r>
            <a:endParaRPr lang="de-DE" sz="2400" dirty="0"/>
          </a:p>
          <a:p>
            <a:pPr>
              <a:spcBef>
                <a:spcPts val="0"/>
              </a:spcBef>
            </a:pPr>
            <a:r>
              <a:rPr lang="de-DE" sz="2400" dirty="0" smtClean="0"/>
              <a:t>Motion of specific particles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268760"/>
            <a:ext cx="3837521" cy="2878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31" y="1988840"/>
            <a:ext cx="3842624" cy="2333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2116543" y="3981763"/>
            <a:ext cx="1801043" cy="259645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  <a:prstDash val="sysDas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1400" dirty="0" err="1"/>
              <a:t>Mattausch</a:t>
            </a:r>
            <a:r>
              <a:rPr lang="en-US" sz="1400" dirty="0"/>
              <a:t> et al. </a:t>
            </a:r>
            <a:r>
              <a:rPr lang="en-US" sz="1400" dirty="0" smtClean="0"/>
              <a:t>03</a:t>
            </a:r>
            <a:endParaRPr lang="de-DE" sz="1400" dirty="0" smtClean="0"/>
          </a:p>
        </p:txBody>
      </p:sp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37112"/>
            <a:ext cx="3836144" cy="1956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182" y="-22462"/>
            <a:ext cx="2641817" cy="763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/>
          <p:cNvSpPr/>
          <p:nvPr/>
        </p:nvSpPr>
        <p:spPr bwMode="auto">
          <a:xfrm>
            <a:off x="195231" y="1960074"/>
            <a:ext cx="3842624" cy="2361788"/>
          </a:xfrm>
          <a:prstGeom prst="rect">
            <a:avLst/>
          </a:prstGeom>
          <a:noFill/>
          <a:ln w="76200">
            <a:solidFill>
              <a:srgbClr val="FF7005"/>
            </a:solidFill>
            <a:headEnd type="none" w="med" len="med"/>
            <a:tailEnd type="none" w="med" len="med"/>
          </a:ln>
          <a:effectLst>
            <a:glow rad="127000">
              <a:srgbClr val="FF7005">
                <a:alpha val="40000"/>
              </a:srgbClr>
            </a:glow>
          </a:effectLst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467544" y="4437111"/>
            <a:ext cx="3836144" cy="1956433"/>
          </a:xfrm>
          <a:prstGeom prst="rect">
            <a:avLst/>
          </a:prstGeom>
          <a:noFill/>
          <a:ln w="76200">
            <a:solidFill>
              <a:srgbClr val="FF7005"/>
            </a:solidFill>
            <a:headEnd type="none" w="med" len="med"/>
            <a:tailEnd type="none" w="med" len="med"/>
          </a:ln>
          <a:effectLst>
            <a:glow rad="127000">
              <a:srgbClr val="FF7005">
                <a:alpha val="40000"/>
              </a:srgbClr>
            </a:glow>
          </a:effectLst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4854929" y="1254938"/>
            <a:ext cx="3842624" cy="2891961"/>
          </a:xfrm>
          <a:prstGeom prst="rect">
            <a:avLst/>
          </a:prstGeom>
          <a:noFill/>
          <a:ln w="76200">
            <a:solidFill>
              <a:srgbClr val="FF7005"/>
            </a:solidFill>
            <a:headEnd type="none" w="med" len="med"/>
            <a:tailEnd type="none" w="med" len="med"/>
          </a:ln>
          <a:effectLst>
            <a:glow rad="127000">
              <a:srgbClr val="FF7005">
                <a:alpha val="40000"/>
              </a:srgbClr>
            </a:glow>
          </a:effectLst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4644008" y="4111585"/>
            <a:ext cx="4319992" cy="2390339"/>
          </a:xfrm>
          <a:prstGeom prst="rect">
            <a:avLst/>
          </a:prstGeom>
          <a:noFill/>
          <a:ln w="76200">
            <a:solidFill>
              <a:srgbClr val="FF7005"/>
            </a:solidFill>
            <a:headEnd type="none" w="med" len="med"/>
            <a:tailEnd type="none" w="med" len="med"/>
          </a:ln>
          <a:effectLst>
            <a:glow rad="127000">
              <a:srgbClr val="FF7005">
                <a:alpha val="40000"/>
              </a:srgbClr>
            </a:glow>
          </a:effectLst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6" name="Rectangle 3"/>
          <p:cNvSpPr txBox="1">
            <a:spLocks noChangeArrowheads="1"/>
          </p:cNvSpPr>
          <p:nvPr/>
        </p:nvSpPr>
        <p:spPr bwMode="auto">
          <a:xfrm>
            <a:off x="6804248" y="6165304"/>
            <a:ext cx="1393499" cy="259645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  <a:prstDash val="sysDas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de-DE" sz="1400" dirty="0"/>
              <a:t>Ferstl et al. 10</a:t>
            </a:r>
            <a:endParaRPr lang="de-DE" sz="1400" dirty="0" smtClean="0"/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4644008" y="2996952"/>
            <a:ext cx="1614402" cy="429451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  <a:prstDash val="sysDas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de-DE" sz="1400" dirty="0"/>
              <a:t>Wiebel and Scheuermann </a:t>
            </a:r>
            <a:r>
              <a:rPr lang="de-DE" sz="1400" dirty="0" smtClean="0"/>
              <a:t>05</a:t>
            </a:r>
          </a:p>
        </p:txBody>
      </p:sp>
      <p:sp>
        <p:nvSpPr>
          <p:cNvPr id="21" name="Rectangle 3"/>
          <p:cNvSpPr txBox="1">
            <a:spLocks noChangeArrowheads="1"/>
          </p:cNvSpPr>
          <p:nvPr/>
        </p:nvSpPr>
        <p:spPr bwMode="auto">
          <a:xfrm>
            <a:off x="2843808" y="6202562"/>
            <a:ext cx="1531888" cy="259645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  <a:prstDash val="sysDas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nb-NO" sz="1400" dirty="0"/>
              <a:t>Krüger et </a:t>
            </a:r>
            <a:r>
              <a:rPr lang="nb-NO" sz="1400" dirty="0" smtClean="0"/>
              <a:t>al. 05</a:t>
            </a:r>
            <a:endParaRPr lang="de-DE" sz="1400" dirty="0" smtClean="0"/>
          </a:p>
        </p:txBody>
      </p:sp>
    </p:spTree>
    <p:extLst>
      <p:ext uri="{BB962C8B-B14F-4D97-AF65-F5344CB8AC3E}">
        <p14:creationId xmlns:p14="http://schemas.microsoft.com/office/powerpoint/2010/main" val="1888996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2" grpId="0" animBg="1"/>
      <p:bldP spid="22" grpId="1" animBg="1"/>
      <p:bldP spid="23" grpId="0" animBg="1"/>
      <p:bldP spid="23" grpId="1" animBg="1"/>
      <p:bldP spid="24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940675" y="6562800"/>
            <a:ext cx="1079500" cy="306387"/>
          </a:xfrm>
        </p:spPr>
        <p:txBody>
          <a:bodyPr/>
          <a:lstStyle/>
          <a:p>
            <a:fld id="{E72FA820-B3A7-427D-BC85-1635A64F35CA}" type="slidenum">
              <a:rPr lang="de-AT" smtClean="0"/>
              <a:pPr/>
              <a:t>64</a:t>
            </a:fld>
            <a:r>
              <a:rPr lang="de-AT" dirty="0" smtClean="0"/>
              <a:t> of 79</a:t>
            </a:r>
          </a:p>
        </p:txBody>
      </p:sp>
      <p:sp>
        <p:nvSpPr>
          <p:cNvPr id="609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IS / FE - Focus on integral  lines</a:t>
            </a:r>
            <a:endParaRPr lang="de-AT" dirty="0"/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180000" y="6552000"/>
            <a:ext cx="8784000" cy="0"/>
          </a:xfrm>
          <a:prstGeom prst="line">
            <a:avLst/>
          </a:prstGeom>
          <a:ln w="12700"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7" name="Picture 4" descr="Y:\andrea\Presentations\SemSeg-logo-whit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4624"/>
            <a:ext cx="924546" cy="673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Desktop\ETH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0" y="-43132"/>
            <a:ext cx="848914" cy="848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ooter Placeholder 3"/>
          <p:cNvSpPr txBox="1">
            <a:spLocks/>
          </p:cNvSpPr>
          <p:nvPr/>
        </p:nvSpPr>
        <p:spPr bwMode="auto">
          <a:xfrm>
            <a:off x="180001" y="6558020"/>
            <a:ext cx="878400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de-A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005986"/>
                </a:solidFill>
                <a:latin typeface="Arial" charset="0"/>
                <a:ea typeface="+mn-ea"/>
                <a:cs typeface="+mn-cs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de-AT" dirty="0"/>
              <a:t>4</a:t>
            </a:r>
            <a:r>
              <a:rPr lang="de-AT" dirty="0" smtClean="0"/>
              <a:t>. Illustrative flow visualization</a:t>
            </a:r>
            <a:endParaRPr lang="de-AT" dirty="0"/>
          </a:p>
        </p:txBody>
      </p:sp>
      <p:sp>
        <p:nvSpPr>
          <p:cNvPr id="4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15888" y="6562800"/>
            <a:ext cx="7696200" cy="301625"/>
          </a:xfrm>
        </p:spPr>
        <p:txBody>
          <a:bodyPr/>
          <a:lstStyle/>
          <a:p>
            <a:r>
              <a:rPr lang="de-AT" dirty="0" smtClean="0"/>
              <a:t>A. Brambilla</a:t>
            </a:r>
            <a:endParaRPr lang="de-AT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124744"/>
            <a:ext cx="2664296" cy="2859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041" y="3858101"/>
            <a:ext cx="3815937" cy="25185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919886"/>
            <a:ext cx="3052204" cy="2617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Rectangle 3"/>
          <p:cNvSpPr txBox="1">
            <a:spLocks noChangeArrowheads="1"/>
          </p:cNvSpPr>
          <p:nvPr/>
        </p:nvSpPr>
        <p:spPr bwMode="auto">
          <a:xfrm>
            <a:off x="124694" y="989002"/>
            <a:ext cx="3871242" cy="1129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de-DE" dirty="0" smtClean="0"/>
              <a:t>Focus on integral lines</a:t>
            </a:r>
          </a:p>
          <a:p>
            <a:pPr>
              <a:spcBef>
                <a:spcPts val="0"/>
              </a:spcBef>
            </a:pPr>
            <a:r>
              <a:rPr lang="de-DE" sz="2400" dirty="0" smtClean="0"/>
              <a:t>Clear depiction of selected lines </a:t>
            </a:r>
            <a:endParaRPr lang="de-DE" sz="2400" dirty="0"/>
          </a:p>
          <a:p>
            <a:pPr>
              <a:spcBef>
                <a:spcPts val="0"/>
              </a:spcBef>
            </a:pPr>
            <a:r>
              <a:rPr lang="de-DE" sz="2400" dirty="0" smtClean="0"/>
              <a:t>Motion of specific particles</a:t>
            </a:r>
          </a:p>
        </p:txBody>
      </p:sp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83" y="3932084"/>
            <a:ext cx="3923761" cy="2480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182" y="-22462"/>
            <a:ext cx="2641817" cy="763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/>
          <p:cNvSpPr/>
          <p:nvPr/>
        </p:nvSpPr>
        <p:spPr bwMode="auto">
          <a:xfrm>
            <a:off x="3194021" y="1721248"/>
            <a:ext cx="1973828" cy="1998729"/>
          </a:xfrm>
          <a:prstGeom prst="rect">
            <a:avLst/>
          </a:prstGeom>
          <a:noFill/>
          <a:ln w="76200">
            <a:solidFill>
              <a:srgbClr val="FF7005"/>
            </a:solidFill>
            <a:headEnd type="none" w="med" len="med"/>
            <a:tailEnd type="none" w="med" len="med"/>
          </a:ln>
          <a:effectLst>
            <a:glow rad="127000">
              <a:srgbClr val="FF7005">
                <a:alpha val="40000"/>
              </a:srgbClr>
            </a:glow>
          </a:effectLst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125044" y="3932084"/>
            <a:ext cx="3942899" cy="2421082"/>
          </a:xfrm>
          <a:prstGeom prst="rect">
            <a:avLst/>
          </a:prstGeom>
          <a:noFill/>
          <a:ln w="76200">
            <a:solidFill>
              <a:srgbClr val="FF7005"/>
            </a:solidFill>
            <a:headEnd type="none" w="med" len="med"/>
            <a:tailEnd type="none" w="med" len="med"/>
          </a:ln>
          <a:effectLst>
            <a:glow rad="127000">
              <a:srgbClr val="FF7005">
                <a:alpha val="40000"/>
              </a:srgbClr>
            </a:glow>
          </a:effectLst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5724128" y="836711"/>
            <a:ext cx="3239872" cy="2700439"/>
          </a:xfrm>
          <a:prstGeom prst="rect">
            <a:avLst/>
          </a:prstGeom>
          <a:noFill/>
          <a:ln w="76200">
            <a:solidFill>
              <a:srgbClr val="FF7005"/>
            </a:solidFill>
            <a:headEnd type="none" w="med" len="med"/>
            <a:tailEnd type="none" w="med" len="med"/>
          </a:ln>
          <a:effectLst>
            <a:glow rad="127000">
              <a:srgbClr val="FF7005">
                <a:alpha val="40000"/>
              </a:srgbClr>
            </a:glow>
          </a:effectLst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4952524" y="3826003"/>
            <a:ext cx="3868453" cy="2550616"/>
          </a:xfrm>
          <a:prstGeom prst="rect">
            <a:avLst/>
          </a:prstGeom>
          <a:noFill/>
          <a:ln w="76200">
            <a:solidFill>
              <a:srgbClr val="FF7005"/>
            </a:solidFill>
            <a:headEnd type="none" w="med" len="med"/>
            <a:tailEnd type="none" w="med" len="med"/>
          </a:ln>
          <a:effectLst>
            <a:glow rad="127000">
              <a:srgbClr val="FF7005">
                <a:alpha val="40000"/>
              </a:srgbClr>
            </a:glow>
          </a:effectLst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0" name="Rectangle 3"/>
          <p:cNvSpPr txBox="1">
            <a:spLocks noChangeArrowheads="1"/>
          </p:cNvSpPr>
          <p:nvPr/>
        </p:nvSpPr>
        <p:spPr bwMode="auto">
          <a:xfrm>
            <a:off x="1907704" y="3068960"/>
            <a:ext cx="1380909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  <a:prstDash val="sysDas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1400" dirty="0" err="1"/>
              <a:t>Fuhrmann</a:t>
            </a:r>
            <a:r>
              <a:rPr lang="en-US" sz="1400" dirty="0"/>
              <a:t> and </a:t>
            </a:r>
            <a:r>
              <a:rPr lang="en-US" sz="1400" dirty="0" err="1"/>
              <a:t>Gröller</a:t>
            </a:r>
            <a:r>
              <a:rPr lang="en-US" sz="1400" dirty="0"/>
              <a:t> </a:t>
            </a:r>
            <a:r>
              <a:rPr lang="en-US" sz="1400" dirty="0" smtClean="0"/>
              <a:t>98</a:t>
            </a:r>
            <a:endParaRPr lang="de-DE" sz="1400" dirty="0" smtClean="0"/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2159310" y="6021288"/>
            <a:ext cx="1801043" cy="259645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  <a:prstDash val="sysDas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1400" dirty="0" err="1"/>
              <a:t>Mattausch</a:t>
            </a:r>
            <a:r>
              <a:rPr lang="en-US" sz="1400" dirty="0"/>
              <a:t> et al. </a:t>
            </a:r>
            <a:r>
              <a:rPr lang="en-US" sz="1400" dirty="0" smtClean="0"/>
              <a:t>03</a:t>
            </a:r>
            <a:endParaRPr lang="de-DE" sz="1400" dirty="0" smtClean="0"/>
          </a:p>
        </p:txBody>
      </p:sp>
      <p:sp>
        <p:nvSpPr>
          <p:cNvPr id="49" name="Rectangle 3"/>
          <p:cNvSpPr txBox="1">
            <a:spLocks noChangeArrowheads="1"/>
          </p:cNvSpPr>
          <p:nvPr/>
        </p:nvSpPr>
        <p:spPr bwMode="auto">
          <a:xfrm>
            <a:off x="6079330" y="3719977"/>
            <a:ext cx="1589014" cy="276247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  <a:prstDash val="sysDas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nb-NO" sz="1400" dirty="0"/>
              <a:t>Jones and </a:t>
            </a:r>
            <a:r>
              <a:rPr lang="nb-NO" sz="1400" dirty="0" smtClean="0"/>
              <a:t>Ma 10</a:t>
            </a:r>
            <a:endParaRPr lang="de-DE" sz="1400" dirty="0" smtClean="0"/>
          </a:p>
        </p:txBody>
      </p:sp>
      <p:sp>
        <p:nvSpPr>
          <p:cNvPr id="46" name="Rectangle 3"/>
          <p:cNvSpPr txBox="1">
            <a:spLocks noChangeArrowheads="1"/>
          </p:cNvSpPr>
          <p:nvPr/>
        </p:nvSpPr>
        <p:spPr bwMode="auto">
          <a:xfrm>
            <a:off x="5872021" y="960405"/>
            <a:ext cx="1250484" cy="276247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  <a:prstDash val="sysDas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nb-NO" sz="1400" dirty="0"/>
              <a:t>Wei et al. </a:t>
            </a:r>
            <a:r>
              <a:rPr lang="nb-NO" sz="1400" dirty="0" smtClean="0"/>
              <a:t>10</a:t>
            </a:r>
            <a:endParaRPr lang="de-DE" sz="1400" dirty="0" smtClean="0"/>
          </a:p>
        </p:txBody>
      </p:sp>
    </p:spTree>
    <p:extLst>
      <p:ext uri="{BB962C8B-B14F-4D97-AF65-F5344CB8AC3E}">
        <p14:creationId xmlns:p14="http://schemas.microsoft.com/office/powerpoint/2010/main" val="3044256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Footer Placeholder 3"/>
          <p:cNvSpPr txBox="1">
            <a:spLocks/>
          </p:cNvSpPr>
          <p:nvPr/>
        </p:nvSpPr>
        <p:spPr bwMode="auto">
          <a:xfrm>
            <a:off x="180001" y="6558020"/>
            <a:ext cx="878400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de-A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005986"/>
                </a:solidFill>
                <a:latin typeface="Arial" charset="0"/>
                <a:ea typeface="+mn-ea"/>
                <a:cs typeface="+mn-cs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de-AT" dirty="0"/>
              <a:t>4</a:t>
            </a:r>
            <a:r>
              <a:rPr lang="de-AT" dirty="0" smtClean="0"/>
              <a:t>. Illustrative flow visualization</a:t>
            </a:r>
            <a:endParaRPr lang="de-AT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15888" y="6562800"/>
            <a:ext cx="7696200" cy="301625"/>
          </a:xfrm>
        </p:spPr>
        <p:txBody>
          <a:bodyPr/>
          <a:lstStyle/>
          <a:p>
            <a:r>
              <a:rPr lang="de-AT" dirty="0" smtClean="0"/>
              <a:t>A. Brambilla</a:t>
            </a:r>
            <a:endParaRPr lang="de-AT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940675" y="6562800"/>
            <a:ext cx="1079500" cy="306387"/>
          </a:xfrm>
        </p:spPr>
        <p:txBody>
          <a:bodyPr/>
          <a:lstStyle/>
          <a:p>
            <a:r>
              <a:rPr lang="de-AT" dirty="0" smtClean="0"/>
              <a:t>0</a:t>
            </a:r>
            <a:fld id="{E72FA820-B3A7-427D-BC85-1635A64F35CA}" type="slidenum">
              <a:rPr lang="de-AT" smtClean="0"/>
              <a:pPr/>
              <a:t>65</a:t>
            </a:fld>
            <a:r>
              <a:rPr lang="de-AT" dirty="0" smtClean="0"/>
              <a:t> of 79</a:t>
            </a:r>
          </a:p>
        </p:txBody>
      </p:sp>
      <p:pic>
        <p:nvPicPr>
          <p:cNvPr id="7" name="Picture 4" descr="Y:\andrea\Presentations\SemSeg-logo-whit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4624"/>
            <a:ext cx="924546" cy="673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D:\Desktop\ETH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0" y="-43132"/>
            <a:ext cx="848914" cy="848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0" name="Straight Connector 59"/>
          <p:cNvCxnSpPr/>
          <p:nvPr/>
        </p:nvCxnSpPr>
        <p:spPr bwMode="auto">
          <a:xfrm>
            <a:off x="180000" y="6552000"/>
            <a:ext cx="8784000" cy="0"/>
          </a:xfrm>
          <a:prstGeom prst="line">
            <a:avLst/>
          </a:prstGeom>
          <a:ln w="12700"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182" y="-22462"/>
            <a:ext cx="2641817" cy="763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9282" name="Rectangle 2"/>
          <p:cNvSpPr>
            <a:spLocks noGrp="1" noChangeArrowheads="1"/>
          </p:cNvSpPr>
          <p:nvPr>
            <p:ph type="title"/>
          </p:nvPr>
        </p:nvSpPr>
        <p:spPr>
          <a:xfrm>
            <a:off x="115888" y="36513"/>
            <a:ext cx="8910654" cy="757237"/>
          </a:xfrm>
        </p:spPr>
        <p:txBody>
          <a:bodyPr/>
          <a:lstStyle/>
          <a:p>
            <a:r>
              <a:rPr lang="de-AT" dirty="0" smtClean="0"/>
              <a:t>Illustrative flow vis classification</a:t>
            </a:r>
            <a:endParaRPr lang="de-AT" dirty="0"/>
          </a:p>
        </p:txBody>
      </p:sp>
      <p:grpSp>
        <p:nvGrpSpPr>
          <p:cNvPr id="49" name="Group 48"/>
          <p:cNvGrpSpPr/>
          <p:nvPr/>
        </p:nvGrpSpPr>
        <p:grpSpPr>
          <a:xfrm>
            <a:off x="1110252" y="1192865"/>
            <a:ext cx="6923498" cy="5188463"/>
            <a:chOff x="2271494" y="2420888"/>
            <a:chExt cx="4604762" cy="3589732"/>
          </a:xfrm>
        </p:grpSpPr>
        <p:sp>
          <p:nvSpPr>
            <p:cNvPr id="50" name="Round Same Side Corner Rectangle 49"/>
            <p:cNvSpPr/>
            <p:nvPr/>
          </p:nvSpPr>
          <p:spPr bwMode="auto">
            <a:xfrm>
              <a:off x="4113400" y="2420888"/>
              <a:ext cx="920953" cy="897433"/>
            </a:xfrm>
            <a:prstGeom prst="round2SameRect">
              <a:avLst/>
            </a:prstGeom>
            <a:solidFill>
              <a:srgbClr val="5E3C99">
                <a:alpha val="10196"/>
              </a:srgbClr>
            </a:solidFill>
            <a:ln>
              <a:solidFill>
                <a:srgbClr val="5E3C99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4000" b="1" i="0" u="none" strike="noStrike" cap="none" normalizeH="0" baseline="0" dirty="0" smtClean="0">
                  <a:solidFill>
                    <a:srgbClr val="5E3C99"/>
                  </a:solidFill>
                  <a:effectLst/>
                  <a:latin typeface="Arial" charset="0"/>
                </a:rPr>
                <a:t>VM</a:t>
              </a:r>
              <a:endParaRPr kumimoji="0" lang="en-US" sz="4000" b="1" i="0" u="none" strike="noStrike" cap="none" normalizeH="0" baseline="0" dirty="0" smtClean="0">
                <a:solidFill>
                  <a:srgbClr val="5E3C99"/>
                </a:solidFill>
                <a:effectLst/>
                <a:latin typeface="Arial" charset="0"/>
              </a:endParaRPr>
            </a:p>
          </p:txBody>
        </p:sp>
        <p:sp>
          <p:nvSpPr>
            <p:cNvPr id="51" name="Round Same Side Corner Rectangle 50"/>
            <p:cNvSpPr/>
            <p:nvPr/>
          </p:nvSpPr>
          <p:spPr bwMode="auto">
            <a:xfrm>
              <a:off x="5034351" y="2420888"/>
              <a:ext cx="920953" cy="897433"/>
            </a:xfrm>
            <a:prstGeom prst="round2SameRect">
              <a:avLst/>
            </a:prstGeom>
            <a:solidFill>
              <a:srgbClr val="5E3C99">
                <a:alpha val="10196"/>
              </a:srgbClr>
            </a:solidFill>
            <a:ln>
              <a:solidFill>
                <a:srgbClr val="5E3C99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4000" b="1" i="0" u="none" strike="noStrike" cap="none" normalizeH="0" baseline="0" dirty="0" smtClean="0">
                  <a:solidFill>
                    <a:srgbClr val="5E3C99"/>
                  </a:solidFill>
                  <a:effectLst/>
                  <a:latin typeface="Arial" charset="0"/>
                </a:rPr>
                <a:t>FE</a:t>
              </a:r>
              <a:endParaRPr kumimoji="0" lang="en-US" sz="4000" b="1" i="0" u="none" strike="noStrike" cap="none" normalizeH="0" baseline="0" dirty="0" smtClean="0">
                <a:solidFill>
                  <a:srgbClr val="5E3C99"/>
                </a:solidFill>
                <a:effectLst/>
                <a:latin typeface="Arial" charset="0"/>
              </a:endParaRPr>
            </a:p>
          </p:txBody>
        </p:sp>
        <p:sp>
          <p:nvSpPr>
            <p:cNvPr id="55" name="Round Same Side Corner Rectangle 54"/>
            <p:cNvSpPr/>
            <p:nvPr/>
          </p:nvSpPr>
          <p:spPr bwMode="auto">
            <a:xfrm>
              <a:off x="5955303" y="2420888"/>
              <a:ext cx="920953" cy="897433"/>
            </a:xfrm>
            <a:prstGeom prst="round2SameRect">
              <a:avLst/>
            </a:prstGeom>
            <a:solidFill>
              <a:srgbClr val="5E3C99">
                <a:alpha val="10196"/>
              </a:srgbClr>
            </a:solidFill>
            <a:ln>
              <a:solidFill>
                <a:srgbClr val="5E3C99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4000" b="1" i="0" u="none" strike="noStrike" cap="none" normalizeH="0" baseline="0" dirty="0" smtClean="0">
                  <a:solidFill>
                    <a:srgbClr val="5E3C99"/>
                  </a:solidFill>
                  <a:effectLst/>
                  <a:latin typeface="Arial" charset="0"/>
                </a:rPr>
                <a:t>VE</a:t>
              </a:r>
              <a:endParaRPr kumimoji="0" lang="en-US" sz="4000" b="1" i="0" u="none" strike="noStrike" cap="none" normalizeH="0" baseline="0" dirty="0" smtClean="0">
                <a:solidFill>
                  <a:srgbClr val="5E3C99"/>
                </a:solidFill>
                <a:effectLst/>
                <a:latin typeface="Arial" charset="0"/>
              </a:endParaRPr>
            </a:p>
          </p:txBody>
        </p:sp>
        <p:sp>
          <p:nvSpPr>
            <p:cNvPr id="93" name="Round Same Side Corner Rectangle 92"/>
            <p:cNvSpPr/>
            <p:nvPr/>
          </p:nvSpPr>
          <p:spPr bwMode="auto">
            <a:xfrm>
              <a:off x="3192447" y="2420888"/>
              <a:ext cx="920953" cy="897433"/>
            </a:xfrm>
            <a:prstGeom prst="round2SameRect">
              <a:avLst/>
            </a:prstGeom>
            <a:solidFill>
              <a:srgbClr val="5E3C99">
                <a:alpha val="10196"/>
              </a:srgbClr>
            </a:solidFill>
            <a:ln>
              <a:solidFill>
                <a:srgbClr val="5E3C99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4000" b="1" i="0" u="none" strike="noStrike" cap="none" normalizeH="0" baseline="0" dirty="0" smtClean="0">
                  <a:solidFill>
                    <a:srgbClr val="5E3C99"/>
                  </a:solidFill>
                  <a:effectLst/>
                  <a:latin typeface="Arial" charset="0"/>
                </a:rPr>
                <a:t>PE</a:t>
              </a:r>
              <a:endParaRPr kumimoji="0" lang="en-US" sz="4000" b="1" i="0" u="none" strike="noStrike" cap="none" normalizeH="0" baseline="0" dirty="0" smtClean="0">
                <a:solidFill>
                  <a:srgbClr val="5E3C99"/>
                </a:solidFill>
                <a:effectLst/>
                <a:latin typeface="Arial" charset="0"/>
              </a:endParaRPr>
            </a:p>
          </p:txBody>
        </p:sp>
        <p:sp>
          <p:nvSpPr>
            <p:cNvPr id="94" name="Rectangle 93"/>
            <p:cNvSpPr/>
            <p:nvPr/>
          </p:nvSpPr>
          <p:spPr bwMode="auto">
            <a:xfrm>
              <a:off x="3192447" y="3318321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5" name="Round Same Side Corner Rectangle 94"/>
            <p:cNvSpPr/>
            <p:nvPr/>
          </p:nvSpPr>
          <p:spPr bwMode="auto">
            <a:xfrm rot="16200000">
              <a:off x="2283254" y="3306562"/>
              <a:ext cx="897433" cy="920953"/>
            </a:xfrm>
            <a:prstGeom prst="round2SameRect">
              <a:avLst/>
            </a:prstGeom>
            <a:solidFill>
              <a:srgbClr val="007D5D">
                <a:alpha val="10196"/>
              </a:srgbClr>
            </a:solidFill>
            <a:ln>
              <a:solidFill>
                <a:srgbClr val="007D5D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vert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4000" b="1" i="0" u="none" strike="noStrike" cap="none" normalizeH="0" baseline="0" dirty="0" smtClean="0">
                  <a:solidFill>
                    <a:srgbClr val="007D5D"/>
                  </a:solidFill>
                  <a:effectLst/>
                  <a:latin typeface="Arial" charset="0"/>
                </a:rPr>
                <a:t>RD</a:t>
              </a:r>
              <a:endParaRPr kumimoji="0" lang="en-US" sz="4000" b="1" i="0" u="none" strike="noStrike" cap="none" normalizeH="0" baseline="0" dirty="0" smtClean="0">
                <a:solidFill>
                  <a:srgbClr val="007D5D"/>
                </a:solidFill>
                <a:effectLst/>
                <a:latin typeface="Arial" charset="0"/>
              </a:endParaRPr>
            </a:p>
          </p:txBody>
        </p:sp>
        <p:sp>
          <p:nvSpPr>
            <p:cNvPr id="96" name="Round Same Side Corner Rectangle 95"/>
            <p:cNvSpPr/>
            <p:nvPr/>
          </p:nvSpPr>
          <p:spPr bwMode="auto">
            <a:xfrm rot="16200000">
              <a:off x="2283254" y="4203995"/>
              <a:ext cx="897433" cy="920953"/>
            </a:xfrm>
            <a:prstGeom prst="round2SameRect">
              <a:avLst/>
            </a:prstGeom>
            <a:solidFill>
              <a:srgbClr val="007D5D">
                <a:alpha val="10196"/>
              </a:srgbClr>
            </a:solidFill>
            <a:ln>
              <a:solidFill>
                <a:srgbClr val="007D5D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vert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4000" b="1" i="0" u="none" strike="noStrike" cap="none" normalizeH="0" baseline="0" dirty="0" smtClean="0">
                  <a:solidFill>
                    <a:srgbClr val="007D5D"/>
                  </a:solidFill>
                  <a:effectLst/>
                  <a:latin typeface="Arial" charset="0"/>
                </a:rPr>
                <a:t>IS</a:t>
              </a:r>
              <a:endParaRPr kumimoji="0" lang="en-US" sz="4000" b="1" i="0" u="none" strike="noStrike" cap="none" normalizeH="0" baseline="0" dirty="0" smtClean="0">
                <a:solidFill>
                  <a:srgbClr val="007D5D"/>
                </a:solidFill>
                <a:effectLst/>
                <a:latin typeface="Arial" charset="0"/>
              </a:endParaRPr>
            </a:p>
          </p:txBody>
        </p:sp>
        <p:sp>
          <p:nvSpPr>
            <p:cNvPr id="97" name="Round Same Side Corner Rectangle 96"/>
            <p:cNvSpPr/>
            <p:nvPr/>
          </p:nvSpPr>
          <p:spPr bwMode="auto">
            <a:xfrm rot="16200000">
              <a:off x="2283254" y="5101427"/>
              <a:ext cx="897433" cy="920953"/>
            </a:xfrm>
            <a:prstGeom prst="round2SameRect">
              <a:avLst/>
            </a:prstGeom>
            <a:solidFill>
              <a:srgbClr val="007D5D">
                <a:alpha val="10196"/>
              </a:srgbClr>
            </a:solidFill>
            <a:ln>
              <a:solidFill>
                <a:srgbClr val="007D5D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vert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4000" b="1" i="0" u="none" strike="noStrike" cap="none" normalizeH="0" baseline="0" dirty="0" smtClean="0">
                  <a:solidFill>
                    <a:srgbClr val="007D5D"/>
                  </a:solidFill>
                  <a:effectLst/>
                  <a:latin typeface="Arial" charset="0"/>
                </a:rPr>
                <a:t>FF</a:t>
              </a:r>
              <a:endParaRPr kumimoji="0" lang="en-US" sz="4000" b="1" i="0" u="none" strike="noStrike" cap="none" normalizeH="0" baseline="0" dirty="0" smtClean="0">
                <a:solidFill>
                  <a:srgbClr val="007D5D"/>
                </a:solidFill>
                <a:effectLst/>
                <a:latin typeface="Arial" charset="0"/>
              </a:endParaRPr>
            </a:p>
          </p:txBody>
        </p:sp>
        <p:sp>
          <p:nvSpPr>
            <p:cNvPr id="98" name="Rectangle 97"/>
            <p:cNvSpPr/>
            <p:nvPr/>
          </p:nvSpPr>
          <p:spPr bwMode="auto">
            <a:xfrm>
              <a:off x="4113400" y="3318321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9" name="Rectangle 98"/>
            <p:cNvSpPr/>
            <p:nvPr/>
          </p:nvSpPr>
          <p:spPr bwMode="auto">
            <a:xfrm>
              <a:off x="5034351" y="3318321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0" name="Rectangle 99"/>
            <p:cNvSpPr/>
            <p:nvPr/>
          </p:nvSpPr>
          <p:spPr bwMode="auto">
            <a:xfrm>
              <a:off x="5955303" y="3318321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1" name="Rectangle 100"/>
            <p:cNvSpPr/>
            <p:nvPr/>
          </p:nvSpPr>
          <p:spPr bwMode="auto">
            <a:xfrm>
              <a:off x="3192447" y="4215754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2" name="Rectangle 101"/>
            <p:cNvSpPr/>
            <p:nvPr/>
          </p:nvSpPr>
          <p:spPr bwMode="auto">
            <a:xfrm>
              <a:off x="4113400" y="4215754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3" name="Rectangle 102"/>
            <p:cNvSpPr/>
            <p:nvPr/>
          </p:nvSpPr>
          <p:spPr bwMode="auto">
            <a:xfrm>
              <a:off x="5034351" y="4215754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4" name="Rectangle 103"/>
            <p:cNvSpPr/>
            <p:nvPr/>
          </p:nvSpPr>
          <p:spPr bwMode="auto">
            <a:xfrm>
              <a:off x="5955303" y="4215754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5" name="Rectangle 104"/>
            <p:cNvSpPr/>
            <p:nvPr/>
          </p:nvSpPr>
          <p:spPr bwMode="auto">
            <a:xfrm>
              <a:off x="3192447" y="5113186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6" name="Rectangle 105"/>
            <p:cNvSpPr/>
            <p:nvPr/>
          </p:nvSpPr>
          <p:spPr bwMode="auto">
            <a:xfrm>
              <a:off x="4113400" y="5113186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7" name="Rectangle 106"/>
            <p:cNvSpPr/>
            <p:nvPr/>
          </p:nvSpPr>
          <p:spPr bwMode="auto">
            <a:xfrm>
              <a:off x="5034351" y="5113186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8" name="Rectangle 107"/>
            <p:cNvSpPr/>
            <p:nvPr/>
          </p:nvSpPr>
          <p:spPr bwMode="auto">
            <a:xfrm>
              <a:off x="5955303" y="5113186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0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8847" y="3331518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0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9182" y="4229548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1" name="Picture 5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7894" y="5126383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2" name="Picture 7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7894" y="3331516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3" name="Picture 8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6324" y="4231527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4" name="Picture 3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8077" y="3331518"/>
              <a:ext cx="890359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5" name="Picture 114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7277" y="4231527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6" name="Picture 115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6943" y="5126382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7" name="Picture 11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7894" y="4240023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8" name="Picture 2"/>
            <p:cNvPicPr>
              <a:picLocks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4192" y="3330136"/>
              <a:ext cx="896617" cy="8738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3" name="Rounded Rectangle 62"/>
          <p:cNvSpPr/>
          <p:nvPr/>
        </p:nvSpPr>
        <p:spPr bwMode="auto">
          <a:xfrm>
            <a:off x="2417858" y="5010261"/>
            <a:ext cx="4309294" cy="1443075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FF7005"/>
            </a:solidFill>
            <a:headEnd type="none" w="med" len="med"/>
            <a:tailEnd type="none" w="med" len="med"/>
          </a:ln>
          <a:effectLst>
            <a:glow rad="127000">
              <a:srgbClr val="FF7005">
                <a:alpha val="40000"/>
              </a:srgbClr>
            </a:glow>
          </a:effectLst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5145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roup 83"/>
          <p:cNvGrpSpPr/>
          <p:nvPr/>
        </p:nvGrpSpPr>
        <p:grpSpPr>
          <a:xfrm>
            <a:off x="7186613" y="803563"/>
            <a:ext cx="1887979" cy="1522918"/>
            <a:chOff x="2271494" y="2420888"/>
            <a:chExt cx="4604762" cy="3589732"/>
          </a:xfrm>
        </p:grpSpPr>
        <p:sp>
          <p:nvSpPr>
            <p:cNvPr id="85" name="Round Same Side Corner Rectangle 84"/>
            <p:cNvSpPr/>
            <p:nvPr/>
          </p:nvSpPr>
          <p:spPr bwMode="auto">
            <a:xfrm>
              <a:off x="4113400" y="2420888"/>
              <a:ext cx="920953" cy="897433"/>
            </a:xfrm>
            <a:prstGeom prst="round2SameRect">
              <a:avLst/>
            </a:prstGeom>
            <a:solidFill>
              <a:srgbClr val="5E3C99">
                <a:alpha val="10196"/>
              </a:srgbClr>
            </a:solidFill>
            <a:ln>
              <a:solidFill>
                <a:srgbClr val="5E3C99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1200" b="1" i="0" u="none" strike="noStrike" cap="none" normalizeH="0" baseline="0" dirty="0" smtClean="0">
                  <a:solidFill>
                    <a:srgbClr val="5E3C99"/>
                  </a:solidFill>
                  <a:effectLst/>
                  <a:latin typeface="Arial" charset="0"/>
                </a:rPr>
                <a:t>VM</a:t>
              </a:r>
              <a:endParaRPr kumimoji="0" lang="en-US" sz="1200" b="1" i="0" u="none" strike="noStrike" cap="none" normalizeH="0" baseline="0" dirty="0" smtClean="0">
                <a:solidFill>
                  <a:srgbClr val="5E3C99"/>
                </a:solidFill>
                <a:effectLst/>
                <a:latin typeface="Arial" charset="0"/>
              </a:endParaRPr>
            </a:p>
          </p:txBody>
        </p:sp>
        <p:sp>
          <p:nvSpPr>
            <p:cNvPr id="86" name="Round Same Side Corner Rectangle 85"/>
            <p:cNvSpPr/>
            <p:nvPr/>
          </p:nvSpPr>
          <p:spPr bwMode="auto">
            <a:xfrm>
              <a:off x="5034351" y="2420888"/>
              <a:ext cx="920953" cy="897433"/>
            </a:xfrm>
            <a:prstGeom prst="round2SameRect">
              <a:avLst/>
            </a:prstGeom>
            <a:solidFill>
              <a:srgbClr val="5E3C99">
                <a:alpha val="10196"/>
              </a:srgbClr>
            </a:solidFill>
            <a:ln>
              <a:solidFill>
                <a:srgbClr val="5E3C99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1200" b="1" i="0" u="none" strike="noStrike" cap="none" normalizeH="0" baseline="0" dirty="0" smtClean="0">
                  <a:solidFill>
                    <a:srgbClr val="5E3C99"/>
                  </a:solidFill>
                  <a:effectLst/>
                  <a:latin typeface="Arial" charset="0"/>
                </a:rPr>
                <a:t>FE</a:t>
              </a:r>
              <a:endParaRPr kumimoji="0" lang="en-US" sz="1200" b="1" i="0" u="none" strike="noStrike" cap="none" normalizeH="0" baseline="0" dirty="0" smtClean="0">
                <a:solidFill>
                  <a:srgbClr val="5E3C99"/>
                </a:solidFill>
                <a:effectLst/>
                <a:latin typeface="Arial" charset="0"/>
              </a:endParaRPr>
            </a:p>
          </p:txBody>
        </p:sp>
        <p:sp>
          <p:nvSpPr>
            <p:cNvPr id="87" name="Round Same Side Corner Rectangle 86"/>
            <p:cNvSpPr/>
            <p:nvPr/>
          </p:nvSpPr>
          <p:spPr bwMode="auto">
            <a:xfrm>
              <a:off x="5955303" y="2420888"/>
              <a:ext cx="920953" cy="897433"/>
            </a:xfrm>
            <a:prstGeom prst="round2SameRect">
              <a:avLst/>
            </a:prstGeom>
            <a:solidFill>
              <a:srgbClr val="5E3C99">
                <a:alpha val="10196"/>
              </a:srgbClr>
            </a:solidFill>
            <a:ln>
              <a:solidFill>
                <a:srgbClr val="5E3C99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1200" b="1" i="0" u="none" strike="noStrike" cap="none" normalizeH="0" baseline="0" dirty="0" smtClean="0">
                  <a:solidFill>
                    <a:srgbClr val="5E3C99"/>
                  </a:solidFill>
                  <a:effectLst/>
                  <a:latin typeface="Arial" charset="0"/>
                </a:rPr>
                <a:t>VE</a:t>
              </a:r>
              <a:endParaRPr kumimoji="0" lang="en-US" sz="1200" b="1" i="0" u="none" strike="noStrike" cap="none" normalizeH="0" baseline="0" dirty="0" smtClean="0">
                <a:solidFill>
                  <a:srgbClr val="5E3C99"/>
                </a:solidFill>
                <a:effectLst/>
                <a:latin typeface="Arial" charset="0"/>
              </a:endParaRPr>
            </a:p>
          </p:txBody>
        </p:sp>
        <p:sp>
          <p:nvSpPr>
            <p:cNvPr id="88" name="Round Same Side Corner Rectangle 87"/>
            <p:cNvSpPr/>
            <p:nvPr/>
          </p:nvSpPr>
          <p:spPr bwMode="auto">
            <a:xfrm>
              <a:off x="3192447" y="2420888"/>
              <a:ext cx="920953" cy="897433"/>
            </a:xfrm>
            <a:prstGeom prst="round2SameRect">
              <a:avLst/>
            </a:prstGeom>
            <a:solidFill>
              <a:srgbClr val="5E3C99">
                <a:alpha val="10196"/>
              </a:srgbClr>
            </a:solidFill>
            <a:ln>
              <a:solidFill>
                <a:srgbClr val="5E3C99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1200" b="1" i="0" u="none" strike="noStrike" cap="none" normalizeH="0" baseline="0" dirty="0" smtClean="0">
                  <a:solidFill>
                    <a:srgbClr val="5E3C99"/>
                  </a:solidFill>
                  <a:effectLst/>
                  <a:latin typeface="Arial" charset="0"/>
                </a:rPr>
                <a:t>PE</a:t>
              </a:r>
              <a:endParaRPr kumimoji="0" lang="en-US" sz="1200" b="1" i="0" u="none" strike="noStrike" cap="none" normalizeH="0" baseline="0" dirty="0" smtClean="0">
                <a:solidFill>
                  <a:srgbClr val="5E3C99"/>
                </a:solidFill>
                <a:effectLst/>
                <a:latin typeface="Arial" charset="0"/>
              </a:endParaRPr>
            </a:p>
          </p:txBody>
        </p:sp>
        <p:sp>
          <p:nvSpPr>
            <p:cNvPr id="89" name="Rectangle 88"/>
            <p:cNvSpPr/>
            <p:nvPr/>
          </p:nvSpPr>
          <p:spPr bwMode="auto">
            <a:xfrm>
              <a:off x="3192447" y="3318321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0" name="Round Same Side Corner Rectangle 89"/>
            <p:cNvSpPr/>
            <p:nvPr/>
          </p:nvSpPr>
          <p:spPr bwMode="auto">
            <a:xfrm rot="16200000">
              <a:off x="2283254" y="3306562"/>
              <a:ext cx="897433" cy="920953"/>
            </a:xfrm>
            <a:prstGeom prst="round2SameRect">
              <a:avLst/>
            </a:prstGeom>
            <a:solidFill>
              <a:srgbClr val="007D5D">
                <a:alpha val="10196"/>
              </a:srgbClr>
            </a:solidFill>
            <a:ln>
              <a:solidFill>
                <a:srgbClr val="007D5D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vert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1200" b="1" i="0" u="none" strike="noStrike" cap="none" normalizeH="0" baseline="0" dirty="0" smtClean="0">
                  <a:solidFill>
                    <a:srgbClr val="007D5D"/>
                  </a:solidFill>
                  <a:effectLst/>
                  <a:latin typeface="Arial" charset="0"/>
                </a:rPr>
                <a:t>RD</a:t>
              </a:r>
              <a:endParaRPr kumimoji="0" lang="en-US" sz="1200" b="1" i="0" u="none" strike="noStrike" cap="none" normalizeH="0" baseline="0" dirty="0" smtClean="0">
                <a:solidFill>
                  <a:srgbClr val="007D5D"/>
                </a:solidFill>
                <a:effectLst/>
                <a:latin typeface="Arial" charset="0"/>
              </a:endParaRPr>
            </a:p>
          </p:txBody>
        </p:sp>
        <p:sp>
          <p:nvSpPr>
            <p:cNvPr id="91" name="Round Same Side Corner Rectangle 90"/>
            <p:cNvSpPr/>
            <p:nvPr/>
          </p:nvSpPr>
          <p:spPr bwMode="auto">
            <a:xfrm rot="16200000">
              <a:off x="2283254" y="4203995"/>
              <a:ext cx="897433" cy="920953"/>
            </a:xfrm>
            <a:prstGeom prst="round2SameRect">
              <a:avLst/>
            </a:prstGeom>
            <a:solidFill>
              <a:srgbClr val="007D5D">
                <a:alpha val="10196"/>
              </a:srgbClr>
            </a:solidFill>
            <a:ln>
              <a:solidFill>
                <a:srgbClr val="007D5D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vert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1200" b="1" i="0" u="none" strike="noStrike" cap="none" normalizeH="0" baseline="0" dirty="0" smtClean="0">
                  <a:solidFill>
                    <a:srgbClr val="007D5D"/>
                  </a:solidFill>
                  <a:effectLst/>
                  <a:latin typeface="Arial" charset="0"/>
                </a:rPr>
                <a:t>IS</a:t>
              </a:r>
              <a:endParaRPr kumimoji="0" lang="en-US" sz="1200" b="1" i="0" u="none" strike="noStrike" cap="none" normalizeH="0" baseline="0" dirty="0" smtClean="0">
                <a:solidFill>
                  <a:srgbClr val="007D5D"/>
                </a:solidFill>
                <a:effectLst/>
                <a:latin typeface="Arial" charset="0"/>
              </a:endParaRPr>
            </a:p>
          </p:txBody>
        </p:sp>
        <p:sp>
          <p:nvSpPr>
            <p:cNvPr id="92" name="Round Same Side Corner Rectangle 91"/>
            <p:cNvSpPr/>
            <p:nvPr/>
          </p:nvSpPr>
          <p:spPr bwMode="auto">
            <a:xfrm rot="16200000">
              <a:off x="2283254" y="5101427"/>
              <a:ext cx="897433" cy="920953"/>
            </a:xfrm>
            <a:prstGeom prst="round2SameRect">
              <a:avLst/>
            </a:prstGeom>
            <a:solidFill>
              <a:srgbClr val="007D5D">
                <a:alpha val="10196"/>
              </a:srgbClr>
            </a:solidFill>
            <a:ln>
              <a:solidFill>
                <a:srgbClr val="007D5D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vert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1200" b="1" i="0" u="none" strike="noStrike" cap="none" normalizeH="0" baseline="0" dirty="0" smtClean="0">
                  <a:solidFill>
                    <a:srgbClr val="007D5D"/>
                  </a:solidFill>
                  <a:effectLst/>
                  <a:latin typeface="Arial" charset="0"/>
                </a:rPr>
                <a:t>FF</a:t>
              </a:r>
              <a:endParaRPr kumimoji="0" lang="en-US" sz="1200" b="1" i="0" u="none" strike="noStrike" cap="none" normalizeH="0" baseline="0" dirty="0" smtClean="0">
                <a:solidFill>
                  <a:srgbClr val="007D5D"/>
                </a:solidFill>
                <a:effectLst/>
                <a:latin typeface="Arial" charset="0"/>
              </a:endParaRPr>
            </a:p>
          </p:txBody>
        </p:sp>
        <p:sp>
          <p:nvSpPr>
            <p:cNvPr id="93" name="Rectangle 92"/>
            <p:cNvSpPr/>
            <p:nvPr/>
          </p:nvSpPr>
          <p:spPr bwMode="auto">
            <a:xfrm>
              <a:off x="4113400" y="3318321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4" name="Rectangle 93"/>
            <p:cNvSpPr/>
            <p:nvPr/>
          </p:nvSpPr>
          <p:spPr bwMode="auto">
            <a:xfrm>
              <a:off x="5034351" y="3318321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5" name="Rectangle 94"/>
            <p:cNvSpPr/>
            <p:nvPr/>
          </p:nvSpPr>
          <p:spPr bwMode="auto">
            <a:xfrm>
              <a:off x="5955303" y="3318321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6" name="Rectangle 95"/>
            <p:cNvSpPr/>
            <p:nvPr/>
          </p:nvSpPr>
          <p:spPr bwMode="auto">
            <a:xfrm>
              <a:off x="3192447" y="4215754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7" name="Rectangle 96"/>
            <p:cNvSpPr/>
            <p:nvPr/>
          </p:nvSpPr>
          <p:spPr bwMode="auto">
            <a:xfrm>
              <a:off x="4113400" y="4215754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8" name="Rectangle 97"/>
            <p:cNvSpPr/>
            <p:nvPr/>
          </p:nvSpPr>
          <p:spPr bwMode="auto">
            <a:xfrm>
              <a:off x="5034351" y="4215754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9" name="Rectangle 98"/>
            <p:cNvSpPr/>
            <p:nvPr/>
          </p:nvSpPr>
          <p:spPr bwMode="auto">
            <a:xfrm>
              <a:off x="5955303" y="4215754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0" name="Rectangle 99"/>
            <p:cNvSpPr/>
            <p:nvPr/>
          </p:nvSpPr>
          <p:spPr bwMode="auto">
            <a:xfrm>
              <a:off x="3192447" y="5113186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1" name="Rectangle 100"/>
            <p:cNvSpPr/>
            <p:nvPr/>
          </p:nvSpPr>
          <p:spPr bwMode="auto">
            <a:xfrm>
              <a:off x="4113400" y="5113186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2" name="Rectangle 101"/>
            <p:cNvSpPr/>
            <p:nvPr/>
          </p:nvSpPr>
          <p:spPr bwMode="auto">
            <a:xfrm>
              <a:off x="5034351" y="5113186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3" name="Rectangle 102"/>
            <p:cNvSpPr/>
            <p:nvPr/>
          </p:nvSpPr>
          <p:spPr bwMode="auto">
            <a:xfrm>
              <a:off x="5955303" y="5113186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0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8847" y="3331518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5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9182" y="4229548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6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7894" y="5126383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7" name="Picture 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7894" y="3331516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8" name="Picture 8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6324" y="4231527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9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8077" y="3331518"/>
              <a:ext cx="890359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0" name="Picture 109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7277" y="4231527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1" name="Picture 110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6943" y="5126382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2" name="Picture 11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7894" y="4240023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3" name="Picture 2"/>
            <p:cNvPicPr>
              <a:picLocks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4192" y="3330136"/>
              <a:ext cx="896617" cy="8738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83" name="Picture 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73884" y="4007430"/>
            <a:ext cx="2460319" cy="3319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404" y="4286504"/>
            <a:ext cx="3427092" cy="2242708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940675" y="6562800"/>
            <a:ext cx="1079500" cy="306387"/>
          </a:xfrm>
        </p:spPr>
        <p:txBody>
          <a:bodyPr/>
          <a:lstStyle/>
          <a:p>
            <a:fld id="{E72FA820-B3A7-427D-BC85-1635A64F35CA}" type="slidenum">
              <a:rPr lang="de-AT" smtClean="0"/>
              <a:pPr/>
              <a:t>66</a:t>
            </a:fld>
            <a:r>
              <a:rPr lang="de-AT" dirty="0" smtClean="0"/>
              <a:t> of 79</a:t>
            </a:r>
          </a:p>
        </p:txBody>
      </p:sp>
      <p:sp>
        <p:nvSpPr>
          <p:cNvPr id="609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9063" y="1023938"/>
            <a:ext cx="8907462" cy="5501406"/>
          </a:xfrm>
        </p:spPr>
        <p:txBody>
          <a:bodyPr/>
          <a:lstStyle/>
          <a:p>
            <a:r>
              <a:rPr lang="de-DE" dirty="0" smtClean="0"/>
              <a:t>No approaches in this category</a:t>
            </a:r>
          </a:p>
          <a:p>
            <a:r>
              <a:rPr lang="de-DE" dirty="0" smtClean="0"/>
              <a:t>Usually no perceptual issues </a:t>
            </a:r>
          </a:p>
          <a:p>
            <a:r>
              <a:rPr lang="de-DE" dirty="0" smtClean="0"/>
              <a:t>Possible developments wrt. new features</a:t>
            </a: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180000" y="6552000"/>
            <a:ext cx="8784000" cy="0"/>
          </a:xfrm>
          <a:prstGeom prst="line">
            <a:avLst/>
          </a:prstGeom>
          <a:ln w="12700"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7" name="Picture 4" descr="Y:\andrea\Presentations\SemSeg-logo-white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4624"/>
            <a:ext cx="924546" cy="673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Desktop\ETHLogo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0" y="-43132"/>
            <a:ext cx="848914" cy="848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64208" y="1863874"/>
            <a:ext cx="3921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b="1" dirty="0" smtClean="0">
                <a:solidFill>
                  <a:srgbClr val="FF7005"/>
                </a:solidFill>
              </a:rPr>
              <a:t>?</a:t>
            </a:r>
            <a:endParaRPr lang="nb-NO" b="1" dirty="0">
              <a:solidFill>
                <a:srgbClr val="FF7005"/>
              </a:solidFill>
            </a:endParaRPr>
          </a:p>
        </p:txBody>
      </p:sp>
      <p:sp>
        <p:nvSpPr>
          <p:cNvPr id="4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15888" y="6562800"/>
            <a:ext cx="7696200" cy="301625"/>
          </a:xfrm>
        </p:spPr>
        <p:txBody>
          <a:bodyPr/>
          <a:lstStyle/>
          <a:p>
            <a:r>
              <a:rPr lang="de-AT" dirty="0" smtClean="0"/>
              <a:t>A. Brambilla</a:t>
            </a:r>
            <a:endParaRPr lang="de-AT" dirty="0"/>
          </a:p>
        </p:txBody>
      </p:sp>
      <p:sp>
        <p:nvSpPr>
          <p:cNvPr id="45" name="Footer Placeholder 3"/>
          <p:cNvSpPr txBox="1">
            <a:spLocks/>
          </p:cNvSpPr>
          <p:nvPr/>
        </p:nvSpPr>
        <p:spPr bwMode="auto">
          <a:xfrm>
            <a:off x="180001" y="6558020"/>
            <a:ext cx="878400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de-A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005986"/>
                </a:solidFill>
                <a:latin typeface="Arial" charset="0"/>
                <a:ea typeface="+mn-ea"/>
                <a:cs typeface="+mn-cs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de-AT" dirty="0"/>
              <a:t>4</a:t>
            </a:r>
            <a:r>
              <a:rPr lang="de-AT" dirty="0" smtClean="0"/>
              <a:t>. Illustrative flow visualization</a:t>
            </a:r>
            <a:endParaRPr lang="de-AT" dirty="0"/>
          </a:p>
        </p:txBody>
      </p:sp>
      <p:pic>
        <p:nvPicPr>
          <p:cNvPr id="47" name="Picture 4" descr="1016-stro-01">
            <a:hlinkClick r:id="rId17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05"/>
          <a:stretch>
            <a:fillRect/>
          </a:stretch>
        </p:blipFill>
        <p:spPr bwMode="auto">
          <a:xfrm>
            <a:off x="179651" y="2853606"/>
            <a:ext cx="2736304" cy="1484603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Rectangle 3"/>
          <p:cNvSpPr txBox="1">
            <a:spLocks noChangeArrowheads="1"/>
          </p:cNvSpPr>
          <p:nvPr/>
        </p:nvSpPr>
        <p:spPr bwMode="auto">
          <a:xfrm>
            <a:off x="7967207" y="6021288"/>
            <a:ext cx="996793" cy="442763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  <a:prstDash val="sysDas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9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9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9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9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9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9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9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9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9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de-DE" sz="1400" dirty="0"/>
              <a:t>Garth et al. 07</a:t>
            </a:r>
            <a:endParaRPr lang="de-DE" sz="1400" dirty="0" smtClean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587" y="2636912"/>
            <a:ext cx="4257634" cy="2586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" name="Rectangle 3"/>
          <p:cNvSpPr txBox="1">
            <a:spLocks noChangeArrowheads="1"/>
          </p:cNvSpPr>
          <p:nvPr/>
        </p:nvSpPr>
        <p:spPr bwMode="auto">
          <a:xfrm>
            <a:off x="4067944" y="3080745"/>
            <a:ext cx="1152128" cy="276247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  <a:prstDash val="sysDas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9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9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9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9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9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9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9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9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9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de-DE" sz="1400" dirty="0" smtClean="0"/>
              <a:t>Jiménez 08</a:t>
            </a:r>
          </a:p>
        </p:txBody>
      </p:sp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182" y="-22462"/>
            <a:ext cx="2641817" cy="763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9282" name="Rectangle 2"/>
          <p:cNvSpPr>
            <a:spLocks noGrp="1" noChangeArrowheads="1"/>
          </p:cNvSpPr>
          <p:nvPr>
            <p:ph type="title"/>
          </p:nvPr>
        </p:nvSpPr>
        <p:spPr>
          <a:xfrm>
            <a:off x="115888" y="36513"/>
            <a:ext cx="9064624" cy="757237"/>
          </a:xfrm>
        </p:spPr>
        <p:txBody>
          <a:bodyPr/>
          <a:lstStyle/>
          <a:p>
            <a:r>
              <a:rPr lang="de-AT" dirty="0"/>
              <a:t>Flow </a:t>
            </a:r>
            <a:r>
              <a:rPr lang="de-AT" dirty="0" smtClean="0"/>
              <a:t>Features / Perceptual </a:t>
            </a:r>
            <a:r>
              <a:rPr lang="de-AT" dirty="0"/>
              <a:t>Effectiveness</a:t>
            </a:r>
          </a:p>
        </p:txBody>
      </p:sp>
      <p:sp>
        <p:nvSpPr>
          <p:cNvPr id="114" name="Oval 113"/>
          <p:cNvSpPr/>
          <p:nvPr/>
        </p:nvSpPr>
        <p:spPr bwMode="auto">
          <a:xfrm>
            <a:off x="7519007" y="1902114"/>
            <a:ext cx="468000" cy="468000"/>
          </a:xfrm>
          <a:prstGeom prst="ellipse">
            <a:avLst/>
          </a:prstGeom>
          <a:noFill/>
          <a:ln w="38100">
            <a:solidFill>
              <a:srgbClr val="FF7005"/>
            </a:solidFill>
            <a:headEnd type="none" w="med" len="med"/>
            <a:tailEnd type="none" w="med" len="med"/>
          </a:ln>
          <a:effectLst>
            <a:glow rad="127000">
              <a:srgbClr val="FF7005">
                <a:alpha val="40000"/>
              </a:srgbClr>
            </a:glow>
          </a:effectLst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22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4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48064" y="2195121"/>
            <a:ext cx="3085125" cy="2818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848009" y="1722076"/>
            <a:ext cx="3050954" cy="3523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2" descr="D:\Works\EclipseProjects\IlluFlowVis STAR\images\2010_HMCM_DTEF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063333"/>
            <a:ext cx="8781805" cy="1462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940675" y="6562800"/>
            <a:ext cx="1079500" cy="306387"/>
          </a:xfrm>
        </p:spPr>
        <p:txBody>
          <a:bodyPr/>
          <a:lstStyle/>
          <a:p>
            <a:fld id="{E72FA820-B3A7-427D-BC85-1635A64F35CA}" type="slidenum">
              <a:rPr lang="de-AT" smtClean="0"/>
              <a:pPr/>
              <a:t>67</a:t>
            </a:fld>
            <a:r>
              <a:rPr lang="de-AT" dirty="0" smtClean="0"/>
              <a:t> of 79</a:t>
            </a:r>
          </a:p>
        </p:txBody>
      </p:sp>
      <p:sp>
        <p:nvSpPr>
          <p:cNvPr id="609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VM - Temporal Implosion</a:t>
            </a:r>
            <a:endParaRPr lang="de-AT" dirty="0"/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180000" y="6552000"/>
            <a:ext cx="8784000" cy="0"/>
          </a:xfrm>
          <a:prstGeom prst="line">
            <a:avLst/>
          </a:prstGeom>
          <a:ln w="12700"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7" name="Picture 4" descr="Y:\andrea\Presentations\SemSeg-logo-whit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4624"/>
            <a:ext cx="924546" cy="673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Desktop\ETHLog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0" y="-43132"/>
            <a:ext cx="848914" cy="848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15888" y="6562800"/>
            <a:ext cx="7696200" cy="301625"/>
          </a:xfrm>
        </p:spPr>
        <p:txBody>
          <a:bodyPr/>
          <a:lstStyle/>
          <a:p>
            <a:r>
              <a:rPr lang="de-AT" dirty="0" smtClean="0"/>
              <a:t>A. Brambilla</a:t>
            </a:r>
            <a:endParaRPr lang="de-AT" dirty="0"/>
          </a:p>
        </p:txBody>
      </p:sp>
      <p:sp>
        <p:nvSpPr>
          <p:cNvPr id="45" name="Footer Placeholder 3"/>
          <p:cNvSpPr txBox="1">
            <a:spLocks/>
          </p:cNvSpPr>
          <p:nvPr/>
        </p:nvSpPr>
        <p:spPr bwMode="auto">
          <a:xfrm>
            <a:off x="180001" y="6558020"/>
            <a:ext cx="878400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de-A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005986"/>
                </a:solidFill>
                <a:latin typeface="Arial" charset="0"/>
                <a:ea typeface="+mn-ea"/>
                <a:cs typeface="+mn-cs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de-AT" dirty="0"/>
              <a:t>4</a:t>
            </a:r>
            <a:r>
              <a:rPr lang="de-AT" dirty="0" smtClean="0"/>
              <a:t>. Illustrative flow visualization</a:t>
            </a:r>
            <a:endParaRPr lang="de-AT" dirty="0"/>
          </a:p>
        </p:txBody>
      </p:sp>
      <p:sp>
        <p:nvSpPr>
          <p:cNvPr id="46" name="Rectangle 3"/>
          <p:cNvSpPr txBox="1">
            <a:spLocks noChangeArrowheads="1"/>
          </p:cNvSpPr>
          <p:nvPr/>
        </p:nvSpPr>
        <p:spPr bwMode="auto">
          <a:xfrm>
            <a:off x="180001" y="857337"/>
            <a:ext cx="6120191" cy="1129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de-DE" dirty="0" smtClean="0"/>
              <a:t>Temporal Implosion</a:t>
            </a:r>
          </a:p>
          <a:p>
            <a:pPr>
              <a:spcBef>
                <a:spcPts val="0"/>
              </a:spcBef>
            </a:pPr>
            <a:r>
              <a:rPr lang="de-DE" sz="2400" dirty="0" smtClean="0"/>
              <a:t>Statically depict temporal information</a:t>
            </a:r>
          </a:p>
          <a:p>
            <a:pPr>
              <a:spcBef>
                <a:spcPts val="0"/>
              </a:spcBef>
            </a:pPr>
            <a:r>
              <a:rPr lang="de-DE" sz="2400" dirty="0" smtClean="0"/>
              <a:t>Applicable to different kinds of data</a:t>
            </a:r>
          </a:p>
        </p:txBody>
      </p:sp>
      <p:pic>
        <p:nvPicPr>
          <p:cNvPr id="84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182" y="-22462"/>
            <a:ext cx="2641817" cy="763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" name="Rectangle 49"/>
          <p:cNvSpPr/>
          <p:nvPr/>
        </p:nvSpPr>
        <p:spPr bwMode="auto">
          <a:xfrm>
            <a:off x="611559" y="1986880"/>
            <a:ext cx="3523854" cy="3022599"/>
          </a:xfrm>
          <a:prstGeom prst="rect">
            <a:avLst/>
          </a:prstGeom>
          <a:noFill/>
          <a:ln w="76200">
            <a:solidFill>
              <a:srgbClr val="FF7005"/>
            </a:solidFill>
            <a:headEnd type="none" w="med" len="med"/>
            <a:tailEnd type="none" w="med" len="med"/>
          </a:ln>
          <a:effectLst>
            <a:glow rad="127000">
              <a:srgbClr val="FF7005">
                <a:alpha val="40000"/>
              </a:srgbClr>
            </a:glow>
          </a:effectLst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7" name="Rectangle 3"/>
          <p:cNvSpPr txBox="1">
            <a:spLocks noChangeArrowheads="1"/>
          </p:cNvSpPr>
          <p:nvPr/>
        </p:nvSpPr>
        <p:spPr bwMode="auto">
          <a:xfrm>
            <a:off x="360028" y="4437112"/>
            <a:ext cx="1079127" cy="432047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  <a:prstDash val="sysDas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de-DE" sz="1400" dirty="0"/>
              <a:t>Balabanian et al. </a:t>
            </a:r>
            <a:r>
              <a:rPr lang="de-DE" sz="1400" dirty="0" smtClean="0"/>
              <a:t>08</a:t>
            </a:r>
          </a:p>
        </p:txBody>
      </p:sp>
      <p:sp>
        <p:nvSpPr>
          <p:cNvPr id="51" name="Rectangle 50"/>
          <p:cNvSpPr/>
          <p:nvPr/>
        </p:nvSpPr>
        <p:spPr bwMode="auto">
          <a:xfrm>
            <a:off x="5148063" y="2195121"/>
            <a:ext cx="3085125" cy="2814358"/>
          </a:xfrm>
          <a:prstGeom prst="rect">
            <a:avLst/>
          </a:prstGeom>
          <a:noFill/>
          <a:ln w="76200">
            <a:solidFill>
              <a:srgbClr val="FF7005"/>
            </a:solidFill>
            <a:headEnd type="none" w="med" len="med"/>
            <a:tailEnd type="none" w="med" len="med"/>
          </a:ln>
          <a:effectLst>
            <a:glow rad="127000">
              <a:srgbClr val="FF7005">
                <a:alpha val="40000"/>
              </a:srgbClr>
            </a:glow>
          </a:effectLst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2" name="Rectangle 81"/>
          <p:cNvSpPr/>
          <p:nvPr/>
        </p:nvSpPr>
        <p:spPr bwMode="auto">
          <a:xfrm>
            <a:off x="7162464" y="776531"/>
            <a:ext cx="1944000" cy="1576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5" name="Rectangle 3"/>
          <p:cNvSpPr txBox="1">
            <a:spLocks noChangeArrowheads="1"/>
          </p:cNvSpPr>
          <p:nvPr/>
        </p:nvSpPr>
        <p:spPr bwMode="auto">
          <a:xfrm>
            <a:off x="7585618" y="3086854"/>
            <a:ext cx="936104" cy="421704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  <a:prstDash val="sysDas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nb-NO" sz="1400" dirty="0" smtClean="0"/>
              <a:t>Van Pelt et al. 11</a:t>
            </a:r>
            <a:endParaRPr lang="de-DE" sz="1400" dirty="0" smtClean="0"/>
          </a:p>
        </p:txBody>
      </p:sp>
      <p:grpSp>
        <p:nvGrpSpPr>
          <p:cNvPr id="115" name="Group 114"/>
          <p:cNvGrpSpPr/>
          <p:nvPr/>
        </p:nvGrpSpPr>
        <p:grpSpPr>
          <a:xfrm>
            <a:off x="7186613" y="803563"/>
            <a:ext cx="1887979" cy="1522918"/>
            <a:chOff x="2271494" y="2420888"/>
            <a:chExt cx="4604762" cy="3589732"/>
          </a:xfrm>
        </p:grpSpPr>
        <p:sp>
          <p:nvSpPr>
            <p:cNvPr id="116" name="Round Same Side Corner Rectangle 115"/>
            <p:cNvSpPr/>
            <p:nvPr/>
          </p:nvSpPr>
          <p:spPr bwMode="auto">
            <a:xfrm>
              <a:off x="4113400" y="2420888"/>
              <a:ext cx="920953" cy="897433"/>
            </a:xfrm>
            <a:prstGeom prst="round2SameRect">
              <a:avLst/>
            </a:prstGeom>
            <a:solidFill>
              <a:srgbClr val="5E3C99">
                <a:alpha val="10196"/>
              </a:srgbClr>
            </a:solidFill>
            <a:ln>
              <a:solidFill>
                <a:srgbClr val="5E3C99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1200" b="1" i="0" u="none" strike="noStrike" cap="none" normalizeH="0" baseline="0" dirty="0" smtClean="0">
                  <a:solidFill>
                    <a:srgbClr val="5E3C99"/>
                  </a:solidFill>
                  <a:effectLst/>
                  <a:latin typeface="Arial" charset="0"/>
                </a:rPr>
                <a:t>VM</a:t>
              </a:r>
              <a:endParaRPr kumimoji="0" lang="en-US" sz="1200" b="1" i="0" u="none" strike="noStrike" cap="none" normalizeH="0" baseline="0" dirty="0" smtClean="0">
                <a:solidFill>
                  <a:srgbClr val="5E3C99"/>
                </a:solidFill>
                <a:effectLst/>
                <a:latin typeface="Arial" charset="0"/>
              </a:endParaRPr>
            </a:p>
          </p:txBody>
        </p:sp>
        <p:sp>
          <p:nvSpPr>
            <p:cNvPr id="117" name="Round Same Side Corner Rectangle 116"/>
            <p:cNvSpPr/>
            <p:nvPr/>
          </p:nvSpPr>
          <p:spPr bwMode="auto">
            <a:xfrm>
              <a:off x="5034351" y="2420888"/>
              <a:ext cx="920953" cy="897433"/>
            </a:xfrm>
            <a:prstGeom prst="round2SameRect">
              <a:avLst/>
            </a:prstGeom>
            <a:solidFill>
              <a:srgbClr val="5E3C99">
                <a:alpha val="10196"/>
              </a:srgbClr>
            </a:solidFill>
            <a:ln>
              <a:solidFill>
                <a:srgbClr val="5E3C99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1200" b="1" i="0" u="none" strike="noStrike" cap="none" normalizeH="0" baseline="0" dirty="0" smtClean="0">
                  <a:solidFill>
                    <a:srgbClr val="5E3C99"/>
                  </a:solidFill>
                  <a:effectLst/>
                  <a:latin typeface="Arial" charset="0"/>
                </a:rPr>
                <a:t>FE</a:t>
              </a:r>
              <a:endParaRPr kumimoji="0" lang="en-US" sz="1200" b="1" i="0" u="none" strike="noStrike" cap="none" normalizeH="0" baseline="0" dirty="0" smtClean="0">
                <a:solidFill>
                  <a:srgbClr val="5E3C99"/>
                </a:solidFill>
                <a:effectLst/>
                <a:latin typeface="Arial" charset="0"/>
              </a:endParaRPr>
            </a:p>
          </p:txBody>
        </p:sp>
        <p:sp>
          <p:nvSpPr>
            <p:cNvPr id="118" name="Round Same Side Corner Rectangle 117"/>
            <p:cNvSpPr/>
            <p:nvPr/>
          </p:nvSpPr>
          <p:spPr bwMode="auto">
            <a:xfrm>
              <a:off x="5955303" y="2420888"/>
              <a:ext cx="920953" cy="897433"/>
            </a:xfrm>
            <a:prstGeom prst="round2SameRect">
              <a:avLst/>
            </a:prstGeom>
            <a:solidFill>
              <a:srgbClr val="5E3C99">
                <a:alpha val="10196"/>
              </a:srgbClr>
            </a:solidFill>
            <a:ln>
              <a:solidFill>
                <a:srgbClr val="5E3C99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1200" b="1" i="0" u="none" strike="noStrike" cap="none" normalizeH="0" baseline="0" dirty="0" smtClean="0">
                  <a:solidFill>
                    <a:srgbClr val="5E3C99"/>
                  </a:solidFill>
                  <a:effectLst/>
                  <a:latin typeface="Arial" charset="0"/>
                </a:rPr>
                <a:t>VE</a:t>
              </a:r>
              <a:endParaRPr kumimoji="0" lang="en-US" sz="1200" b="1" i="0" u="none" strike="noStrike" cap="none" normalizeH="0" baseline="0" dirty="0" smtClean="0">
                <a:solidFill>
                  <a:srgbClr val="5E3C99"/>
                </a:solidFill>
                <a:effectLst/>
                <a:latin typeface="Arial" charset="0"/>
              </a:endParaRPr>
            </a:p>
          </p:txBody>
        </p:sp>
        <p:sp>
          <p:nvSpPr>
            <p:cNvPr id="119" name="Round Same Side Corner Rectangle 118"/>
            <p:cNvSpPr/>
            <p:nvPr/>
          </p:nvSpPr>
          <p:spPr bwMode="auto">
            <a:xfrm>
              <a:off x="3192447" y="2420888"/>
              <a:ext cx="920953" cy="897433"/>
            </a:xfrm>
            <a:prstGeom prst="round2SameRect">
              <a:avLst/>
            </a:prstGeom>
            <a:solidFill>
              <a:srgbClr val="5E3C99">
                <a:alpha val="10196"/>
              </a:srgbClr>
            </a:solidFill>
            <a:ln>
              <a:solidFill>
                <a:srgbClr val="5E3C99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1200" b="1" i="0" u="none" strike="noStrike" cap="none" normalizeH="0" baseline="0" dirty="0" smtClean="0">
                  <a:solidFill>
                    <a:srgbClr val="5E3C99"/>
                  </a:solidFill>
                  <a:effectLst/>
                  <a:latin typeface="Arial" charset="0"/>
                </a:rPr>
                <a:t>PE</a:t>
              </a:r>
              <a:endParaRPr kumimoji="0" lang="en-US" sz="1200" b="1" i="0" u="none" strike="noStrike" cap="none" normalizeH="0" baseline="0" dirty="0" smtClean="0">
                <a:solidFill>
                  <a:srgbClr val="5E3C99"/>
                </a:solidFill>
                <a:effectLst/>
                <a:latin typeface="Arial" charset="0"/>
              </a:endParaRPr>
            </a:p>
          </p:txBody>
        </p:sp>
        <p:sp>
          <p:nvSpPr>
            <p:cNvPr id="120" name="Rectangle 119"/>
            <p:cNvSpPr/>
            <p:nvPr/>
          </p:nvSpPr>
          <p:spPr bwMode="auto">
            <a:xfrm>
              <a:off x="3192447" y="3318321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1" name="Round Same Side Corner Rectangle 120"/>
            <p:cNvSpPr/>
            <p:nvPr/>
          </p:nvSpPr>
          <p:spPr bwMode="auto">
            <a:xfrm rot="16200000">
              <a:off x="2283254" y="3306562"/>
              <a:ext cx="897433" cy="920953"/>
            </a:xfrm>
            <a:prstGeom prst="round2SameRect">
              <a:avLst/>
            </a:prstGeom>
            <a:solidFill>
              <a:srgbClr val="007D5D">
                <a:alpha val="10196"/>
              </a:srgbClr>
            </a:solidFill>
            <a:ln>
              <a:solidFill>
                <a:srgbClr val="007D5D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vert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1200" b="1" i="0" u="none" strike="noStrike" cap="none" normalizeH="0" baseline="0" dirty="0" smtClean="0">
                  <a:solidFill>
                    <a:srgbClr val="007D5D"/>
                  </a:solidFill>
                  <a:effectLst/>
                  <a:latin typeface="Arial" charset="0"/>
                </a:rPr>
                <a:t>RD</a:t>
              </a:r>
              <a:endParaRPr kumimoji="0" lang="en-US" sz="1200" b="1" i="0" u="none" strike="noStrike" cap="none" normalizeH="0" baseline="0" dirty="0" smtClean="0">
                <a:solidFill>
                  <a:srgbClr val="007D5D"/>
                </a:solidFill>
                <a:effectLst/>
                <a:latin typeface="Arial" charset="0"/>
              </a:endParaRPr>
            </a:p>
          </p:txBody>
        </p:sp>
        <p:sp>
          <p:nvSpPr>
            <p:cNvPr id="122" name="Round Same Side Corner Rectangle 121"/>
            <p:cNvSpPr/>
            <p:nvPr/>
          </p:nvSpPr>
          <p:spPr bwMode="auto">
            <a:xfrm rot="16200000">
              <a:off x="2283254" y="4203995"/>
              <a:ext cx="897433" cy="920953"/>
            </a:xfrm>
            <a:prstGeom prst="round2SameRect">
              <a:avLst/>
            </a:prstGeom>
            <a:solidFill>
              <a:srgbClr val="007D5D">
                <a:alpha val="10196"/>
              </a:srgbClr>
            </a:solidFill>
            <a:ln>
              <a:solidFill>
                <a:srgbClr val="007D5D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vert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1200" b="1" i="0" u="none" strike="noStrike" cap="none" normalizeH="0" baseline="0" dirty="0" smtClean="0">
                  <a:solidFill>
                    <a:srgbClr val="007D5D"/>
                  </a:solidFill>
                  <a:effectLst/>
                  <a:latin typeface="Arial" charset="0"/>
                </a:rPr>
                <a:t>IS</a:t>
              </a:r>
              <a:endParaRPr kumimoji="0" lang="en-US" sz="1200" b="1" i="0" u="none" strike="noStrike" cap="none" normalizeH="0" baseline="0" dirty="0" smtClean="0">
                <a:solidFill>
                  <a:srgbClr val="007D5D"/>
                </a:solidFill>
                <a:effectLst/>
                <a:latin typeface="Arial" charset="0"/>
              </a:endParaRPr>
            </a:p>
          </p:txBody>
        </p:sp>
        <p:sp>
          <p:nvSpPr>
            <p:cNvPr id="123" name="Round Same Side Corner Rectangle 122"/>
            <p:cNvSpPr/>
            <p:nvPr/>
          </p:nvSpPr>
          <p:spPr bwMode="auto">
            <a:xfrm rot="16200000">
              <a:off x="2283254" y="5101427"/>
              <a:ext cx="897433" cy="920953"/>
            </a:xfrm>
            <a:prstGeom prst="round2SameRect">
              <a:avLst/>
            </a:prstGeom>
            <a:solidFill>
              <a:srgbClr val="007D5D">
                <a:alpha val="10196"/>
              </a:srgbClr>
            </a:solidFill>
            <a:ln>
              <a:solidFill>
                <a:srgbClr val="007D5D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vert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1200" b="1" i="0" u="none" strike="noStrike" cap="none" normalizeH="0" baseline="0" dirty="0" smtClean="0">
                  <a:solidFill>
                    <a:srgbClr val="007D5D"/>
                  </a:solidFill>
                  <a:effectLst/>
                  <a:latin typeface="Arial" charset="0"/>
                </a:rPr>
                <a:t>FF</a:t>
              </a:r>
              <a:endParaRPr kumimoji="0" lang="en-US" sz="1200" b="1" i="0" u="none" strike="noStrike" cap="none" normalizeH="0" baseline="0" dirty="0" smtClean="0">
                <a:solidFill>
                  <a:srgbClr val="007D5D"/>
                </a:solidFill>
                <a:effectLst/>
                <a:latin typeface="Arial" charset="0"/>
              </a:endParaRPr>
            </a:p>
          </p:txBody>
        </p:sp>
        <p:sp>
          <p:nvSpPr>
            <p:cNvPr id="124" name="Rectangle 123"/>
            <p:cNvSpPr/>
            <p:nvPr/>
          </p:nvSpPr>
          <p:spPr bwMode="auto">
            <a:xfrm>
              <a:off x="4113400" y="3318321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5" name="Rectangle 124"/>
            <p:cNvSpPr/>
            <p:nvPr/>
          </p:nvSpPr>
          <p:spPr bwMode="auto">
            <a:xfrm>
              <a:off x="5034351" y="3318321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6" name="Rectangle 125"/>
            <p:cNvSpPr/>
            <p:nvPr/>
          </p:nvSpPr>
          <p:spPr bwMode="auto">
            <a:xfrm>
              <a:off x="5955303" y="3318321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7" name="Rectangle 126"/>
            <p:cNvSpPr/>
            <p:nvPr/>
          </p:nvSpPr>
          <p:spPr bwMode="auto">
            <a:xfrm>
              <a:off x="3192447" y="4215754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8" name="Rectangle 127"/>
            <p:cNvSpPr/>
            <p:nvPr/>
          </p:nvSpPr>
          <p:spPr bwMode="auto">
            <a:xfrm>
              <a:off x="4113400" y="4215754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9" name="Rectangle 128"/>
            <p:cNvSpPr/>
            <p:nvPr/>
          </p:nvSpPr>
          <p:spPr bwMode="auto">
            <a:xfrm>
              <a:off x="5034351" y="4215754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30" name="Rectangle 129"/>
            <p:cNvSpPr/>
            <p:nvPr/>
          </p:nvSpPr>
          <p:spPr bwMode="auto">
            <a:xfrm>
              <a:off x="5955303" y="4215754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31" name="Rectangle 130"/>
            <p:cNvSpPr/>
            <p:nvPr/>
          </p:nvSpPr>
          <p:spPr bwMode="auto">
            <a:xfrm>
              <a:off x="3192447" y="5113186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32" name="Rectangle 131"/>
            <p:cNvSpPr/>
            <p:nvPr/>
          </p:nvSpPr>
          <p:spPr bwMode="auto">
            <a:xfrm>
              <a:off x="4113400" y="5113186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33" name="Rectangle 132"/>
            <p:cNvSpPr/>
            <p:nvPr/>
          </p:nvSpPr>
          <p:spPr bwMode="auto">
            <a:xfrm>
              <a:off x="5034351" y="5113186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34" name="Rectangle 133"/>
            <p:cNvSpPr/>
            <p:nvPr/>
          </p:nvSpPr>
          <p:spPr bwMode="auto">
            <a:xfrm>
              <a:off x="5955303" y="5113186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35" name="Picture 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8847" y="3331518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6" name="Picture 3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9182" y="4229548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7" name="Picture 5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7894" y="5126383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8" name="Picture 7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7894" y="3331516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9" name="Picture 8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6324" y="4231527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0" name="Picture 3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8077" y="3331518"/>
              <a:ext cx="890359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1" name="Picture 140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7277" y="4231527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2" name="Picture 141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6943" y="5126382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3" name="Picture 11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7894" y="4240023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4" name="Picture 2"/>
            <p:cNvPicPr>
              <a:picLocks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4192" y="3330136"/>
              <a:ext cx="896617" cy="8738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45" name="Rounded Rectangle 144"/>
          <p:cNvSpPr/>
          <p:nvPr/>
        </p:nvSpPr>
        <p:spPr bwMode="auto">
          <a:xfrm>
            <a:off x="7896039" y="1141093"/>
            <a:ext cx="468000" cy="1228587"/>
          </a:xfrm>
          <a:prstGeom prst="roundRect">
            <a:avLst>
              <a:gd name="adj" fmla="val 50000"/>
            </a:avLst>
          </a:prstGeom>
          <a:noFill/>
          <a:ln w="38100">
            <a:solidFill>
              <a:srgbClr val="FF7005"/>
            </a:solidFill>
            <a:headEnd type="none" w="med" len="med"/>
            <a:tailEnd type="none" w="med" len="med"/>
          </a:ln>
          <a:effectLst>
            <a:glow rad="127000">
              <a:srgbClr val="FF7005">
                <a:alpha val="40000"/>
              </a:srgbClr>
            </a:glow>
          </a:effectLst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2" name="Rectangle 51"/>
          <p:cNvSpPr/>
          <p:nvPr/>
        </p:nvSpPr>
        <p:spPr bwMode="auto">
          <a:xfrm>
            <a:off x="179512" y="5063333"/>
            <a:ext cx="8889527" cy="1462011"/>
          </a:xfrm>
          <a:prstGeom prst="rect">
            <a:avLst/>
          </a:prstGeom>
          <a:noFill/>
          <a:ln w="76200">
            <a:solidFill>
              <a:srgbClr val="FF7005"/>
            </a:solidFill>
            <a:headEnd type="none" w="med" len="med"/>
            <a:tailEnd type="none" w="med" len="med"/>
          </a:ln>
          <a:effectLst>
            <a:glow rad="127000">
              <a:srgbClr val="FF7005">
                <a:alpha val="40000"/>
              </a:srgbClr>
            </a:glow>
          </a:effectLst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9" name="Rectangle 3"/>
          <p:cNvSpPr txBox="1">
            <a:spLocks noChangeArrowheads="1"/>
          </p:cNvSpPr>
          <p:nvPr/>
        </p:nvSpPr>
        <p:spPr bwMode="auto">
          <a:xfrm>
            <a:off x="251520" y="6164388"/>
            <a:ext cx="1296144" cy="276247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  <a:prstDash val="sysDas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de-DE" sz="1400" dirty="0"/>
              <a:t>Hsu et al. </a:t>
            </a:r>
            <a:r>
              <a:rPr lang="de-DE" sz="1400" dirty="0" smtClean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64820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  <p:bldP spid="51" grpId="0" animBg="1"/>
      <p:bldP spid="51" grpId="1" animBg="1"/>
      <p:bldP spid="145" grpId="0" animBg="1"/>
      <p:bldP spid="52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925" y="924534"/>
            <a:ext cx="8907462" cy="1269992"/>
          </a:xfrm>
        </p:spPr>
        <p:txBody>
          <a:bodyPr/>
          <a:lstStyle/>
          <a:p>
            <a:r>
              <a:rPr lang="de-DE" dirty="0" smtClean="0"/>
              <a:t>Feature = Obj of interest ~ Focus</a:t>
            </a:r>
          </a:p>
          <a:p>
            <a:r>
              <a:rPr lang="de-DE" dirty="0" smtClean="0"/>
              <a:t>Feature extraction ~ Focus Emphasis</a:t>
            </a:r>
          </a:p>
          <a:p>
            <a:r>
              <a:rPr lang="de-DE" dirty="0" smtClean="0"/>
              <a:t>Many feature types and representations</a:t>
            </a:r>
          </a:p>
          <a:p>
            <a:pPr marL="0" indent="0">
              <a:buNone/>
            </a:pPr>
            <a:endParaRPr lang="de-DE" dirty="0" smtClean="0"/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76" y="2753012"/>
            <a:ext cx="3454560" cy="175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485525"/>
            <a:ext cx="3062738" cy="1967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940675" y="6562800"/>
            <a:ext cx="1079500" cy="306387"/>
          </a:xfrm>
        </p:spPr>
        <p:txBody>
          <a:bodyPr/>
          <a:lstStyle/>
          <a:p>
            <a:fld id="{E72FA820-B3A7-427D-BC85-1635A64F35CA}" type="slidenum">
              <a:rPr lang="de-AT" smtClean="0"/>
              <a:pPr/>
              <a:t>68</a:t>
            </a:fld>
            <a:r>
              <a:rPr lang="de-AT" dirty="0" smtClean="0"/>
              <a:t> of 79</a:t>
            </a:r>
          </a:p>
        </p:txBody>
      </p:sp>
      <p:sp>
        <p:nvSpPr>
          <p:cNvPr id="609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Flow </a:t>
            </a:r>
            <a:r>
              <a:rPr lang="de-AT" dirty="0" smtClean="0"/>
              <a:t>Features / Focus </a:t>
            </a:r>
            <a:r>
              <a:rPr lang="de-AT" dirty="0"/>
              <a:t>Emphasis</a:t>
            </a: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180000" y="6552000"/>
            <a:ext cx="8784000" cy="0"/>
          </a:xfrm>
          <a:prstGeom prst="line">
            <a:avLst/>
          </a:prstGeom>
          <a:ln w="12700"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7" name="Picture 4" descr="Y:\andrea\Presentations\SemSeg-logo-whit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4624"/>
            <a:ext cx="924546" cy="673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Desktop\ETH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0" y="-43132"/>
            <a:ext cx="848914" cy="848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15888" y="6562800"/>
            <a:ext cx="7696200" cy="301625"/>
          </a:xfrm>
        </p:spPr>
        <p:txBody>
          <a:bodyPr/>
          <a:lstStyle/>
          <a:p>
            <a:r>
              <a:rPr lang="de-AT" dirty="0" smtClean="0"/>
              <a:t>A. Brambilla</a:t>
            </a:r>
            <a:endParaRPr lang="de-AT" dirty="0"/>
          </a:p>
        </p:txBody>
      </p:sp>
      <p:sp>
        <p:nvSpPr>
          <p:cNvPr id="45" name="Footer Placeholder 3"/>
          <p:cNvSpPr txBox="1">
            <a:spLocks/>
          </p:cNvSpPr>
          <p:nvPr/>
        </p:nvSpPr>
        <p:spPr bwMode="auto">
          <a:xfrm>
            <a:off x="180001" y="6558020"/>
            <a:ext cx="878400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de-A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005986"/>
                </a:solidFill>
                <a:latin typeface="Arial" charset="0"/>
                <a:ea typeface="+mn-ea"/>
                <a:cs typeface="+mn-cs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de-AT" dirty="0"/>
              <a:t>4</a:t>
            </a:r>
            <a:r>
              <a:rPr lang="de-AT" dirty="0" smtClean="0"/>
              <a:t>. Illustrative flow visualization</a:t>
            </a:r>
            <a:endParaRPr lang="de-AT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594333"/>
            <a:ext cx="3049902" cy="26991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182" y="-22462"/>
            <a:ext cx="2641817" cy="763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3" name="Group 82"/>
          <p:cNvGrpSpPr/>
          <p:nvPr/>
        </p:nvGrpSpPr>
        <p:grpSpPr>
          <a:xfrm>
            <a:off x="7186613" y="803563"/>
            <a:ext cx="1887979" cy="1522918"/>
            <a:chOff x="2271494" y="2420888"/>
            <a:chExt cx="4604762" cy="3589732"/>
          </a:xfrm>
        </p:grpSpPr>
        <p:sp>
          <p:nvSpPr>
            <p:cNvPr id="84" name="Round Same Side Corner Rectangle 83"/>
            <p:cNvSpPr/>
            <p:nvPr/>
          </p:nvSpPr>
          <p:spPr bwMode="auto">
            <a:xfrm>
              <a:off x="4113400" y="2420888"/>
              <a:ext cx="920953" cy="897433"/>
            </a:xfrm>
            <a:prstGeom prst="round2SameRect">
              <a:avLst/>
            </a:prstGeom>
            <a:solidFill>
              <a:srgbClr val="5E3C99">
                <a:alpha val="10196"/>
              </a:srgbClr>
            </a:solidFill>
            <a:ln>
              <a:solidFill>
                <a:srgbClr val="5E3C99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1200" b="1" i="0" u="none" strike="noStrike" cap="none" normalizeH="0" baseline="0" dirty="0" smtClean="0">
                  <a:solidFill>
                    <a:srgbClr val="5E3C99"/>
                  </a:solidFill>
                  <a:effectLst/>
                  <a:latin typeface="Arial" charset="0"/>
                </a:rPr>
                <a:t>VM</a:t>
              </a:r>
              <a:endParaRPr kumimoji="0" lang="en-US" sz="1200" b="1" i="0" u="none" strike="noStrike" cap="none" normalizeH="0" baseline="0" dirty="0" smtClean="0">
                <a:solidFill>
                  <a:srgbClr val="5E3C99"/>
                </a:solidFill>
                <a:effectLst/>
                <a:latin typeface="Arial" charset="0"/>
              </a:endParaRPr>
            </a:p>
          </p:txBody>
        </p:sp>
        <p:sp>
          <p:nvSpPr>
            <p:cNvPr id="85" name="Round Same Side Corner Rectangle 84"/>
            <p:cNvSpPr/>
            <p:nvPr/>
          </p:nvSpPr>
          <p:spPr bwMode="auto">
            <a:xfrm>
              <a:off x="5034351" y="2420888"/>
              <a:ext cx="920953" cy="897433"/>
            </a:xfrm>
            <a:prstGeom prst="round2SameRect">
              <a:avLst/>
            </a:prstGeom>
            <a:solidFill>
              <a:srgbClr val="5E3C99">
                <a:alpha val="10196"/>
              </a:srgbClr>
            </a:solidFill>
            <a:ln>
              <a:solidFill>
                <a:srgbClr val="5E3C99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1200" b="1" i="0" u="none" strike="noStrike" cap="none" normalizeH="0" baseline="0" dirty="0" smtClean="0">
                  <a:solidFill>
                    <a:srgbClr val="5E3C99"/>
                  </a:solidFill>
                  <a:effectLst/>
                  <a:latin typeface="Arial" charset="0"/>
                </a:rPr>
                <a:t>FE</a:t>
              </a:r>
              <a:endParaRPr kumimoji="0" lang="en-US" sz="1200" b="1" i="0" u="none" strike="noStrike" cap="none" normalizeH="0" baseline="0" dirty="0" smtClean="0">
                <a:solidFill>
                  <a:srgbClr val="5E3C99"/>
                </a:solidFill>
                <a:effectLst/>
                <a:latin typeface="Arial" charset="0"/>
              </a:endParaRPr>
            </a:p>
          </p:txBody>
        </p:sp>
        <p:sp>
          <p:nvSpPr>
            <p:cNvPr id="86" name="Round Same Side Corner Rectangle 85"/>
            <p:cNvSpPr/>
            <p:nvPr/>
          </p:nvSpPr>
          <p:spPr bwMode="auto">
            <a:xfrm>
              <a:off x="5955303" y="2420888"/>
              <a:ext cx="920953" cy="897433"/>
            </a:xfrm>
            <a:prstGeom prst="round2SameRect">
              <a:avLst/>
            </a:prstGeom>
            <a:solidFill>
              <a:srgbClr val="5E3C99">
                <a:alpha val="10196"/>
              </a:srgbClr>
            </a:solidFill>
            <a:ln>
              <a:solidFill>
                <a:srgbClr val="5E3C99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1200" b="1" i="0" u="none" strike="noStrike" cap="none" normalizeH="0" baseline="0" dirty="0" smtClean="0">
                  <a:solidFill>
                    <a:srgbClr val="5E3C99"/>
                  </a:solidFill>
                  <a:effectLst/>
                  <a:latin typeface="Arial" charset="0"/>
                </a:rPr>
                <a:t>VE</a:t>
              </a:r>
              <a:endParaRPr kumimoji="0" lang="en-US" sz="1200" b="1" i="0" u="none" strike="noStrike" cap="none" normalizeH="0" baseline="0" dirty="0" smtClean="0">
                <a:solidFill>
                  <a:srgbClr val="5E3C99"/>
                </a:solidFill>
                <a:effectLst/>
                <a:latin typeface="Arial" charset="0"/>
              </a:endParaRPr>
            </a:p>
          </p:txBody>
        </p:sp>
        <p:sp>
          <p:nvSpPr>
            <p:cNvPr id="87" name="Round Same Side Corner Rectangle 86"/>
            <p:cNvSpPr/>
            <p:nvPr/>
          </p:nvSpPr>
          <p:spPr bwMode="auto">
            <a:xfrm>
              <a:off x="3192447" y="2420888"/>
              <a:ext cx="920953" cy="897433"/>
            </a:xfrm>
            <a:prstGeom prst="round2SameRect">
              <a:avLst/>
            </a:prstGeom>
            <a:solidFill>
              <a:srgbClr val="5E3C99">
                <a:alpha val="10196"/>
              </a:srgbClr>
            </a:solidFill>
            <a:ln>
              <a:solidFill>
                <a:srgbClr val="5E3C99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1200" b="1" i="0" u="none" strike="noStrike" cap="none" normalizeH="0" baseline="0" dirty="0" smtClean="0">
                  <a:solidFill>
                    <a:srgbClr val="5E3C99"/>
                  </a:solidFill>
                  <a:effectLst/>
                  <a:latin typeface="Arial" charset="0"/>
                </a:rPr>
                <a:t>PE</a:t>
              </a:r>
              <a:endParaRPr kumimoji="0" lang="en-US" sz="1200" b="1" i="0" u="none" strike="noStrike" cap="none" normalizeH="0" baseline="0" dirty="0" smtClean="0">
                <a:solidFill>
                  <a:srgbClr val="5E3C99"/>
                </a:solidFill>
                <a:effectLst/>
                <a:latin typeface="Arial" charset="0"/>
              </a:endParaRPr>
            </a:p>
          </p:txBody>
        </p:sp>
        <p:sp>
          <p:nvSpPr>
            <p:cNvPr id="88" name="Rectangle 87"/>
            <p:cNvSpPr/>
            <p:nvPr/>
          </p:nvSpPr>
          <p:spPr bwMode="auto">
            <a:xfrm>
              <a:off x="3192447" y="3318321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9" name="Round Same Side Corner Rectangle 88"/>
            <p:cNvSpPr/>
            <p:nvPr/>
          </p:nvSpPr>
          <p:spPr bwMode="auto">
            <a:xfrm rot="16200000">
              <a:off x="2283254" y="3306562"/>
              <a:ext cx="897433" cy="920953"/>
            </a:xfrm>
            <a:prstGeom prst="round2SameRect">
              <a:avLst/>
            </a:prstGeom>
            <a:solidFill>
              <a:srgbClr val="007D5D">
                <a:alpha val="10196"/>
              </a:srgbClr>
            </a:solidFill>
            <a:ln>
              <a:solidFill>
                <a:srgbClr val="007D5D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vert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1200" b="1" i="0" u="none" strike="noStrike" cap="none" normalizeH="0" baseline="0" dirty="0" smtClean="0">
                  <a:solidFill>
                    <a:srgbClr val="007D5D"/>
                  </a:solidFill>
                  <a:effectLst/>
                  <a:latin typeface="Arial" charset="0"/>
                </a:rPr>
                <a:t>RD</a:t>
              </a:r>
              <a:endParaRPr kumimoji="0" lang="en-US" sz="1200" b="1" i="0" u="none" strike="noStrike" cap="none" normalizeH="0" baseline="0" dirty="0" smtClean="0">
                <a:solidFill>
                  <a:srgbClr val="007D5D"/>
                </a:solidFill>
                <a:effectLst/>
                <a:latin typeface="Arial" charset="0"/>
              </a:endParaRPr>
            </a:p>
          </p:txBody>
        </p:sp>
        <p:sp>
          <p:nvSpPr>
            <p:cNvPr id="90" name="Round Same Side Corner Rectangle 89"/>
            <p:cNvSpPr/>
            <p:nvPr/>
          </p:nvSpPr>
          <p:spPr bwMode="auto">
            <a:xfrm rot="16200000">
              <a:off x="2283254" y="4203995"/>
              <a:ext cx="897433" cy="920953"/>
            </a:xfrm>
            <a:prstGeom prst="round2SameRect">
              <a:avLst/>
            </a:prstGeom>
            <a:solidFill>
              <a:srgbClr val="007D5D">
                <a:alpha val="10196"/>
              </a:srgbClr>
            </a:solidFill>
            <a:ln>
              <a:solidFill>
                <a:srgbClr val="007D5D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vert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1200" b="1" i="0" u="none" strike="noStrike" cap="none" normalizeH="0" baseline="0" dirty="0" smtClean="0">
                  <a:solidFill>
                    <a:srgbClr val="007D5D"/>
                  </a:solidFill>
                  <a:effectLst/>
                  <a:latin typeface="Arial" charset="0"/>
                </a:rPr>
                <a:t>IS</a:t>
              </a:r>
              <a:endParaRPr kumimoji="0" lang="en-US" sz="1200" b="1" i="0" u="none" strike="noStrike" cap="none" normalizeH="0" baseline="0" dirty="0" smtClean="0">
                <a:solidFill>
                  <a:srgbClr val="007D5D"/>
                </a:solidFill>
                <a:effectLst/>
                <a:latin typeface="Arial" charset="0"/>
              </a:endParaRPr>
            </a:p>
          </p:txBody>
        </p:sp>
        <p:sp>
          <p:nvSpPr>
            <p:cNvPr id="91" name="Round Same Side Corner Rectangle 90"/>
            <p:cNvSpPr/>
            <p:nvPr/>
          </p:nvSpPr>
          <p:spPr bwMode="auto">
            <a:xfrm rot="16200000">
              <a:off x="2283254" y="5101427"/>
              <a:ext cx="897433" cy="920953"/>
            </a:xfrm>
            <a:prstGeom prst="round2SameRect">
              <a:avLst/>
            </a:prstGeom>
            <a:solidFill>
              <a:srgbClr val="007D5D">
                <a:alpha val="10196"/>
              </a:srgbClr>
            </a:solidFill>
            <a:ln>
              <a:solidFill>
                <a:srgbClr val="007D5D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vert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1200" b="1" i="0" u="none" strike="noStrike" cap="none" normalizeH="0" baseline="0" dirty="0" smtClean="0">
                  <a:solidFill>
                    <a:srgbClr val="007D5D"/>
                  </a:solidFill>
                  <a:effectLst/>
                  <a:latin typeface="Arial" charset="0"/>
                </a:rPr>
                <a:t>FF</a:t>
              </a:r>
              <a:endParaRPr kumimoji="0" lang="en-US" sz="1200" b="1" i="0" u="none" strike="noStrike" cap="none" normalizeH="0" baseline="0" dirty="0" smtClean="0">
                <a:solidFill>
                  <a:srgbClr val="007D5D"/>
                </a:solidFill>
                <a:effectLst/>
                <a:latin typeface="Arial" charset="0"/>
              </a:endParaRPr>
            </a:p>
          </p:txBody>
        </p:sp>
        <p:sp>
          <p:nvSpPr>
            <p:cNvPr id="92" name="Rectangle 91"/>
            <p:cNvSpPr/>
            <p:nvPr/>
          </p:nvSpPr>
          <p:spPr bwMode="auto">
            <a:xfrm>
              <a:off x="4113400" y="3318321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3" name="Rectangle 92"/>
            <p:cNvSpPr/>
            <p:nvPr/>
          </p:nvSpPr>
          <p:spPr bwMode="auto">
            <a:xfrm>
              <a:off x="5034351" y="3318321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4" name="Rectangle 93"/>
            <p:cNvSpPr/>
            <p:nvPr/>
          </p:nvSpPr>
          <p:spPr bwMode="auto">
            <a:xfrm>
              <a:off x="5955303" y="3318321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5" name="Rectangle 94"/>
            <p:cNvSpPr/>
            <p:nvPr/>
          </p:nvSpPr>
          <p:spPr bwMode="auto">
            <a:xfrm>
              <a:off x="3192447" y="4215754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6" name="Rectangle 95"/>
            <p:cNvSpPr/>
            <p:nvPr/>
          </p:nvSpPr>
          <p:spPr bwMode="auto">
            <a:xfrm>
              <a:off x="4113400" y="4215754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7" name="Rectangle 96"/>
            <p:cNvSpPr/>
            <p:nvPr/>
          </p:nvSpPr>
          <p:spPr bwMode="auto">
            <a:xfrm>
              <a:off x="5034351" y="4215754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8" name="Rectangle 97"/>
            <p:cNvSpPr/>
            <p:nvPr/>
          </p:nvSpPr>
          <p:spPr bwMode="auto">
            <a:xfrm>
              <a:off x="5955303" y="4215754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9" name="Rectangle 98"/>
            <p:cNvSpPr/>
            <p:nvPr/>
          </p:nvSpPr>
          <p:spPr bwMode="auto">
            <a:xfrm>
              <a:off x="3192447" y="5113186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0" name="Rectangle 99"/>
            <p:cNvSpPr/>
            <p:nvPr/>
          </p:nvSpPr>
          <p:spPr bwMode="auto">
            <a:xfrm>
              <a:off x="4113400" y="5113186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1" name="Rectangle 100"/>
            <p:cNvSpPr/>
            <p:nvPr/>
          </p:nvSpPr>
          <p:spPr bwMode="auto">
            <a:xfrm>
              <a:off x="5034351" y="5113186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2" name="Rectangle 101"/>
            <p:cNvSpPr/>
            <p:nvPr/>
          </p:nvSpPr>
          <p:spPr bwMode="auto">
            <a:xfrm>
              <a:off x="5955303" y="5113186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03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8847" y="3331518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4" name="Picture 3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9182" y="4229548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5" name="Picture 5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7894" y="5126383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6" name="Picture 7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7894" y="3331516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7" name="Picture 8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6324" y="4231527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8" name="Picture 3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8077" y="3331518"/>
              <a:ext cx="890359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9" name="Picture 108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7277" y="4231527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0" name="Picture 109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6943" y="5126382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1" name="Picture 11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7894" y="4240023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2" name="Picture 2"/>
            <p:cNvPicPr>
              <a:picLocks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4192" y="3330136"/>
              <a:ext cx="896617" cy="8738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13" name="Oval 112"/>
          <p:cNvSpPr/>
          <p:nvPr/>
        </p:nvSpPr>
        <p:spPr bwMode="auto">
          <a:xfrm>
            <a:off x="8275144" y="1902116"/>
            <a:ext cx="468000" cy="468000"/>
          </a:xfrm>
          <a:prstGeom prst="ellipse">
            <a:avLst/>
          </a:prstGeom>
          <a:noFill/>
          <a:ln w="38100">
            <a:solidFill>
              <a:srgbClr val="FF7005"/>
            </a:solidFill>
            <a:headEnd type="none" w="med" len="med"/>
            <a:tailEnd type="none" w="med" len="med"/>
          </a:ln>
          <a:effectLst>
            <a:glow rad="127000">
              <a:srgbClr val="FF7005">
                <a:alpha val="40000"/>
              </a:srgbClr>
            </a:glow>
          </a:effectLst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1" name="Rectangle 50"/>
          <p:cNvSpPr/>
          <p:nvPr/>
        </p:nvSpPr>
        <p:spPr bwMode="auto">
          <a:xfrm>
            <a:off x="5832848" y="2594333"/>
            <a:ext cx="3085197" cy="2699163"/>
          </a:xfrm>
          <a:prstGeom prst="rect">
            <a:avLst/>
          </a:prstGeom>
          <a:noFill/>
          <a:ln w="76200">
            <a:solidFill>
              <a:srgbClr val="FF7005"/>
            </a:solidFill>
            <a:headEnd type="none" w="med" len="med"/>
            <a:tailEnd type="none" w="med" len="med"/>
          </a:ln>
          <a:effectLst>
            <a:glow rad="127000">
              <a:srgbClr val="FF7005">
                <a:alpha val="40000"/>
              </a:srgbClr>
            </a:glow>
          </a:effectLst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6" name="Rectangle 3"/>
          <p:cNvSpPr txBox="1">
            <a:spLocks noChangeArrowheads="1"/>
          </p:cNvSpPr>
          <p:nvPr/>
        </p:nvSpPr>
        <p:spPr bwMode="auto">
          <a:xfrm>
            <a:off x="5616386" y="2710904"/>
            <a:ext cx="1784845" cy="276247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  <a:prstDash val="sysDas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9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9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9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9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9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9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9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9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9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de-DE" sz="1400" dirty="0"/>
              <a:t>Muelder and </a:t>
            </a:r>
            <a:r>
              <a:rPr lang="de-DE" sz="1400" dirty="0" smtClean="0"/>
              <a:t>Ma 09</a:t>
            </a:r>
          </a:p>
        </p:txBody>
      </p:sp>
      <p:sp>
        <p:nvSpPr>
          <p:cNvPr id="50" name="Rectangle 49"/>
          <p:cNvSpPr/>
          <p:nvPr/>
        </p:nvSpPr>
        <p:spPr bwMode="auto">
          <a:xfrm>
            <a:off x="323528" y="2655072"/>
            <a:ext cx="5294986" cy="3798264"/>
          </a:xfrm>
          <a:prstGeom prst="rect">
            <a:avLst/>
          </a:prstGeom>
          <a:noFill/>
          <a:ln w="76200">
            <a:solidFill>
              <a:srgbClr val="FF7005"/>
            </a:solidFill>
            <a:headEnd type="none" w="med" len="med"/>
            <a:tailEnd type="none" w="med" len="med"/>
          </a:ln>
          <a:effectLst>
            <a:glow rad="127000">
              <a:srgbClr val="FF7005">
                <a:alpha val="40000"/>
              </a:srgbClr>
            </a:glow>
          </a:effectLst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8" name="Rectangle 3"/>
          <p:cNvSpPr txBox="1">
            <a:spLocks noChangeArrowheads="1"/>
          </p:cNvSpPr>
          <p:nvPr/>
        </p:nvSpPr>
        <p:spPr bwMode="auto">
          <a:xfrm>
            <a:off x="251520" y="4393491"/>
            <a:ext cx="1393499" cy="259645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  <a:prstDash val="sysDas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9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9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9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9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9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9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9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9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9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de-DE" sz="1400" dirty="0"/>
              <a:t>Ferstl et al. 10</a:t>
            </a:r>
            <a:endParaRPr lang="de-DE" sz="1400" dirty="0" smtClean="0"/>
          </a:p>
        </p:txBody>
      </p:sp>
      <p:sp>
        <p:nvSpPr>
          <p:cNvPr id="82" name="Rectangle 3"/>
          <p:cNvSpPr txBox="1">
            <a:spLocks noChangeArrowheads="1"/>
          </p:cNvSpPr>
          <p:nvPr/>
        </p:nvSpPr>
        <p:spPr bwMode="auto">
          <a:xfrm>
            <a:off x="4574128" y="6144648"/>
            <a:ext cx="1593416" cy="271484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  <a:prstDash val="sysDas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9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9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9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9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9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9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9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9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9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de-DE" sz="1400" dirty="0" smtClean="0"/>
              <a:t>Weiskopf et al. 07</a:t>
            </a:r>
          </a:p>
        </p:txBody>
      </p:sp>
    </p:spTree>
    <p:extLst>
      <p:ext uri="{BB962C8B-B14F-4D97-AF65-F5344CB8AC3E}">
        <p14:creationId xmlns:p14="http://schemas.microsoft.com/office/powerpoint/2010/main" val="216881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 animBg="1"/>
      <p:bldP spid="51" grpId="0" animBg="1"/>
      <p:bldP spid="50" grpId="0" animBg="1"/>
      <p:bldP spid="5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 smtClean="0"/>
              <a:t>History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 err="1" smtClean="0"/>
              <a:t>Is</a:t>
            </a:r>
            <a:r>
              <a:rPr lang="de-CH" dirty="0" smtClean="0"/>
              <a:t> </a:t>
            </a:r>
            <a:r>
              <a:rPr lang="de-CH" dirty="0" err="1" smtClean="0"/>
              <a:t>it</a:t>
            </a:r>
            <a:r>
              <a:rPr lang="de-CH" dirty="0" smtClean="0"/>
              <a:t> </a:t>
            </a:r>
            <a:r>
              <a:rPr lang="de-CH" dirty="0" err="1" smtClean="0"/>
              <a:t>something</a:t>
            </a:r>
            <a:r>
              <a:rPr lang="de-CH" dirty="0" smtClean="0"/>
              <a:t> </a:t>
            </a:r>
            <a:r>
              <a:rPr lang="de-CH" dirty="0" err="1" smtClean="0"/>
              <a:t>new</a:t>
            </a:r>
            <a:r>
              <a:rPr lang="de-CH" dirty="0" smtClean="0"/>
              <a:t>?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dirty="0" smtClean="0"/>
              <a:t>R. </a:t>
            </a:r>
            <a:r>
              <a:rPr lang="de-AT" dirty="0" err="1" smtClean="0"/>
              <a:t>Carnecky</a:t>
            </a:r>
            <a:endParaRPr lang="de-AT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2950CB-AFDC-414C-88C0-D2B7497FBDAF}" type="slidenum">
              <a:rPr lang="de-AT" smtClean="0"/>
              <a:pPr/>
              <a:t>6</a:t>
            </a:fld>
            <a:r>
              <a:rPr lang="de-AT" dirty="0" smtClean="0"/>
              <a:t> of 79</a:t>
            </a:r>
            <a:endParaRPr lang="de-AT" dirty="0"/>
          </a:p>
        </p:txBody>
      </p:sp>
      <p:pic>
        <p:nvPicPr>
          <p:cNvPr id="6" name="Picture 2" descr="D:\Works\EclipseProjects\IlluFlowVis STAR\images\da_vinc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001903"/>
            <a:ext cx="4002522" cy="3384376"/>
          </a:xfrm>
          <a:prstGeom prst="rect">
            <a:avLst/>
          </a:prstGeom>
          <a:noFill/>
          <a:ln>
            <a:solidFill>
              <a:srgbClr val="000000"/>
            </a:solidFill>
          </a:ln>
          <a:extLst/>
        </p:spPr>
      </p:pic>
      <p:pic>
        <p:nvPicPr>
          <p:cNvPr id="7" name="Picture 4" descr="D:\Works\EclipseProjects\IlluFlowVis STAR\images\abraham_sha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731" y="2001903"/>
            <a:ext cx="3384376" cy="3384376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182" y="-22462"/>
            <a:ext cx="2641817" cy="763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1907704" y="4997027"/>
            <a:ext cx="2395984" cy="259645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  <a:prstDash val="sysDas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nb-NO" sz="1400" dirty="0" smtClean="0"/>
              <a:t>Leonardo da Vinci, ca. 1500</a:t>
            </a:r>
            <a:endParaRPr lang="de-DE" sz="1400" dirty="0" smtClean="0"/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6084168" y="4998619"/>
            <a:ext cx="2251968" cy="259645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  <a:prstDash val="sysDas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nb-NO" sz="1400" dirty="0" smtClean="0"/>
              <a:t>Abraham and Shaw,1982</a:t>
            </a:r>
            <a:endParaRPr lang="de-DE" sz="1400" dirty="0" smtClean="0"/>
          </a:p>
        </p:txBody>
      </p:sp>
    </p:spTree>
    <p:extLst>
      <p:ext uri="{BB962C8B-B14F-4D97-AF65-F5344CB8AC3E}">
        <p14:creationId xmlns:p14="http://schemas.microsoft.com/office/powerpoint/2010/main" val="3477154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Footer Placeholder 3"/>
          <p:cNvSpPr txBox="1">
            <a:spLocks/>
          </p:cNvSpPr>
          <p:nvPr/>
        </p:nvSpPr>
        <p:spPr bwMode="auto">
          <a:xfrm>
            <a:off x="180001" y="6558020"/>
            <a:ext cx="878400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de-A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005986"/>
                </a:solidFill>
                <a:latin typeface="Arial" charset="0"/>
                <a:ea typeface="+mn-ea"/>
                <a:cs typeface="+mn-cs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de-AT" dirty="0"/>
              <a:t>4</a:t>
            </a:r>
            <a:r>
              <a:rPr lang="de-AT" dirty="0" smtClean="0"/>
              <a:t>. Illustrative flow visualization</a:t>
            </a:r>
            <a:endParaRPr lang="de-AT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15888" y="6562800"/>
            <a:ext cx="7696200" cy="301625"/>
          </a:xfrm>
        </p:spPr>
        <p:txBody>
          <a:bodyPr/>
          <a:lstStyle/>
          <a:p>
            <a:r>
              <a:rPr lang="de-AT" dirty="0" smtClean="0"/>
              <a:t>A. Brambilla</a:t>
            </a:r>
            <a:endParaRPr lang="de-AT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940675" y="6562800"/>
            <a:ext cx="1079500" cy="306387"/>
          </a:xfrm>
        </p:spPr>
        <p:txBody>
          <a:bodyPr/>
          <a:lstStyle/>
          <a:p>
            <a:r>
              <a:rPr lang="de-AT" dirty="0" smtClean="0"/>
              <a:t>0</a:t>
            </a:r>
            <a:fld id="{E72FA820-B3A7-427D-BC85-1635A64F35CA}" type="slidenum">
              <a:rPr lang="de-AT" smtClean="0"/>
              <a:pPr/>
              <a:t>69</a:t>
            </a:fld>
            <a:r>
              <a:rPr lang="de-AT" dirty="0" smtClean="0"/>
              <a:t> of 79</a:t>
            </a:r>
          </a:p>
        </p:txBody>
      </p:sp>
      <p:pic>
        <p:nvPicPr>
          <p:cNvPr id="7" name="Picture 4" descr="Y:\andrea\Presentations\SemSeg-logo-whit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4624"/>
            <a:ext cx="924546" cy="673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D:\Desktop\ETH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0" y="-43132"/>
            <a:ext cx="848914" cy="848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0" name="Straight Connector 59"/>
          <p:cNvCxnSpPr/>
          <p:nvPr/>
        </p:nvCxnSpPr>
        <p:spPr bwMode="auto">
          <a:xfrm>
            <a:off x="180000" y="6552000"/>
            <a:ext cx="8784000" cy="0"/>
          </a:xfrm>
          <a:prstGeom prst="line">
            <a:avLst/>
          </a:prstGeom>
          <a:ln w="12700"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182" y="-22462"/>
            <a:ext cx="2641817" cy="763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9282" name="Rectangle 2"/>
          <p:cNvSpPr>
            <a:spLocks noGrp="1" noChangeArrowheads="1"/>
          </p:cNvSpPr>
          <p:nvPr>
            <p:ph type="title"/>
          </p:nvPr>
        </p:nvSpPr>
        <p:spPr>
          <a:xfrm>
            <a:off x="115888" y="36513"/>
            <a:ext cx="8910654" cy="757237"/>
          </a:xfrm>
        </p:spPr>
        <p:txBody>
          <a:bodyPr/>
          <a:lstStyle/>
          <a:p>
            <a:r>
              <a:rPr lang="de-AT" dirty="0" smtClean="0"/>
              <a:t>Illustrative flow vis classification</a:t>
            </a:r>
            <a:endParaRPr lang="de-AT" dirty="0"/>
          </a:p>
        </p:txBody>
      </p:sp>
      <p:grpSp>
        <p:nvGrpSpPr>
          <p:cNvPr id="49" name="Group 48"/>
          <p:cNvGrpSpPr/>
          <p:nvPr/>
        </p:nvGrpSpPr>
        <p:grpSpPr>
          <a:xfrm>
            <a:off x="1110252" y="1192865"/>
            <a:ext cx="6923498" cy="5188463"/>
            <a:chOff x="2271494" y="2420888"/>
            <a:chExt cx="4604762" cy="3589732"/>
          </a:xfrm>
        </p:grpSpPr>
        <p:sp>
          <p:nvSpPr>
            <p:cNvPr id="50" name="Round Same Side Corner Rectangle 49"/>
            <p:cNvSpPr/>
            <p:nvPr/>
          </p:nvSpPr>
          <p:spPr bwMode="auto">
            <a:xfrm>
              <a:off x="4113400" y="2420888"/>
              <a:ext cx="920953" cy="897433"/>
            </a:xfrm>
            <a:prstGeom prst="round2SameRect">
              <a:avLst/>
            </a:prstGeom>
            <a:solidFill>
              <a:srgbClr val="5E3C99">
                <a:alpha val="10196"/>
              </a:srgbClr>
            </a:solidFill>
            <a:ln>
              <a:solidFill>
                <a:srgbClr val="5E3C99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4000" b="1" i="0" u="none" strike="noStrike" cap="none" normalizeH="0" baseline="0" dirty="0" smtClean="0">
                  <a:solidFill>
                    <a:srgbClr val="5E3C99"/>
                  </a:solidFill>
                  <a:effectLst/>
                  <a:latin typeface="Arial" charset="0"/>
                </a:rPr>
                <a:t>VM</a:t>
              </a:r>
              <a:endParaRPr kumimoji="0" lang="en-US" sz="4000" b="1" i="0" u="none" strike="noStrike" cap="none" normalizeH="0" baseline="0" dirty="0" smtClean="0">
                <a:solidFill>
                  <a:srgbClr val="5E3C99"/>
                </a:solidFill>
                <a:effectLst/>
                <a:latin typeface="Arial" charset="0"/>
              </a:endParaRPr>
            </a:p>
          </p:txBody>
        </p:sp>
        <p:sp>
          <p:nvSpPr>
            <p:cNvPr id="51" name="Round Same Side Corner Rectangle 50"/>
            <p:cNvSpPr/>
            <p:nvPr/>
          </p:nvSpPr>
          <p:spPr bwMode="auto">
            <a:xfrm>
              <a:off x="5034351" y="2420888"/>
              <a:ext cx="920953" cy="897433"/>
            </a:xfrm>
            <a:prstGeom prst="round2SameRect">
              <a:avLst/>
            </a:prstGeom>
            <a:solidFill>
              <a:srgbClr val="5E3C99">
                <a:alpha val="10196"/>
              </a:srgbClr>
            </a:solidFill>
            <a:ln>
              <a:solidFill>
                <a:srgbClr val="5E3C99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4000" b="1" i="0" u="none" strike="noStrike" cap="none" normalizeH="0" baseline="0" dirty="0" smtClean="0">
                  <a:solidFill>
                    <a:srgbClr val="5E3C99"/>
                  </a:solidFill>
                  <a:effectLst/>
                  <a:latin typeface="Arial" charset="0"/>
                </a:rPr>
                <a:t>FE</a:t>
              </a:r>
              <a:endParaRPr kumimoji="0" lang="en-US" sz="4000" b="1" i="0" u="none" strike="noStrike" cap="none" normalizeH="0" baseline="0" dirty="0" smtClean="0">
                <a:solidFill>
                  <a:srgbClr val="5E3C99"/>
                </a:solidFill>
                <a:effectLst/>
                <a:latin typeface="Arial" charset="0"/>
              </a:endParaRPr>
            </a:p>
          </p:txBody>
        </p:sp>
        <p:sp>
          <p:nvSpPr>
            <p:cNvPr id="55" name="Round Same Side Corner Rectangle 54"/>
            <p:cNvSpPr/>
            <p:nvPr/>
          </p:nvSpPr>
          <p:spPr bwMode="auto">
            <a:xfrm>
              <a:off x="5955303" y="2420888"/>
              <a:ext cx="920953" cy="897433"/>
            </a:xfrm>
            <a:prstGeom prst="round2SameRect">
              <a:avLst/>
            </a:prstGeom>
            <a:solidFill>
              <a:srgbClr val="5E3C99">
                <a:alpha val="10196"/>
              </a:srgbClr>
            </a:solidFill>
            <a:ln>
              <a:solidFill>
                <a:srgbClr val="5E3C99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4000" b="1" i="0" u="none" strike="noStrike" cap="none" normalizeH="0" baseline="0" dirty="0" smtClean="0">
                  <a:solidFill>
                    <a:srgbClr val="5E3C99"/>
                  </a:solidFill>
                  <a:effectLst/>
                  <a:latin typeface="Arial" charset="0"/>
                </a:rPr>
                <a:t>VE</a:t>
              </a:r>
              <a:endParaRPr kumimoji="0" lang="en-US" sz="4000" b="1" i="0" u="none" strike="noStrike" cap="none" normalizeH="0" baseline="0" dirty="0" smtClean="0">
                <a:solidFill>
                  <a:srgbClr val="5E3C99"/>
                </a:solidFill>
                <a:effectLst/>
                <a:latin typeface="Arial" charset="0"/>
              </a:endParaRPr>
            </a:p>
          </p:txBody>
        </p:sp>
        <p:sp>
          <p:nvSpPr>
            <p:cNvPr id="93" name="Round Same Side Corner Rectangle 92"/>
            <p:cNvSpPr/>
            <p:nvPr/>
          </p:nvSpPr>
          <p:spPr bwMode="auto">
            <a:xfrm>
              <a:off x="3192447" y="2420888"/>
              <a:ext cx="920953" cy="897433"/>
            </a:xfrm>
            <a:prstGeom prst="round2SameRect">
              <a:avLst/>
            </a:prstGeom>
            <a:solidFill>
              <a:srgbClr val="5E3C99">
                <a:alpha val="10196"/>
              </a:srgbClr>
            </a:solidFill>
            <a:ln>
              <a:solidFill>
                <a:srgbClr val="5E3C99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4000" b="1" i="0" u="none" strike="noStrike" cap="none" normalizeH="0" baseline="0" dirty="0" smtClean="0">
                  <a:solidFill>
                    <a:srgbClr val="5E3C99"/>
                  </a:solidFill>
                  <a:effectLst/>
                  <a:latin typeface="Arial" charset="0"/>
                </a:rPr>
                <a:t>PE</a:t>
              </a:r>
              <a:endParaRPr kumimoji="0" lang="en-US" sz="4000" b="1" i="0" u="none" strike="noStrike" cap="none" normalizeH="0" baseline="0" dirty="0" smtClean="0">
                <a:solidFill>
                  <a:srgbClr val="5E3C99"/>
                </a:solidFill>
                <a:effectLst/>
                <a:latin typeface="Arial" charset="0"/>
              </a:endParaRPr>
            </a:p>
          </p:txBody>
        </p:sp>
        <p:sp>
          <p:nvSpPr>
            <p:cNvPr id="94" name="Rectangle 93"/>
            <p:cNvSpPr/>
            <p:nvPr/>
          </p:nvSpPr>
          <p:spPr bwMode="auto">
            <a:xfrm>
              <a:off x="3192447" y="3318321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5" name="Round Same Side Corner Rectangle 94"/>
            <p:cNvSpPr/>
            <p:nvPr/>
          </p:nvSpPr>
          <p:spPr bwMode="auto">
            <a:xfrm rot="16200000">
              <a:off x="2283254" y="3306562"/>
              <a:ext cx="897433" cy="920953"/>
            </a:xfrm>
            <a:prstGeom prst="round2SameRect">
              <a:avLst/>
            </a:prstGeom>
            <a:solidFill>
              <a:srgbClr val="007D5D">
                <a:alpha val="10196"/>
              </a:srgbClr>
            </a:solidFill>
            <a:ln>
              <a:solidFill>
                <a:srgbClr val="007D5D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vert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4000" b="1" i="0" u="none" strike="noStrike" cap="none" normalizeH="0" baseline="0" dirty="0" smtClean="0">
                  <a:solidFill>
                    <a:srgbClr val="007D5D"/>
                  </a:solidFill>
                  <a:effectLst/>
                  <a:latin typeface="Arial" charset="0"/>
                </a:rPr>
                <a:t>RD</a:t>
              </a:r>
              <a:endParaRPr kumimoji="0" lang="en-US" sz="4000" b="1" i="0" u="none" strike="noStrike" cap="none" normalizeH="0" baseline="0" dirty="0" smtClean="0">
                <a:solidFill>
                  <a:srgbClr val="007D5D"/>
                </a:solidFill>
                <a:effectLst/>
                <a:latin typeface="Arial" charset="0"/>
              </a:endParaRPr>
            </a:p>
          </p:txBody>
        </p:sp>
        <p:sp>
          <p:nvSpPr>
            <p:cNvPr id="96" name="Round Same Side Corner Rectangle 95"/>
            <p:cNvSpPr/>
            <p:nvPr/>
          </p:nvSpPr>
          <p:spPr bwMode="auto">
            <a:xfrm rot="16200000">
              <a:off x="2283254" y="4203995"/>
              <a:ext cx="897433" cy="920953"/>
            </a:xfrm>
            <a:prstGeom prst="round2SameRect">
              <a:avLst/>
            </a:prstGeom>
            <a:solidFill>
              <a:srgbClr val="007D5D">
                <a:alpha val="10196"/>
              </a:srgbClr>
            </a:solidFill>
            <a:ln>
              <a:solidFill>
                <a:srgbClr val="007D5D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vert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4000" b="1" i="0" u="none" strike="noStrike" cap="none" normalizeH="0" baseline="0" dirty="0" smtClean="0">
                  <a:solidFill>
                    <a:srgbClr val="007D5D"/>
                  </a:solidFill>
                  <a:effectLst/>
                  <a:latin typeface="Arial" charset="0"/>
                </a:rPr>
                <a:t>IS</a:t>
              </a:r>
              <a:endParaRPr kumimoji="0" lang="en-US" sz="4000" b="1" i="0" u="none" strike="noStrike" cap="none" normalizeH="0" baseline="0" dirty="0" smtClean="0">
                <a:solidFill>
                  <a:srgbClr val="007D5D"/>
                </a:solidFill>
                <a:effectLst/>
                <a:latin typeface="Arial" charset="0"/>
              </a:endParaRPr>
            </a:p>
          </p:txBody>
        </p:sp>
        <p:sp>
          <p:nvSpPr>
            <p:cNvPr id="97" name="Round Same Side Corner Rectangle 96"/>
            <p:cNvSpPr/>
            <p:nvPr/>
          </p:nvSpPr>
          <p:spPr bwMode="auto">
            <a:xfrm rot="16200000">
              <a:off x="2283254" y="5101427"/>
              <a:ext cx="897433" cy="920953"/>
            </a:xfrm>
            <a:prstGeom prst="round2SameRect">
              <a:avLst/>
            </a:prstGeom>
            <a:solidFill>
              <a:srgbClr val="007D5D">
                <a:alpha val="10196"/>
              </a:srgbClr>
            </a:solidFill>
            <a:ln>
              <a:solidFill>
                <a:srgbClr val="007D5D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vert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4000" b="1" i="0" u="none" strike="noStrike" cap="none" normalizeH="0" baseline="0" dirty="0" smtClean="0">
                  <a:solidFill>
                    <a:srgbClr val="007D5D"/>
                  </a:solidFill>
                  <a:effectLst/>
                  <a:latin typeface="Arial" charset="0"/>
                </a:rPr>
                <a:t>FF</a:t>
              </a:r>
              <a:endParaRPr kumimoji="0" lang="en-US" sz="4000" b="1" i="0" u="none" strike="noStrike" cap="none" normalizeH="0" baseline="0" dirty="0" smtClean="0">
                <a:solidFill>
                  <a:srgbClr val="007D5D"/>
                </a:solidFill>
                <a:effectLst/>
                <a:latin typeface="Arial" charset="0"/>
              </a:endParaRPr>
            </a:p>
          </p:txBody>
        </p:sp>
        <p:sp>
          <p:nvSpPr>
            <p:cNvPr id="98" name="Rectangle 97"/>
            <p:cNvSpPr/>
            <p:nvPr/>
          </p:nvSpPr>
          <p:spPr bwMode="auto">
            <a:xfrm>
              <a:off x="4113400" y="3318321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9" name="Rectangle 98"/>
            <p:cNvSpPr/>
            <p:nvPr/>
          </p:nvSpPr>
          <p:spPr bwMode="auto">
            <a:xfrm>
              <a:off x="5034351" y="3318321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0" name="Rectangle 99"/>
            <p:cNvSpPr/>
            <p:nvPr/>
          </p:nvSpPr>
          <p:spPr bwMode="auto">
            <a:xfrm>
              <a:off x="5955303" y="3318321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1" name="Rectangle 100"/>
            <p:cNvSpPr/>
            <p:nvPr/>
          </p:nvSpPr>
          <p:spPr bwMode="auto">
            <a:xfrm>
              <a:off x="3192447" y="4215754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2" name="Rectangle 101"/>
            <p:cNvSpPr/>
            <p:nvPr/>
          </p:nvSpPr>
          <p:spPr bwMode="auto">
            <a:xfrm>
              <a:off x="4113400" y="4215754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3" name="Rectangle 102"/>
            <p:cNvSpPr/>
            <p:nvPr/>
          </p:nvSpPr>
          <p:spPr bwMode="auto">
            <a:xfrm>
              <a:off x="5034351" y="4215754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4" name="Rectangle 103"/>
            <p:cNvSpPr/>
            <p:nvPr/>
          </p:nvSpPr>
          <p:spPr bwMode="auto">
            <a:xfrm>
              <a:off x="5955303" y="4215754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5" name="Rectangle 104"/>
            <p:cNvSpPr/>
            <p:nvPr/>
          </p:nvSpPr>
          <p:spPr bwMode="auto">
            <a:xfrm>
              <a:off x="3192447" y="5113186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6" name="Rectangle 105"/>
            <p:cNvSpPr/>
            <p:nvPr/>
          </p:nvSpPr>
          <p:spPr bwMode="auto">
            <a:xfrm>
              <a:off x="4113400" y="5113186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7" name="Rectangle 106"/>
            <p:cNvSpPr/>
            <p:nvPr/>
          </p:nvSpPr>
          <p:spPr bwMode="auto">
            <a:xfrm>
              <a:off x="5034351" y="5113186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8" name="Rectangle 107"/>
            <p:cNvSpPr/>
            <p:nvPr/>
          </p:nvSpPr>
          <p:spPr bwMode="auto">
            <a:xfrm>
              <a:off x="5955303" y="5113186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0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8847" y="3331518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0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9182" y="4229548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1" name="Picture 5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7894" y="5126383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2" name="Picture 7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7894" y="3331516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3" name="Picture 8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6324" y="4231527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4" name="Picture 3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8077" y="3331518"/>
              <a:ext cx="890359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5" name="Picture 114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7277" y="4231527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6" name="Picture 115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6943" y="5126382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7" name="Picture 11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7894" y="4240023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8" name="Picture 2"/>
            <p:cNvPicPr>
              <a:picLocks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4192" y="3330136"/>
              <a:ext cx="896617" cy="8738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3" name="Rounded Rectangle 62"/>
          <p:cNvSpPr/>
          <p:nvPr/>
        </p:nvSpPr>
        <p:spPr bwMode="auto">
          <a:xfrm>
            <a:off x="6576120" y="2387002"/>
            <a:ext cx="1531568" cy="2785956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FF7005"/>
            </a:solidFill>
            <a:headEnd type="none" w="med" len="med"/>
            <a:tailEnd type="none" w="med" len="med"/>
          </a:ln>
          <a:effectLst>
            <a:glow rad="127000">
              <a:srgbClr val="FF7005">
                <a:alpha val="40000"/>
              </a:srgbClr>
            </a:glow>
          </a:effectLst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758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62464" y="4879674"/>
            <a:ext cx="1889802" cy="1526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7" name="Rectangle 3"/>
          <p:cNvSpPr txBox="1">
            <a:spLocks noChangeArrowheads="1"/>
          </p:cNvSpPr>
          <p:nvPr/>
        </p:nvSpPr>
        <p:spPr bwMode="auto">
          <a:xfrm>
            <a:off x="179925" y="924534"/>
            <a:ext cx="6497552" cy="1269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r>
              <a:rPr lang="de-DE" dirty="0" smtClean="0"/>
              <a:t>Explanation of complex processes</a:t>
            </a:r>
          </a:p>
          <a:p>
            <a:r>
              <a:rPr lang="de-DE" dirty="0" smtClean="0"/>
              <a:t>Based on the idea of storytelling</a:t>
            </a:r>
          </a:p>
          <a:p>
            <a:r>
              <a:rPr lang="de-DE" dirty="0"/>
              <a:t>Relevant portions of data over time</a:t>
            </a:r>
          </a:p>
          <a:p>
            <a:r>
              <a:rPr lang="de-DE" dirty="0" smtClean="0"/>
              <a:t>Both data and visual abstractions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940675" y="6562800"/>
            <a:ext cx="1079500" cy="306387"/>
          </a:xfrm>
        </p:spPr>
        <p:txBody>
          <a:bodyPr/>
          <a:lstStyle/>
          <a:p>
            <a:fld id="{E72FA820-B3A7-427D-BC85-1635A64F35CA}" type="slidenum">
              <a:rPr lang="de-AT" smtClean="0"/>
              <a:pPr/>
              <a:t>70</a:t>
            </a:fld>
            <a:r>
              <a:rPr lang="de-AT" dirty="0" smtClean="0"/>
              <a:t> of 79</a:t>
            </a:r>
          </a:p>
        </p:txBody>
      </p:sp>
      <p:sp>
        <p:nvSpPr>
          <p:cNvPr id="609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Visual Explanation</a:t>
            </a:r>
            <a:endParaRPr lang="de-AT" dirty="0"/>
          </a:p>
        </p:txBody>
      </p:sp>
      <p:pic>
        <p:nvPicPr>
          <p:cNvPr id="7" name="Picture 4" descr="Y:\andrea\Presentations\SemSeg-logo-whit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4624"/>
            <a:ext cx="924546" cy="673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Desktop\ETH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0" y="-43132"/>
            <a:ext cx="848914" cy="848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15888" y="6562800"/>
            <a:ext cx="7696200" cy="301625"/>
          </a:xfrm>
        </p:spPr>
        <p:txBody>
          <a:bodyPr/>
          <a:lstStyle/>
          <a:p>
            <a:r>
              <a:rPr lang="de-AT" dirty="0" smtClean="0"/>
              <a:t>A. Brambilla</a:t>
            </a:r>
            <a:endParaRPr lang="de-AT" dirty="0"/>
          </a:p>
        </p:txBody>
      </p:sp>
      <p:sp>
        <p:nvSpPr>
          <p:cNvPr id="45" name="Footer Placeholder 3"/>
          <p:cNvSpPr txBox="1">
            <a:spLocks/>
          </p:cNvSpPr>
          <p:nvPr/>
        </p:nvSpPr>
        <p:spPr bwMode="auto">
          <a:xfrm>
            <a:off x="180001" y="6558020"/>
            <a:ext cx="878400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de-A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005986"/>
                </a:solidFill>
                <a:latin typeface="Arial" charset="0"/>
                <a:ea typeface="+mn-ea"/>
                <a:cs typeface="+mn-cs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de-AT" dirty="0"/>
              <a:t>4</a:t>
            </a:r>
            <a:r>
              <a:rPr lang="de-AT" dirty="0" smtClean="0"/>
              <a:t>. Illustrative flow visualization</a:t>
            </a:r>
            <a:endParaRPr lang="de-AT" dirty="0"/>
          </a:p>
        </p:txBody>
      </p:sp>
      <p:sp>
        <p:nvSpPr>
          <p:cNvPr id="47" name="Rectangle 3"/>
          <p:cNvSpPr txBox="1">
            <a:spLocks noChangeArrowheads="1"/>
          </p:cNvSpPr>
          <p:nvPr/>
        </p:nvSpPr>
        <p:spPr bwMode="auto">
          <a:xfrm>
            <a:off x="7436506" y="4477809"/>
            <a:ext cx="1167942" cy="237825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  <a:prstDash val="sysDas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de-DE" sz="1400" dirty="0" smtClean="0"/>
              <a:t>Ma et al. 12</a:t>
            </a:r>
          </a:p>
        </p:txBody>
      </p:sp>
      <p:sp>
        <p:nvSpPr>
          <p:cNvPr id="52" name="Rectangle 3"/>
          <p:cNvSpPr txBox="1">
            <a:spLocks noChangeArrowheads="1"/>
          </p:cNvSpPr>
          <p:nvPr/>
        </p:nvSpPr>
        <p:spPr bwMode="auto">
          <a:xfrm>
            <a:off x="1960683" y="3356992"/>
            <a:ext cx="1296144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  <a:prstDash val="sysDas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de-DE" sz="1400" dirty="0" smtClean="0"/>
              <a:t>Wohlfart and Hauser 07</a:t>
            </a: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926385"/>
            <a:ext cx="2723884" cy="2439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25" y="3242378"/>
            <a:ext cx="1540514" cy="1368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118198"/>
            <a:ext cx="1540514" cy="1368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090139"/>
            <a:ext cx="1540095" cy="1367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3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786" y="5869784"/>
            <a:ext cx="2117382" cy="655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4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650" y="5780939"/>
            <a:ext cx="451460" cy="168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5" name="Picture 1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783453"/>
            <a:ext cx="1989216" cy="1693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6" name="Picture 1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420" y="2708920"/>
            <a:ext cx="2191027" cy="1610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 bwMode="auto">
          <a:xfrm>
            <a:off x="180000" y="6552000"/>
            <a:ext cx="8784000" cy="0"/>
          </a:xfrm>
          <a:prstGeom prst="line">
            <a:avLst/>
          </a:prstGeom>
          <a:ln w="12700"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55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182" y="-22462"/>
            <a:ext cx="2641817" cy="763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5" name="Group 84"/>
          <p:cNvGrpSpPr/>
          <p:nvPr/>
        </p:nvGrpSpPr>
        <p:grpSpPr>
          <a:xfrm>
            <a:off x="7186613" y="803563"/>
            <a:ext cx="1887979" cy="1522918"/>
            <a:chOff x="2271494" y="2420888"/>
            <a:chExt cx="4604762" cy="3589732"/>
          </a:xfrm>
        </p:grpSpPr>
        <p:sp>
          <p:nvSpPr>
            <p:cNvPr id="88" name="Round Same Side Corner Rectangle 87"/>
            <p:cNvSpPr/>
            <p:nvPr/>
          </p:nvSpPr>
          <p:spPr bwMode="auto">
            <a:xfrm>
              <a:off x="4113400" y="2420888"/>
              <a:ext cx="920953" cy="897433"/>
            </a:xfrm>
            <a:prstGeom prst="round2SameRect">
              <a:avLst/>
            </a:prstGeom>
            <a:solidFill>
              <a:srgbClr val="5E3C99">
                <a:alpha val="10196"/>
              </a:srgbClr>
            </a:solidFill>
            <a:ln>
              <a:solidFill>
                <a:srgbClr val="5E3C99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1200" b="1" i="0" u="none" strike="noStrike" cap="none" normalizeH="0" baseline="0" dirty="0" smtClean="0">
                  <a:solidFill>
                    <a:srgbClr val="5E3C99"/>
                  </a:solidFill>
                  <a:effectLst/>
                  <a:latin typeface="Arial" charset="0"/>
                </a:rPr>
                <a:t>VM</a:t>
              </a:r>
              <a:endParaRPr kumimoji="0" lang="en-US" sz="1200" b="1" i="0" u="none" strike="noStrike" cap="none" normalizeH="0" baseline="0" dirty="0" smtClean="0">
                <a:solidFill>
                  <a:srgbClr val="5E3C99"/>
                </a:solidFill>
                <a:effectLst/>
                <a:latin typeface="Arial" charset="0"/>
              </a:endParaRPr>
            </a:p>
          </p:txBody>
        </p:sp>
        <p:sp>
          <p:nvSpPr>
            <p:cNvPr id="89" name="Round Same Side Corner Rectangle 88"/>
            <p:cNvSpPr/>
            <p:nvPr/>
          </p:nvSpPr>
          <p:spPr bwMode="auto">
            <a:xfrm>
              <a:off x="5034351" y="2420888"/>
              <a:ext cx="920953" cy="897433"/>
            </a:xfrm>
            <a:prstGeom prst="round2SameRect">
              <a:avLst/>
            </a:prstGeom>
            <a:solidFill>
              <a:srgbClr val="5E3C99">
                <a:alpha val="10196"/>
              </a:srgbClr>
            </a:solidFill>
            <a:ln>
              <a:solidFill>
                <a:srgbClr val="5E3C99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1200" b="1" i="0" u="none" strike="noStrike" cap="none" normalizeH="0" baseline="0" dirty="0" smtClean="0">
                  <a:solidFill>
                    <a:srgbClr val="5E3C99"/>
                  </a:solidFill>
                  <a:effectLst/>
                  <a:latin typeface="Arial" charset="0"/>
                </a:rPr>
                <a:t>FE</a:t>
              </a:r>
              <a:endParaRPr kumimoji="0" lang="en-US" sz="1200" b="1" i="0" u="none" strike="noStrike" cap="none" normalizeH="0" baseline="0" dirty="0" smtClean="0">
                <a:solidFill>
                  <a:srgbClr val="5E3C99"/>
                </a:solidFill>
                <a:effectLst/>
                <a:latin typeface="Arial" charset="0"/>
              </a:endParaRPr>
            </a:p>
          </p:txBody>
        </p:sp>
        <p:sp>
          <p:nvSpPr>
            <p:cNvPr id="90" name="Round Same Side Corner Rectangle 89"/>
            <p:cNvSpPr/>
            <p:nvPr/>
          </p:nvSpPr>
          <p:spPr bwMode="auto">
            <a:xfrm>
              <a:off x="5955303" y="2420888"/>
              <a:ext cx="920953" cy="897433"/>
            </a:xfrm>
            <a:prstGeom prst="round2SameRect">
              <a:avLst/>
            </a:prstGeom>
            <a:solidFill>
              <a:srgbClr val="5E3C99">
                <a:alpha val="10196"/>
              </a:srgbClr>
            </a:solidFill>
            <a:ln>
              <a:solidFill>
                <a:srgbClr val="5E3C99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1200" b="1" i="0" u="none" strike="noStrike" cap="none" normalizeH="0" baseline="0" dirty="0" smtClean="0">
                  <a:solidFill>
                    <a:srgbClr val="5E3C99"/>
                  </a:solidFill>
                  <a:effectLst/>
                  <a:latin typeface="Arial" charset="0"/>
                </a:rPr>
                <a:t>VE</a:t>
              </a:r>
              <a:endParaRPr kumimoji="0" lang="en-US" sz="1200" b="1" i="0" u="none" strike="noStrike" cap="none" normalizeH="0" baseline="0" dirty="0" smtClean="0">
                <a:solidFill>
                  <a:srgbClr val="5E3C99"/>
                </a:solidFill>
                <a:effectLst/>
                <a:latin typeface="Arial" charset="0"/>
              </a:endParaRPr>
            </a:p>
          </p:txBody>
        </p:sp>
        <p:sp>
          <p:nvSpPr>
            <p:cNvPr id="91" name="Round Same Side Corner Rectangle 90"/>
            <p:cNvSpPr/>
            <p:nvPr/>
          </p:nvSpPr>
          <p:spPr bwMode="auto">
            <a:xfrm>
              <a:off x="3192447" y="2420888"/>
              <a:ext cx="920953" cy="897433"/>
            </a:xfrm>
            <a:prstGeom prst="round2SameRect">
              <a:avLst/>
            </a:prstGeom>
            <a:solidFill>
              <a:srgbClr val="5E3C99">
                <a:alpha val="10196"/>
              </a:srgbClr>
            </a:solidFill>
            <a:ln>
              <a:solidFill>
                <a:srgbClr val="5E3C99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1200" b="1" i="0" u="none" strike="noStrike" cap="none" normalizeH="0" baseline="0" dirty="0" smtClean="0">
                  <a:solidFill>
                    <a:srgbClr val="5E3C99"/>
                  </a:solidFill>
                  <a:effectLst/>
                  <a:latin typeface="Arial" charset="0"/>
                </a:rPr>
                <a:t>PE</a:t>
              </a:r>
              <a:endParaRPr kumimoji="0" lang="en-US" sz="1200" b="1" i="0" u="none" strike="noStrike" cap="none" normalizeH="0" baseline="0" dirty="0" smtClean="0">
                <a:solidFill>
                  <a:srgbClr val="5E3C99"/>
                </a:solidFill>
                <a:effectLst/>
                <a:latin typeface="Arial" charset="0"/>
              </a:endParaRPr>
            </a:p>
          </p:txBody>
        </p:sp>
        <p:sp>
          <p:nvSpPr>
            <p:cNvPr id="92" name="Rectangle 91"/>
            <p:cNvSpPr/>
            <p:nvPr/>
          </p:nvSpPr>
          <p:spPr bwMode="auto">
            <a:xfrm>
              <a:off x="3192447" y="3318321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3" name="Round Same Side Corner Rectangle 92"/>
            <p:cNvSpPr/>
            <p:nvPr/>
          </p:nvSpPr>
          <p:spPr bwMode="auto">
            <a:xfrm rot="16200000">
              <a:off x="2283254" y="3306562"/>
              <a:ext cx="897433" cy="920953"/>
            </a:xfrm>
            <a:prstGeom prst="round2SameRect">
              <a:avLst/>
            </a:prstGeom>
            <a:solidFill>
              <a:srgbClr val="007D5D">
                <a:alpha val="10196"/>
              </a:srgbClr>
            </a:solidFill>
            <a:ln>
              <a:solidFill>
                <a:srgbClr val="007D5D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vert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1200" b="1" i="0" u="none" strike="noStrike" cap="none" normalizeH="0" baseline="0" dirty="0" smtClean="0">
                  <a:solidFill>
                    <a:srgbClr val="007D5D"/>
                  </a:solidFill>
                  <a:effectLst/>
                  <a:latin typeface="Arial" charset="0"/>
                </a:rPr>
                <a:t>RD</a:t>
              </a:r>
              <a:endParaRPr kumimoji="0" lang="en-US" sz="1200" b="1" i="0" u="none" strike="noStrike" cap="none" normalizeH="0" baseline="0" dirty="0" smtClean="0">
                <a:solidFill>
                  <a:srgbClr val="007D5D"/>
                </a:solidFill>
                <a:effectLst/>
                <a:latin typeface="Arial" charset="0"/>
              </a:endParaRPr>
            </a:p>
          </p:txBody>
        </p:sp>
        <p:sp>
          <p:nvSpPr>
            <p:cNvPr id="94" name="Round Same Side Corner Rectangle 93"/>
            <p:cNvSpPr/>
            <p:nvPr/>
          </p:nvSpPr>
          <p:spPr bwMode="auto">
            <a:xfrm rot="16200000">
              <a:off x="2283254" y="4203995"/>
              <a:ext cx="897433" cy="920953"/>
            </a:xfrm>
            <a:prstGeom prst="round2SameRect">
              <a:avLst/>
            </a:prstGeom>
            <a:solidFill>
              <a:srgbClr val="007D5D">
                <a:alpha val="10196"/>
              </a:srgbClr>
            </a:solidFill>
            <a:ln>
              <a:solidFill>
                <a:srgbClr val="007D5D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vert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1200" b="1" i="0" u="none" strike="noStrike" cap="none" normalizeH="0" baseline="0" dirty="0" smtClean="0">
                  <a:solidFill>
                    <a:srgbClr val="007D5D"/>
                  </a:solidFill>
                  <a:effectLst/>
                  <a:latin typeface="Arial" charset="0"/>
                </a:rPr>
                <a:t>IS</a:t>
              </a:r>
              <a:endParaRPr kumimoji="0" lang="en-US" sz="1200" b="1" i="0" u="none" strike="noStrike" cap="none" normalizeH="0" baseline="0" dirty="0" smtClean="0">
                <a:solidFill>
                  <a:srgbClr val="007D5D"/>
                </a:solidFill>
                <a:effectLst/>
                <a:latin typeface="Arial" charset="0"/>
              </a:endParaRPr>
            </a:p>
          </p:txBody>
        </p:sp>
        <p:sp>
          <p:nvSpPr>
            <p:cNvPr id="95" name="Round Same Side Corner Rectangle 94"/>
            <p:cNvSpPr/>
            <p:nvPr/>
          </p:nvSpPr>
          <p:spPr bwMode="auto">
            <a:xfrm rot="16200000">
              <a:off x="2283254" y="5101427"/>
              <a:ext cx="897433" cy="920953"/>
            </a:xfrm>
            <a:prstGeom prst="round2SameRect">
              <a:avLst/>
            </a:prstGeom>
            <a:solidFill>
              <a:srgbClr val="007D5D">
                <a:alpha val="10196"/>
              </a:srgbClr>
            </a:solidFill>
            <a:ln>
              <a:solidFill>
                <a:srgbClr val="007D5D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vert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1200" b="1" i="0" u="none" strike="noStrike" cap="none" normalizeH="0" baseline="0" dirty="0" smtClean="0">
                  <a:solidFill>
                    <a:srgbClr val="007D5D"/>
                  </a:solidFill>
                  <a:effectLst/>
                  <a:latin typeface="Arial" charset="0"/>
                </a:rPr>
                <a:t>FF</a:t>
              </a:r>
              <a:endParaRPr kumimoji="0" lang="en-US" sz="1200" b="1" i="0" u="none" strike="noStrike" cap="none" normalizeH="0" baseline="0" dirty="0" smtClean="0">
                <a:solidFill>
                  <a:srgbClr val="007D5D"/>
                </a:solidFill>
                <a:effectLst/>
                <a:latin typeface="Arial" charset="0"/>
              </a:endParaRPr>
            </a:p>
          </p:txBody>
        </p:sp>
        <p:sp>
          <p:nvSpPr>
            <p:cNvPr id="96" name="Rectangle 95"/>
            <p:cNvSpPr/>
            <p:nvPr/>
          </p:nvSpPr>
          <p:spPr bwMode="auto">
            <a:xfrm>
              <a:off x="4113400" y="3318321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7" name="Rectangle 96"/>
            <p:cNvSpPr/>
            <p:nvPr/>
          </p:nvSpPr>
          <p:spPr bwMode="auto">
            <a:xfrm>
              <a:off x="5034351" y="3318321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8" name="Rectangle 97"/>
            <p:cNvSpPr/>
            <p:nvPr/>
          </p:nvSpPr>
          <p:spPr bwMode="auto">
            <a:xfrm>
              <a:off x="5955303" y="3318321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9" name="Rectangle 98"/>
            <p:cNvSpPr/>
            <p:nvPr/>
          </p:nvSpPr>
          <p:spPr bwMode="auto">
            <a:xfrm>
              <a:off x="3192447" y="4215754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0" name="Rectangle 99"/>
            <p:cNvSpPr/>
            <p:nvPr/>
          </p:nvSpPr>
          <p:spPr bwMode="auto">
            <a:xfrm>
              <a:off x="4113400" y="4215754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1" name="Rectangle 100"/>
            <p:cNvSpPr/>
            <p:nvPr/>
          </p:nvSpPr>
          <p:spPr bwMode="auto">
            <a:xfrm>
              <a:off x="5034351" y="4215754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2" name="Rectangle 101"/>
            <p:cNvSpPr/>
            <p:nvPr/>
          </p:nvSpPr>
          <p:spPr bwMode="auto">
            <a:xfrm>
              <a:off x="5955303" y="4215754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3" name="Rectangle 102"/>
            <p:cNvSpPr/>
            <p:nvPr/>
          </p:nvSpPr>
          <p:spPr bwMode="auto">
            <a:xfrm>
              <a:off x="3192447" y="5113186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4" name="Rectangle 103"/>
            <p:cNvSpPr/>
            <p:nvPr/>
          </p:nvSpPr>
          <p:spPr bwMode="auto">
            <a:xfrm>
              <a:off x="4113400" y="5113186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5" name="Rectangle 104"/>
            <p:cNvSpPr/>
            <p:nvPr/>
          </p:nvSpPr>
          <p:spPr bwMode="auto">
            <a:xfrm>
              <a:off x="5034351" y="5113186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6" name="Rectangle 105"/>
            <p:cNvSpPr/>
            <p:nvPr/>
          </p:nvSpPr>
          <p:spPr bwMode="auto">
            <a:xfrm>
              <a:off x="5955303" y="5113186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07" name="Picture 2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8847" y="3331518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8" name="Picture 3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9182" y="4229548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9" name="Picture 5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7894" y="5126383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0" name="Picture 7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7894" y="3331516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1" name="Picture 8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6324" y="4231527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2" name="Picture 3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8077" y="3331518"/>
              <a:ext cx="890359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3" name="Picture 112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7277" y="4231527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4" name="Picture 113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6943" y="5126382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5" name="Picture 11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7894" y="4240023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6" name="Picture 2"/>
            <p:cNvPicPr>
              <a:picLocks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4192" y="3330136"/>
              <a:ext cx="896617" cy="8738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17" name="Rounded Rectangle 116"/>
          <p:cNvSpPr/>
          <p:nvPr/>
        </p:nvSpPr>
        <p:spPr bwMode="auto">
          <a:xfrm>
            <a:off x="8651931" y="1141093"/>
            <a:ext cx="468000" cy="847747"/>
          </a:xfrm>
          <a:prstGeom prst="roundRect">
            <a:avLst>
              <a:gd name="adj" fmla="val 50000"/>
            </a:avLst>
          </a:prstGeom>
          <a:noFill/>
          <a:ln w="38100">
            <a:solidFill>
              <a:srgbClr val="FF7005"/>
            </a:solidFill>
            <a:headEnd type="none" w="med" len="med"/>
            <a:tailEnd type="none" w="med" len="med"/>
          </a:ln>
          <a:effectLst>
            <a:glow rad="127000">
              <a:srgbClr val="FF7005">
                <a:alpha val="40000"/>
              </a:srgbClr>
            </a:glow>
          </a:effectLst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5076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940675" y="6562800"/>
            <a:ext cx="1079500" cy="306387"/>
          </a:xfrm>
        </p:spPr>
        <p:txBody>
          <a:bodyPr/>
          <a:lstStyle/>
          <a:p>
            <a:fld id="{E72FA820-B3A7-427D-BC85-1635A64F35CA}" type="slidenum">
              <a:rPr lang="de-AT" smtClean="0"/>
              <a:pPr/>
              <a:t>71</a:t>
            </a:fld>
            <a:r>
              <a:rPr lang="de-AT" dirty="0" smtClean="0"/>
              <a:t> of 79</a:t>
            </a:r>
          </a:p>
        </p:txBody>
      </p:sp>
      <p:sp>
        <p:nvSpPr>
          <p:cNvPr id="609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Visual Explanation</a:t>
            </a:r>
            <a:endParaRPr lang="de-AT" dirty="0"/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180000" y="6552000"/>
            <a:ext cx="8784000" cy="0"/>
          </a:xfrm>
          <a:prstGeom prst="line">
            <a:avLst/>
          </a:prstGeom>
          <a:ln w="12700"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7" name="Picture 4" descr="Y:\andrea\Presentations\SemSeg-logo-whit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4624"/>
            <a:ext cx="924546" cy="673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Desktop\ETH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0" y="-43132"/>
            <a:ext cx="848914" cy="848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15888" y="6562800"/>
            <a:ext cx="7696200" cy="301625"/>
          </a:xfrm>
        </p:spPr>
        <p:txBody>
          <a:bodyPr/>
          <a:lstStyle/>
          <a:p>
            <a:r>
              <a:rPr lang="de-AT" dirty="0" smtClean="0"/>
              <a:t>A. Brambilla</a:t>
            </a:r>
            <a:endParaRPr lang="de-AT" dirty="0"/>
          </a:p>
        </p:txBody>
      </p:sp>
      <p:sp>
        <p:nvSpPr>
          <p:cNvPr id="45" name="Footer Placeholder 3"/>
          <p:cNvSpPr txBox="1">
            <a:spLocks/>
          </p:cNvSpPr>
          <p:nvPr/>
        </p:nvSpPr>
        <p:spPr bwMode="auto">
          <a:xfrm>
            <a:off x="180001" y="6558020"/>
            <a:ext cx="878400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de-A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005986"/>
                </a:solidFill>
                <a:latin typeface="Arial" charset="0"/>
                <a:ea typeface="+mn-ea"/>
                <a:cs typeface="+mn-cs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de-AT" dirty="0"/>
              <a:t>4</a:t>
            </a:r>
            <a:r>
              <a:rPr lang="de-AT" dirty="0" smtClean="0"/>
              <a:t>. Illustrative flow visualization</a:t>
            </a:r>
            <a:endParaRPr lang="de-AT" dirty="0"/>
          </a:p>
        </p:txBody>
      </p:sp>
      <p:pic>
        <p:nvPicPr>
          <p:cNvPr id="50" name="Picture 2" descr="D:\Works\EclipseProjects\IlluFlowVis STAR\images\2010_AWM__AAT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4"/>
            <a:ext cx="6823020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444" y="3947140"/>
            <a:ext cx="4605630" cy="2165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509120"/>
            <a:ext cx="2528607" cy="192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" name="Rectangle 3"/>
          <p:cNvSpPr txBox="1">
            <a:spLocks noChangeArrowheads="1"/>
          </p:cNvSpPr>
          <p:nvPr/>
        </p:nvSpPr>
        <p:spPr bwMode="auto">
          <a:xfrm>
            <a:off x="6631876" y="4056272"/>
            <a:ext cx="864096" cy="418415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  <a:prstDash val="sysDas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de-DE" sz="1400" dirty="0" smtClean="0"/>
              <a:t>Iwata et al. 11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182" y="-22462"/>
            <a:ext cx="2641817" cy="763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16"/>
          <p:cNvSpPr/>
          <p:nvPr/>
        </p:nvSpPr>
        <p:spPr bwMode="auto">
          <a:xfrm>
            <a:off x="180001" y="1124744"/>
            <a:ext cx="6822531" cy="2232248"/>
          </a:xfrm>
          <a:prstGeom prst="rect">
            <a:avLst/>
          </a:prstGeom>
          <a:noFill/>
          <a:ln w="76200">
            <a:solidFill>
              <a:srgbClr val="FF7005"/>
            </a:solidFill>
            <a:headEnd type="none" w="med" len="med"/>
            <a:tailEnd type="none" w="med" len="med"/>
          </a:ln>
          <a:effectLst>
            <a:glow rad="127000">
              <a:srgbClr val="FF7005">
                <a:alpha val="40000"/>
              </a:srgbClr>
            </a:glow>
          </a:effectLst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7" name="Rectangle 3"/>
          <p:cNvSpPr txBox="1">
            <a:spLocks noChangeArrowheads="1"/>
          </p:cNvSpPr>
          <p:nvPr/>
        </p:nvSpPr>
        <p:spPr bwMode="auto">
          <a:xfrm>
            <a:off x="107504" y="2581140"/>
            <a:ext cx="1368152" cy="271796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  <a:prstDash val="sysDas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de-DE" sz="1400" dirty="0"/>
              <a:t>Akiba et al. </a:t>
            </a:r>
            <a:r>
              <a:rPr lang="de-DE" sz="1400" dirty="0" smtClean="0"/>
              <a:t>10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380444" y="3947139"/>
            <a:ext cx="4605630" cy="2165155"/>
          </a:xfrm>
          <a:prstGeom prst="rect">
            <a:avLst/>
          </a:prstGeom>
          <a:noFill/>
          <a:ln w="76200">
            <a:solidFill>
              <a:srgbClr val="FF7005"/>
            </a:solidFill>
            <a:headEnd type="none" w="med" len="med"/>
            <a:tailEnd type="none" w="med" len="med"/>
          </a:ln>
          <a:effectLst>
            <a:glow rad="127000">
              <a:srgbClr val="FF7005">
                <a:alpha val="40000"/>
              </a:srgbClr>
            </a:glow>
          </a:effectLst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2" name="Rectangle 3"/>
          <p:cNvSpPr txBox="1">
            <a:spLocks noChangeArrowheads="1"/>
          </p:cNvSpPr>
          <p:nvPr/>
        </p:nvSpPr>
        <p:spPr bwMode="auto">
          <a:xfrm>
            <a:off x="323528" y="3731116"/>
            <a:ext cx="864096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  <a:prstDash val="sysDas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8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de-DE" sz="1400" dirty="0"/>
              <a:t>Bürger et al. </a:t>
            </a:r>
            <a:r>
              <a:rPr lang="de-DE" sz="1400" dirty="0" smtClean="0"/>
              <a:t>08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499" y="1969119"/>
            <a:ext cx="1968501" cy="2540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angle 18"/>
          <p:cNvSpPr/>
          <p:nvPr/>
        </p:nvSpPr>
        <p:spPr bwMode="auto">
          <a:xfrm>
            <a:off x="5591332" y="1844825"/>
            <a:ext cx="3552668" cy="4630324"/>
          </a:xfrm>
          <a:prstGeom prst="rect">
            <a:avLst/>
          </a:prstGeom>
          <a:noFill/>
          <a:ln w="76200">
            <a:solidFill>
              <a:srgbClr val="FF7005"/>
            </a:solidFill>
            <a:headEnd type="none" w="med" len="med"/>
            <a:tailEnd type="none" w="med" len="med"/>
          </a:ln>
          <a:effectLst>
            <a:glow rad="127000">
              <a:srgbClr val="FF7005">
                <a:alpha val="40000"/>
              </a:srgbClr>
            </a:glow>
          </a:effectLst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556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19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/>
          <p:cNvGrpSpPr/>
          <p:nvPr/>
        </p:nvGrpSpPr>
        <p:grpSpPr>
          <a:xfrm>
            <a:off x="6084168" y="4387596"/>
            <a:ext cx="2690500" cy="2114888"/>
            <a:chOff x="2271494" y="2420888"/>
            <a:chExt cx="4604762" cy="3589732"/>
          </a:xfrm>
        </p:grpSpPr>
        <p:sp>
          <p:nvSpPr>
            <p:cNvPr id="54" name="Round Same Side Corner Rectangle 53"/>
            <p:cNvSpPr/>
            <p:nvPr/>
          </p:nvSpPr>
          <p:spPr bwMode="auto">
            <a:xfrm>
              <a:off x="4113400" y="2420888"/>
              <a:ext cx="920953" cy="897433"/>
            </a:xfrm>
            <a:prstGeom prst="round2SameRect">
              <a:avLst/>
            </a:prstGeom>
            <a:solidFill>
              <a:srgbClr val="5E3C99">
                <a:alpha val="10196"/>
              </a:srgbClr>
            </a:solidFill>
            <a:ln>
              <a:solidFill>
                <a:srgbClr val="5E3C99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1400" b="1" i="0" u="none" strike="noStrike" cap="none" normalizeH="0" baseline="0" dirty="0" smtClean="0">
                  <a:solidFill>
                    <a:srgbClr val="5E3C99"/>
                  </a:solidFill>
                  <a:effectLst/>
                  <a:latin typeface="Arial" charset="0"/>
                </a:rPr>
                <a:t>VM</a:t>
              </a:r>
              <a:endParaRPr kumimoji="0" lang="en-US" sz="1400" b="1" i="0" u="none" strike="noStrike" cap="none" normalizeH="0" baseline="0" dirty="0" smtClean="0">
                <a:solidFill>
                  <a:srgbClr val="5E3C99"/>
                </a:solidFill>
                <a:effectLst/>
                <a:latin typeface="Arial" charset="0"/>
              </a:endParaRPr>
            </a:p>
          </p:txBody>
        </p:sp>
        <p:sp>
          <p:nvSpPr>
            <p:cNvPr id="55" name="Round Same Side Corner Rectangle 54"/>
            <p:cNvSpPr/>
            <p:nvPr/>
          </p:nvSpPr>
          <p:spPr bwMode="auto">
            <a:xfrm>
              <a:off x="5034351" y="2420888"/>
              <a:ext cx="920953" cy="897433"/>
            </a:xfrm>
            <a:prstGeom prst="round2SameRect">
              <a:avLst/>
            </a:prstGeom>
            <a:solidFill>
              <a:srgbClr val="5E3C99">
                <a:alpha val="10196"/>
              </a:srgbClr>
            </a:solidFill>
            <a:ln>
              <a:solidFill>
                <a:srgbClr val="5E3C99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1400" b="1" i="0" u="none" strike="noStrike" cap="none" normalizeH="0" baseline="0" dirty="0" smtClean="0">
                  <a:solidFill>
                    <a:srgbClr val="5E3C99"/>
                  </a:solidFill>
                  <a:effectLst/>
                  <a:latin typeface="Arial" charset="0"/>
                </a:rPr>
                <a:t>FE</a:t>
              </a:r>
              <a:endParaRPr kumimoji="0" lang="en-US" sz="1400" b="1" i="0" u="none" strike="noStrike" cap="none" normalizeH="0" baseline="0" dirty="0" smtClean="0">
                <a:solidFill>
                  <a:srgbClr val="5E3C99"/>
                </a:solidFill>
                <a:effectLst/>
                <a:latin typeface="Arial" charset="0"/>
              </a:endParaRPr>
            </a:p>
          </p:txBody>
        </p:sp>
        <p:sp>
          <p:nvSpPr>
            <p:cNvPr id="58" name="Round Same Side Corner Rectangle 57"/>
            <p:cNvSpPr/>
            <p:nvPr/>
          </p:nvSpPr>
          <p:spPr bwMode="auto">
            <a:xfrm>
              <a:off x="5955303" y="2420888"/>
              <a:ext cx="920953" cy="897433"/>
            </a:xfrm>
            <a:prstGeom prst="round2SameRect">
              <a:avLst/>
            </a:prstGeom>
            <a:solidFill>
              <a:srgbClr val="5E3C99">
                <a:alpha val="10196"/>
              </a:srgbClr>
            </a:solidFill>
            <a:ln>
              <a:solidFill>
                <a:srgbClr val="5E3C99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1400" b="1" i="0" u="none" strike="noStrike" cap="none" normalizeH="0" baseline="0" dirty="0" smtClean="0">
                  <a:solidFill>
                    <a:srgbClr val="5E3C99"/>
                  </a:solidFill>
                  <a:effectLst/>
                  <a:latin typeface="Arial" charset="0"/>
                </a:rPr>
                <a:t>VE</a:t>
              </a:r>
              <a:endParaRPr kumimoji="0" lang="en-US" sz="1400" b="1" i="0" u="none" strike="noStrike" cap="none" normalizeH="0" baseline="0" dirty="0" smtClean="0">
                <a:solidFill>
                  <a:srgbClr val="5E3C99"/>
                </a:solidFill>
                <a:effectLst/>
                <a:latin typeface="Arial" charset="0"/>
              </a:endParaRPr>
            </a:p>
          </p:txBody>
        </p:sp>
        <p:sp>
          <p:nvSpPr>
            <p:cNvPr id="59" name="Round Same Side Corner Rectangle 58"/>
            <p:cNvSpPr/>
            <p:nvPr/>
          </p:nvSpPr>
          <p:spPr bwMode="auto">
            <a:xfrm>
              <a:off x="3192447" y="2420888"/>
              <a:ext cx="920953" cy="897433"/>
            </a:xfrm>
            <a:prstGeom prst="round2SameRect">
              <a:avLst/>
            </a:prstGeom>
            <a:solidFill>
              <a:srgbClr val="5E3C99">
                <a:alpha val="10196"/>
              </a:srgbClr>
            </a:solidFill>
            <a:ln>
              <a:solidFill>
                <a:srgbClr val="5E3C99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1400" b="1" i="0" u="none" strike="noStrike" cap="none" normalizeH="0" baseline="0" dirty="0" smtClean="0">
                  <a:solidFill>
                    <a:srgbClr val="5E3C99"/>
                  </a:solidFill>
                  <a:effectLst/>
                  <a:latin typeface="Arial" charset="0"/>
                </a:rPr>
                <a:t>PE</a:t>
              </a:r>
              <a:endParaRPr kumimoji="0" lang="en-US" sz="1400" b="1" i="0" u="none" strike="noStrike" cap="none" normalizeH="0" baseline="0" dirty="0" smtClean="0">
                <a:solidFill>
                  <a:srgbClr val="5E3C99"/>
                </a:solidFill>
                <a:effectLst/>
                <a:latin typeface="Arial" charset="0"/>
              </a:endParaRPr>
            </a:p>
          </p:txBody>
        </p:sp>
        <p:sp>
          <p:nvSpPr>
            <p:cNvPr id="60" name="Rectangle 59"/>
            <p:cNvSpPr/>
            <p:nvPr/>
          </p:nvSpPr>
          <p:spPr bwMode="auto">
            <a:xfrm>
              <a:off x="3192447" y="3318321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1" name="Round Same Side Corner Rectangle 60"/>
            <p:cNvSpPr/>
            <p:nvPr/>
          </p:nvSpPr>
          <p:spPr bwMode="auto">
            <a:xfrm rot="16200000">
              <a:off x="2283254" y="3306562"/>
              <a:ext cx="897433" cy="920953"/>
            </a:xfrm>
            <a:prstGeom prst="round2SameRect">
              <a:avLst/>
            </a:prstGeom>
            <a:solidFill>
              <a:srgbClr val="007D5D">
                <a:alpha val="10196"/>
              </a:srgbClr>
            </a:solidFill>
            <a:ln>
              <a:solidFill>
                <a:srgbClr val="007D5D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vert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1400" b="1" i="0" u="none" strike="noStrike" cap="none" normalizeH="0" baseline="0" dirty="0" smtClean="0">
                  <a:solidFill>
                    <a:srgbClr val="007D5D"/>
                  </a:solidFill>
                  <a:effectLst/>
                  <a:latin typeface="Arial" charset="0"/>
                </a:rPr>
                <a:t>RD</a:t>
              </a:r>
              <a:endParaRPr kumimoji="0" lang="en-US" sz="1400" b="1" i="0" u="none" strike="noStrike" cap="none" normalizeH="0" baseline="0" dirty="0" smtClean="0">
                <a:solidFill>
                  <a:srgbClr val="007D5D"/>
                </a:solidFill>
                <a:effectLst/>
                <a:latin typeface="Arial" charset="0"/>
              </a:endParaRPr>
            </a:p>
          </p:txBody>
        </p:sp>
        <p:sp>
          <p:nvSpPr>
            <p:cNvPr id="62" name="Round Same Side Corner Rectangle 61"/>
            <p:cNvSpPr/>
            <p:nvPr/>
          </p:nvSpPr>
          <p:spPr bwMode="auto">
            <a:xfrm rot="16200000">
              <a:off x="2283254" y="4203995"/>
              <a:ext cx="897433" cy="920953"/>
            </a:xfrm>
            <a:prstGeom prst="round2SameRect">
              <a:avLst/>
            </a:prstGeom>
            <a:solidFill>
              <a:srgbClr val="007D5D">
                <a:alpha val="10196"/>
              </a:srgbClr>
            </a:solidFill>
            <a:ln>
              <a:solidFill>
                <a:srgbClr val="007D5D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vert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1400" b="1" i="0" u="none" strike="noStrike" cap="none" normalizeH="0" baseline="0" dirty="0" smtClean="0">
                  <a:solidFill>
                    <a:srgbClr val="007D5D"/>
                  </a:solidFill>
                  <a:effectLst/>
                  <a:latin typeface="Arial" charset="0"/>
                </a:rPr>
                <a:t>IS</a:t>
              </a:r>
              <a:endParaRPr kumimoji="0" lang="en-US" sz="1400" b="1" i="0" u="none" strike="noStrike" cap="none" normalizeH="0" baseline="0" dirty="0" smtClean="0">
                <a:solidFill>
                  <a:srgbClr val="007D5D"/>
                </a:solidFill>
                <a:effectLst/>
                <a:latin typeface="Arial" charset="0"/>
              </a:endParaRPr>
            </a:p>
          </p:txBody>
        </p:sp>
        <p:sp>
          <p:nvSpPr>
            <p:cNvPr id="63" name="Round Same Side Corner Rectangle 62"/>
            <p:cNvSpPr/>
            <p:nvPr/>
          </p:nvSpPr>
          <p:spPr bwMode="auto">
            <a:xfrm rot="16200000">
              <a:off x="2283254" y="5101427"/>
              <a:ext cx="897433" cy="920953"/>
            </a:xfrm>
            <a:prstGeom prst="round2SameRect">
              <a:avLst/>
            </a:prstGeom>
            <a:solidFill>
              <a:srgbClr val="007D5D">
                <a:alpha val="10196"/>
              </a:srgbClr>
            </a:solidFill>
            <a:ln>
              <a:solidFill>
                <a:srgbClr val="007D5D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vert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1400" b="1" i="0" u="none" strike="noStrike" cap="none" normalizeH="0" baseline="0" dirty="0" smtClean="0">
                  <a:solidFill>
                    <a:srgbClr val="007D5D"/>
                  </a:solidFill>
                  <a:effectLst/>
                  <a:latin typeface="Arial" charset="0"/>
                </a:rPr>
                <a:t>FF</a:t>
              </a:r>
              <a:endParaRPr kumimoji="0" lang="en-US" sz="1400" b="1" i="0" u="none" strike="noStrike" cap="none" normalizeH="0" baseline="0" dirty="0" smtClean="0">
                <a:solidFill>
                  <a:srgbClr val="007D5D"/>
                </a:solidFill>
                <a:effectLst/>
                <a:latin typeface="Arial" charset="0"/>
              </a:endParaRPr>
            </a:p>
          </p:txBody>
        </p:sp>
        <p:sp>
          <p:nvSpPr>
            <p:cNvPr id="64" name="Rectangle 63"/>
            <p:cNvSpPr/>
            <p:nvPr/>
          </p:nvSpPr>
          <p:spPr bwMode="auto">
            <a:xfrm>
              <a:off x="4113400" y="3318321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5" name="Rectangle 64"/>
            <p:cNvSpPr/>
            <p:nvPr/>
          </p:nvSpPr>
          <p:spPr bwMode="auto">
            <a:xfrm>
              <a:off x="5034351" y="3318321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6" name="Rectangle 65"/>
            <p:cNvSpPr/>
            <p:nvPr/>
          </p:nvSpPr>
          <p:spPr bwMode="auto">
            <a:xfrm>
              <a:off x="5955303" y="3318321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7" name="Rectangle 66"/>
            <p:cNvSpPr/>
            <p:nvPr/>
          </p:nvSpPr>
          <p:spPr bwMode="auto">
            <a:xfrm>
              <a:off x="3192447" y="4215754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8" name="Rectangle 67"/>
            <p:cNvSpPr/>
            <p:nvPr/>
          </p:nvSpPr>
          <p:spPr bwMode="auto">
            <a:xfrm>
              <a:off x="4113400" y="4215754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9" name="Rectangle 68"/>
            <p:cNvSpPr/>
            <p:nvPr/>
          </p:nvSpPr>
          <p:spPr bwMode="auto">
            <a:xfrm>
              <a:off x="5034351" y="4215754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0" name="Rectangle 69"/>
            <p:cNvSpPr/>
            <p:nvPr/>
          </p:nvSpPr>
          <p:spPr bwMode="auto">
            <a:xfrm>
              <a:off x="5955303" y="4215754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1" name="Rectangle 70"/>
            <p:cNvSpPr/>
            <p:nvPr/>
          </p:nvSpPr>
          <p:spPr bwMode="auto">
            <a:xfrm>
              <a:off x="3192447" y="5113186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2" name="Rectangle 71"/>
            <p:cNvSpPr/>
            <p:nvPr/>
          </p:nvSpPr>
          <p:spPr bwMode="auto">
            <a:xfrm>
              <a:off x="4113400" y="5113186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3" name="Rectangle 72"/>
            <p:cNvSpPr/>
            <p:nvPr/>
          </p:nvSpPr>
          <p:spPr bwMode="auto">
            <a:xfrm>
              <a:off x="5034351" y="5113186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4" name="Rectangle 73"/>
            <p:cNvSpPr/>
            <p:nvPr/>
          </p:nvSpPr>
          <p:spPr bwMode="auto">
            <a:xfrm>
              <a:off x="5955303" y="5113186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7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8847" y="3331518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6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9182" y="4229548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7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7894" y="5126383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8" name="Picture 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7894" y="3331516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9" name="Picture 8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6324" y="4231527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0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8077" y="3331518"/>
              <a:ext cx="890359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1" name="Picture 80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7277" y="4231527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2" name="Picture 81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6943" y="5126382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3" name="Picture 11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7894" y="4240023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4" name="Picture 2"/>
            <p:cNvPicPr>
              <a:picLocks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4192" y="3330136"/>
              <a:ext cx="896617" cy="8738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9" name="Rectangle 3"/>
          <p:cNvSpPr txBox="1">
            <a:spLocks noChangeArrowheads="1"/>
          </p:cNvSpPr>
          <p:nvPr/>
        </p:nvSpPr>
        <p:spPr bwMode="auto">
          <a:xfrm>
            <a:off x="4067944" y="3878140"/>
            <a:ext cx="4896544" cy="510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3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3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3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3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3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3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3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3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3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DE" sz="2400" b="1" dirty="0" smtClean="0"/>
              <a:t>4. </a:t>
            </a:r>
            <a:r>
              <a:rPr lang="de-DE" dirty="0" smtClean="0"/>
              <a:t>Illustrative flow visualization</a:t>
            </a:r>
          </a:p>
        </p:txBody>
      </p:sp>
      <p:sp>
        <p:nvSpPr>
          <p:cNvPr id="45" name="Rectangle 3"/>
          <p:cNvSpPr txBox="1">
            <a:spLocks noChangeArrowheads="1"/>
          </p:cNvSpPr>
          <p:nvPr/>
        </p:nvSpPr>
        <p:spPr bwMode="auto">
          <a:xfrm>
            <a:off x="3923928" y="1289492"/>
            <a:ext cx="5543499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3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3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3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3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3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3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3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3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3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DE" sz="2400" b="1" dirty="0" smtClean="0"/>
              <a:t>2. </a:t>
            </a:r>
            <a:r>
              <a:rPr lang="de-DE" dirty="0" smtClean="0"/>
              <a:t>Traditional flow visualization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940675" y="6562800"/>
            <a:ext cx="1079500" cy="306387"/>
          </a:xfrm>
        </p:spPr>
        <p:txBody>
          <a:bodyPr/>
          <a:lstStyle/>
          <a:p>
            <a:r>
              <a:rPr lang="de-AT" dirty="0" smtClean="0"/>
              <a:t>0 of 79</a:t>
            </a:r>
          </a:p>
        </p:txBody>
      </p:sp>
      <p:sp>
        <p:nvSpPr>
          <p:cNvPr id="609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Outline</a:t>
            </a:r>
            <a:endParaRPr lang="de-AT" dirty="0"/>
          </a:p>
        </p:txBody>
      </p:sp>
      <p:sp>
        <p:nvSpPr>
          <p:cNvPr id="609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4196" y="836712"/>
            <a:ext cx="4308921" cy="460846"/>
          </a:xfrm>
        </p:spPr>
        <p:txBody>
          <a:bodyPr/>
          <a:lstStyle/>
          <a:p>
            <a:pPr marL="0" indent="0">
              <a:buNone/>
            </a:pPr>
            <a:r>
              <a:rPr lang="de-DE" sz="2400" b="1" dirty="0" smtClean="0"/>
              <a:t>1. </a:t>
            </a:r>
            <a:r>
              <a:rPr lang="de-DE" dirty="0" smtClean="0"/>
              <a:t>Introduction</a:t>
            </a:r>
          </a:p>
        </p:txBody>
      </p:sp>
      <p:pic>
        <p:nvPicPr>
          <p:cNvPr id="7" name="Picture 4" descr="Y:\andrea\Presentations\SemSeg-logo-white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4624"/>
            <a:ext cx="924546" cy="673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Desktop\ETHLogo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0" y="-43132"/>
            <a:ext cx="848914" cy="848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661349" y="1903262"/>
            <a:ext cx="1777724" cy="17777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D:\Works\EclipseProjects\IlluFlowVis STAR\images\da_vinci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809" y="4293096"/>
            <a:ext cx="1665212" cy="1408038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Works\EclipseProjects\IlluFlowVis STAR\images\abraham_shaw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38" y="3860333"/>
            <a:ext cx="1512883" cy="1512883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1016-stro-01">
            <a:hlinkClick r:id="rId19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05"/>
          <a:stretch>
            <a:fillRect/>
          </a:stretch>
        </p:blipFill>
        <p:spPr bwMode="auto">
          <a:xfrm>
            <a:off x="4358454" y="1800091"/>
            <a:ext cx="2143729" cy="1163097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Rectangle 3"/>
          <p:cNvSpPr txBox="1">
            <a:spLocks noChangeArrowheads="1"/>
          </p:cNvSpPr>
          <p:nvPr/>
        </p:nvSpPr>
        <p:spPr bwMode="auto">
          <a:xfrm>
            <a:off x="252637" y="3331354"/>
            <a:ext cx="5976664" cy="460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3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3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3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3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3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3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3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3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3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de-DE" sz="2400" b="1" dirty="0" smtClean="0"/>
              <a:t>3. </a:t>
            </a:r>
            <a:r>
              <a:rPr lang="de-DE" dirty="0" smtClean="0"/>
              <a:t>The illustrative paradigm</a:t>
            </a:r>
          </a:p>
        </p:txBody>
      </p:sp>
      <p:sp>
        <p:nvSpPr>
          <p:cNvPr id="50" name="Rectangle 49"/>
          <p:cNvSpPr/>
          <p:nvPr/>
        </p:nvSpPr>
        <p:spPr bwMode="auto">
          <a:xfrm>
            <a:off x="109109" y="805782"/>
            <a:ext cx="8854892" cy="5746218"/>
          </a:xfrm>
          <a:prstGeom prst="rect">
            <a:avLst/>
          </a:prstGeom>
          <a:solidFill>
            <a:srgbClr val="FFFFFF">
              <a:alpha val="54118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1" name="Rounded Rectangle 50"/>
          <p:cNvSpPr/>
          <p:nvPr/>
        </p:nvSpPr>
        <p:spPr bwMode="auto">
          <a:xfrm>
            <a:off x="101386" y="5913328"/>
            <a:ext cx="5328932" cy="468000"/>
          </a:xfrm>
          <a:prstGeom prst="roundRect">
            <a:avLst/>
          </a:prstGeom>
          <a:noFill/>
          <a:ln w="38100">
            <a:headEnd type="none" w="med" len="med"/>
            <a:tailEnd type="none" w="med" len="med"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7" name="Rectangle 3"/>
          <p:cNvSpPr txBox="1">
            <a:spLocks noChangeArrowheads="1"/>
          </p:cNvSpPr>
          <p:nvPr/>
        </p:nvSpPr>
        <p:spPr bwMode="auto">
          <a:xfrm>
            <a:off x="88166" y="5949280"/>
            <a:ext cx="5342152" cy="464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3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3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3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3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3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3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3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3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3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de-DE" sz="2400" b="1" dirty="0" smtClean="0"/>
              <a:t>5. </a:t>
            </a:r>
            <a:r>
              <a:rPr lang="de-DE" dirty="0" smtClean="0"/>
              <a:t>Conclusions and expectations</a:t>
            </a:r>
          </a:p>
        </p:txBody>
      </p:sp>
      <p:pic>
        <p:nvPicPr>
          <p:cNvPr id="53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11091"/>
            <a:ext cx="2880320" cy="1950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15888" y="6562800"/>
            <a:ext cx="7696200" cy="301625"/>
          </a:xfrm>
        </p:spPr>
        <p:txBody>
          <a:bodyPr/>
          <a:lstStyle/>
          <a:p>
            <a:r>
              <a:rPr lang="de-AT" dirty="0" smtClean="0"/>
              <a:t>A. Brambilla</a:t>
            </a:r>
            <a:endParaRPr lang="de-AT" dirty="0"/>
          </a:p>
        </p:txBody>
      </p:sp>
      <p:sp>
        <p:nvSpPr>
          <p:cNvPr id="57" name="Footer Placeholder 3"/>
          <p:cNvSpPr txBox="1">
            <a:spLocks/>
          </p:cNvSpPr>
          <p:nvPr/>
        </p:nvSpPr>
        <p:spPr bwMode="auto">
          <a:xfrm>
            <a:off x="180001" y="6558020"/>
            <a:ext cx="878400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de-A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005986"/>
                </a:solidFill>
                <a:latin typeface="Arial" charset="0"/>
                <a:ea typeface="+mn-ea"/>
                <a:cs typeface="+mn-cs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de-AT" dirty="0" smtClean="0"/>
              <a:t>5. </a:t>
            </a:r>
            <a:r>
              <a:rPr lang="de-DE" dirty="0" smtClean="0"/>
              <a:t>Conclusions </a:t>
            </a:r>
            <a:r>
              <a:rPr lang="de-DE" dirty="0"/>
              <a:t>and </a:t>
            </a:r>
            <a:r>
              <a:rPr lang="de-DE" dirty="0" smtClean="0"/>
              <a:t>expectations</a:t>
            </a:r>
            <a:endParaRPr lang="de-DE" dirty="0"/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109109" y="6552000"/>
            <a:ext cx="8784000" cy="0"/>
          </a:xfrm>
          <a:prstGeom prst="line">
            <a:avLst/>
          </a:prstGeom>
          <a:ln w="12700"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013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940675" y="6562800"/>
            <a:ext cx="1079500" cy="306387"/>
          </a:xfrm>
        </p:spPr>
        <p:txBody>
          <a:bodyPr/>
          <a:lstStyle/>
          <a:p>
            <a:fld id="{E72FA820-B3A7-427D-BC85-1635A64F35CA}" type="slidenum">
              <a:rPr lang="de-AT" smtClean="0"/>
              <a:pPr/>
              <a:t>73</a:t>
            </a:fld>
            <a:r>
              <a:rPr lang="de-AT" dirty="0" smtClean="0"/>
              <a:t> of 79</a:t>
            </a:r>
          </a:p>
        </p:txBody>
      </p:sp>
      <p:sp>
        <p:nvSpPr>
          <p:cNvPr id="609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Conclusions</a:t>
            </a:r>
            <a:endParaRPr lang="de-AT" dirty="0"/>
          </a:p>
        </p:txBody>
      </p:sp>
      <p:sp>
        <p:nvSpPr>
          <p:cNvPr id="609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9063" y="908720"/>
            <a:ext cx="8907462" cy="5501406"/>
          </a:xfrm>
        </p:spPr>
        <p:txBody>
          <a:bodyPr/>
          <a:lstStyle/>
          <a:p>
            <a:r>
              <a:rPr lang="de-DE" dirty="0" smtClean="0"/>
              <a:t>Illustrative flow visualization enables flow analysis at different </a:t>
            </a:r>
            <a:r>
              <a:rPr lang="de-DE" b="1" dirty="0" smtClean="0"/>
              <a:t>visual abstraction levels</a:t>
            </a:r>
            <a:r>
              <a:rPr lang="de-DE" dirty="0" smtClean="0"/>
              <a:t>:</a:t>
            </a:r>
          </a:p>
          <a:p>
            <a:pPr lvl="1"/>
            <a:r>
              <a:rPr lang="de-DE" dirty="0" smtClean="0"/>
              <a:t>Make flow data more understandable</a:t>
            </a:r>
          </a:p>
          <a:p>
            <a:pPr lvl="1"/>
            <a:r>
              <a:rPr lang="de-DE" dirty="0" smtClean="0"/>
              <a:t>Expose hidden aspects of flow data</a:t>
            </a:r>
          </a:p>
          <a:p>
            <a:pPr lvl="1"/>
            <a:endParaRPr lang="de-DE" dirty="0"/>
          </a:p>
          <a:p>
            <a:pPr lvl="1"/>
            <a:endParaRPr lang="de-DE" dirty="0" smtClean="0"/>
          </a:p>
          <a:p>
            <a:pPr lvl="1"/>
            <a:endParaRPr lang="de-DE" dirty="0" smtClean="0"/>
          </a:p>
          <a:p>
            <a:pPr lvl="1"/>
            <a:endParaRPr lang="de-DE" dirty="0" smtClean="0"/>
          </a:p>
          <a:p>
            <a:pPr lvl="1"/>
            <a:endParaRPr lang="de-DE" dirty="0"/>
          </a:p>
          <a:p>
            <a:pPr lvl="1"/>
            <a:endParaRPr lang="de-DE" dirty="0"/>
          </a:p>
          <a:p>
            <a:pPr lvl="1"/>
            <a:endParaRPr lang="de-DE" sz="4600" dirty="0" smtClean="0"/>
          </a:p>
          <a:p>
            <a:r>
              <a:rPr lang="en-US" dirty="0" smtClean="0"/>
              <a:t>No universal best approach!</a:t>
            </a: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180000" y="6552000"/>
            <a:ext cx="8784000" cy="0"/>
          </a:xfrm>
          <a:prstGeom prst="line">
            <a:avLst/>
          </a:prstGeom>
          <a:ln w="12700"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7" name="Picture 4" descr="Y:\andrea\Presentations\SemSeg-logo-whit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4624"/>
            <a:ext cx="924546" cy="673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Desktop\ETH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0" y="-43132"/>
            <a:ext cx="848914" cy="848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ooter Placeholder 3"/>
          <p:cNvSpPr txBox="1">
            <a:spLocks/>
          </p:cNvSpPr>
          <p:nvPr/>
        </p:nvSpPr>
        <p:spPr bwMode="auto">
          <a:xfrm>
            <a:off x="180001" y="6558020"/>
            <a:ext cx="878400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de-A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005986"/>
                </a:solidFill>
                <a:latin typeface="Arial" charset="0"/>
                <a:ea typeface="+mn-ea"/>
                <a:cs typeface="+mn-cs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de-AT" dirty="0" smtClean="0"/>
              <a:t>5. </a:t>
            </a:r>
            <a:r>
              <a:rPr lang="de-DE" dirty="0" smtClean="0"/>
              <a:t>Conclusions </a:t>
            </a:r>
            <a:r>
              <a:rPr lang="de-DE" dirty="0"/>
              <a:t>and </a:t>
            </a:r>
            <a:r>
              <a:rPr lang="de-DE" dirty="0" smtClean="0"/>
              <a:t>expectations</a:t>
            </a:r>
            <a:endParaRPr lang="de-DE" dirty="0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15888" y="6562800"/>
            <a:ext cx="7696200" cy="301625"/>
          </a:xfrm>
        </p:spPr>
        <p:txBody>
          <a:bodyPr/>
          <a:lstStyle/>
          <a:p>
            <a:r>
              <a:rPr lang="de-AT" dirty="0" smtClean="0"/>
              <a:t>A. Brambilla</a:t>
            </a:r>
            <a:endParaRPr lang="de-AT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01" y="2865695"/>
            <a:ext cx="1636981" cy="164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167803"/>
            <a:ext cx="2376263" cy="1853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708920"/>
            <a:ext cx="2515544" cy="1690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342870"/>
            <a:ext cx="3467575" cy="1534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005" y="2759713"/>
            <a:ext cx="2087745" cy="1783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4005064"/>
            <a:ext cx="1916570" cy="2546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182" y="-22462"/>
            <a:ext cx="2641817" cy="763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1149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roup 81"/>
          <p:cNvGrpSpPr/>
          <p:nvPr/>
        </p:nvGrpSpPr>
        <p:grpSpPr>
          <a:xfrm>
            <a:off x="2320932" y="2370215"/>
            <a:ext cx="4596851" cy="3585611"/>
            <a:chOff x="2271494" y="2420888"/>
            <a:chExt cx="4604762" cy="3589732"/>
          </a:xfrm>
        </p:grpSpPr>
        <p:sp>
          <p:nvSpPr>
            <p:cNvPr id="83" name="Round Same Side Corner Rectangle 82"/>
            <p:cNvSpPr/>
            <p:nvPr/>
          </p:nvSpPr>
          <p:spPr bwMode="auto">
            <a:xfrm>
              <a:off x="4113400" y="2420888"/>
              <a:ext cx="920953" cy="897433"/>
            </a:xfrm>
            <a:prstGeom prst="round2SameRect">
              <a:avLst/>
            </a:prstGeom>
            <a:solidFill>
              <a:srgbClr val="5E3C99">
                <a:alpha val="10196"/>
              </a:srgbClr>
            </a:solidFill>
            <a:ln>
              <a:solidFill>
                <a:srgbClr val="5E3C99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2800" b="1" i="0" u="none" strike="noStrike" cap="none" normalizeH="0" baseline="0" dirty="0" smtClean="0">
                  <a:solidFill>
                    <a:srgbClr val="5E3C99"/>
                  </a:solidFill>
                  <a:effectLst/>
                  <a:latin typeface="Arial" charset="0"/>
                </a:rPr>
                <a:t>VM</a:t>
              </a:r>
              <a:endParaRPr kumimoji="0" lang="en-US" sz="2800" b="1" i="0" u="none" strike="noStrike" cap="none" normalizeH="0" baseline="0" dirty="0" smtClean="0">
                <a:solidFill>
                  <a:srgbClr val="5E3C99"/>
                </a:solidFill>
                <a:effectLst/>
                <a:latin typeface="Arial" charset="0"/>
              </a:endParaRPr>
            </a:p>
          </p:txBody>
        </p:sp>
        <p:sp>
          <p:nvSpPr>
            <p:cNvPr id="84" name="Round Same Side Corner Rectangle 83"/>
            <p:cNvSpPr/>
            <p:nvPr/>
          </p:nvSpPr>
          <p:spPr bwMode="auto">
            <a:xfrm>
              <a:off x="5034351" y="2420888"/>
              <a:ext cx="920953" cy="897433"/>
            </a:xfrm>
            <a:prstGeom prst="round2SameRect">
              <a:avLst/>
            </a:prstGeom>
            <a:solidFill>
              <a:srgbClr val="5E3C99">
                <a:alpha val="10196"/>
              </a:srgbClr>
            </a:solidFill>
            <a:ln>
              <a:solidFill>
                <a:srgbClr val="5E3C99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2800" b="1" i="0" u="none" strike="noStrike" cap="none" normalizeH="0" baseline="0" dirty="0" smtClean="0">
                  <a:solidFill>
                    <a:srgbClr val="5E3C99"/>
                  </a:solidFill>
                  <a:effectLst/>
                  <a:latin typeface="Arial" charset="0"/>
                </a:rPr>
                <a:t>FE</a:t>
              </a:r>
              <a:endParaRPr kumimoji="0" lang="en-US" sz="2800" b="1" i="0" u="none" strike="noStrike" cap="none" normalizeH="0" baseline="0" dirty="0" smtClean="0">
                <a:solidFill>
                  <a:srgbClr val="5E3C99"/>
                </a:solidFill>
                <a:effectLst/>
                <a:latin typeface="Arial" charset="0"/>
              </a:endParaRPr>
            </a:p>
          </p:txBody>
        </p:sp>
        <p:sp>
          <p:nvSpPr>
            <p:cNvPr id="85" name="Round Same Side Corner Rectangle 84"/>
            <p:cNvSpPr/>
            <p:nvPr/>
          </p:nvSpPr>
          <p:spPr bwMode="auto">
            <a:xfrm>
              <a:off x="5955303" y="2420888"/>
              <a:ext cx="920953" cy="897433"/>
            </a:xfrm>
            <a:prstGeom prst="round2SameRect">
              <a:avLst/>
            </a:prstGeom>
            <a:solidFill>
              <a:srgbClr val="5E3C99">
                <a:alpha val="10196"/>
              </a:srgbClr>
            </a:solidFill>
            <a:ln>
              <a:solidFill>
                <a:srgbClr val="5E3C99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2800" b="1" i="0" u="none" strike="noStrike" cap="none" normalizeH="0" baseline="0" dirty="0" smtClean="0">
                  <a:solidFill>
                    <a:srgbClr val="5E3C99"/>
                  </a:solidFill>
                  <a:effectLst/>
                  <a:latin typeface="Arial" charset="0"/>
                </a:rPr>
                <a:t>VE</a:t>
              </a:r>
              <a:endParaRPr kumimoji="0" lang="en-US" sz="2800" b="1" i="0" u="none" strike="noStrike" cap="none" normalizeH="0" baseline="0" dirty="0" smtClean="0">
                <a:solidFill>
                  <a:srgbClr val="5E3C99"/>
                </a:solidFill>
                <a:effectLst/>
                <a:latin typeface="Arial" charset="0"/>
              </a:endParaRPr>
            </a:p>
          </p:txBody>
        </p:sp>
        <p:sp>
          <p:nvSpPr>
            <p:cNvPr id="86" name="Round Same Side Corner Rectangle 85"/>
            <p:cNvSpPr/>
            <p:nvPr/>
          </p:nvSpPr>
          <p:spPr bwMode="auto">
            <a:xfrm>
              <a:off x="3192447" y="2420888"/>
              <a:ext cx="920953" cy="897433"/>
            </a:xfrm>
            <a:prstGeom prst="round2SameRect">
              <a:avLst/>
            </a:prstGeom>
            <a:solidFill>
              <a:srgbClr val="5E3C99">
                <a:alpha val="10196"/>
              </a:srgbClr>
            </a:solidFill>
            <a:ln>
              <a:solidFill>
                <a:srgbClr val="5E3C99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2800" b="1" i="0" u="none" strike="noStrike" cap="none" normalizeH="0" baseline="0" dirty="0" smtClean="0">
                  <a:solidFill>
                    <a:srgbClr val="5E3C99"/>
                  </a:solidFill>
                  <a:effectLst/>
                  <a:latin typeface="Arial" charset="0"/>
                </a:rPr>
                <a:t>PE</a:t>
              </a:r>
              <a:endParaRPr kumimoji="0" lang="en-US" sz="2800" b="1" i="0" u="none" strike="noStrike" cap="none" normalizeH="0" baseline="0" dirty="0" smtClean="0">
                <a:solidFill>
                  <a:srgbClr val="5E3C99"/>
                </a:solidFill>
                <a:effectLst/>
                <a:latin typeface="Arial" charset="0"/>
              </a:endParaRPr>
            </a:p>
          </p:txBody>
        </p:sp>
        <p:sp>
          <p:nvSpPr>
            <p:cNvPr id="87" name="Rectangle 86"/>
            <p:cNvSpPr/>
            <p:nvPr/>
          </p:nvSpPr>
          <p:spPr bwMode="auto">
            <a:xfrm>
              <a:off x="3192447" y="3318321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8" name="Round Same Side Corner Rectangle 87"/>
            <p:cNvSpPr/>
            <p:nvPr/>
          </p:nvSpPr>
          <p:spPr bwMode="auto">
            <a:xfrm rot="16200000">
              <a:off x="2283254" y="3306562"/>
              <a:ext cx="897433" cy="920953"/>
            </a:xfrm>
            <a:prstGeom prst="round2SameRect">
              <a:avLst/>
            </a:prstGeom>
            <a:solidFill>
              <a:srgbClr val="007D5D">
                <a:alpha val="10196"/>
              </a:srgbClr>
            </a:solidFill>
            <a:ln>
              <a:solidFill>
                <a:srgbClr val="007D5D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vert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2800" b="1" i="0" u="none" strike="noStrike" cap="none" normalizeH="0" baseline="0" dirty="0" smtClean="0">
                  <a:solidFill>
                    <a:srgbClr val="007D5D"/>
                  </a:solidFill>
                  <a:effectLst/>
                  <a:latin typeface="Arial" charset="0"/>
                </a:rPr>
                <a:t>RD</a:t>
              </a:r>
              <a:endParaRPr kumimoji="0" lang="en-US" sz="2800" b="1" i="0" u="none" strike="noStrike" cap="none" normalizeH="0" baseline="0" dirty="0" smtClean="0">
                <a:solidFill>
                  <a:srgbClr val="007D5D"/>
                </a:solidFill>
                <a:effectLst/>
                <a:latin typeface="Arial" charset="0"/>
              </a:endParaRPr>
            </a:p>
          </p:txBody>
        </p:sp>
        <p:sp>
          <p:nvSpPr>
            <p:cNvPr id="89" name="Round Same Side Corner Rectangle 88"/>
            <p:cNvSpPr/>
            <p:nvPr/>
          </p:nvSpPr>
          <p:spPr bwMode="auto">
            <a:xfrm rot="16200000">
              <a:off x="2283254" y="4203995"/>
              <a:ext cx="897433" cy="920953"/>
            </a:xfrm>
            <a:prstGeom prst="round2SameRect">
              <a:avLst/>
            </a:prstGeom>
            <a:solidFill>
              <a:srgbClr val="007D5D">
                <a:alpha val="10196"/>
              </a:srgbClr>
            </a:solidFill>
            <a:ln>
              <a:solidFill>
                <a:srgbClr val="007D5D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vert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2800" b="1" i="0" u="none" strike="noStrike" cap="none" normalizeH="0" baseline="0" dirty="0" smtClean="0">
                  <a:solidFill>
                    <a:srgbClr val="007D5D"/>
                  </a:solidFill>
                  <a:effectLst/>
                  <a:latin typeface="Arial" charset="0"/>
                </a:rPr>
                <a:t>IS</a:t>
              </a:r>
              <a:endParaRPr kumimoji="0" lang="en-US" sz="2800" b="1" i="0" u="none" strike="noStrike" cap="none" normalizeH="0" baseline="0" dirty="0" smtClean="0">
                <a:solidFill>
                  <a:srgbClr val="007D5D"/>
                </a:solidFill>
                <a:effectLst/>
                <a:latin typeface="Arial" charset="0"/>
              </a:endParaRPr>
            </a:p>
          </p:txBody>
        </p:sp>
        <p:sp>
          <p:nvSpPr>
            <p:cNvPr id="90" name="Round Same Side Corner Rectangle 89"/>
            <p:cNvSpPr/>
            <p:nvPr/>
          </p:nvSpPr>
          <p:spPr bwMode="auto">
            <a:xfrm rot="16200000">
              <a:off x="2283254" y="5101427"/>
              <a:ext cx="897433" cy="920953"/>
            </a:xfrm>
            <a:prstGeom prst="round2SameRect">
              <a:avLst/>
            </a:prstGeom>
            <a:solidFill>
              <a:srgbClr val="007D5D">
                <a:alpha val="10196"/>
              </a:srgbClr>
            </a:solidFill>
            <a:ln>
              <a:solidFill>
                <a:srgbClr val="007D5D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vert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sz="2800" b="1" i="0" u="none" strike="noStrike" cap="none" normalizeH="0" baseline="0" dirty="0" smtClean="0">
                  <a:solidFill>
                    <a:srgbClr val="007D5D"/>
                  </a:solidFill>
                  <a:effectLst/>
                  <a:latin typeface="Arial" charset="0"/>
                </a:rPr>
                <a:t>FF</a:t>
              </a:r>
              <a:endParaRPr kumimoji="0" lang="en-US" sz="2800" b="1" i="0" u="none" strike="noStrike" cap="none" normalizeH="0" baseline="0" dirty="0" smtClean="0">
                <a:solidFill>
                  <a:srgbClr val="007D5D"/>
                </a:solidFill>
                <a:effectLst/>
                <a:latin typeface="Arial" charset="0"/>
              </a:endParaRPr>
            </a:p>
          </p:txBody>
        </p:sp>
        <p:sp>
          <p:nvSpPr>
            <p:cNvPr id="91" name="Rectangle 90"/>
            <p:cNvSpPr/>
            <p:nvPr/>
          </p:nvSpPr>
          <p:spPr bwMode="auto">
            <a:xfrm>
              <a:off x="4113400" y="3318321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2" name="Rectangle 91"/>
            <p:cNvSpPr/>
            <p:nvPr/>
          </p:nvSpPr>
          <p:spPr bwMode="auto">
            <a:xfrm>
              <a:off x="5034351" y="3318321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3" name="Rectangle 92"/>
            <p:cNvSpPr/>
            <p:nvPr/>
          </p:nvSpPr>
          <p:spPr bwMode="auto">
            <a:xfrm>
              <a:off x="5955303" y="3318321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4" name="Rectangle 93"/>
            <p:cNvSpPr/>
            <p:nvPr/>
          </p:nvSpPr>
          <p:spPr bwMode="auto">
            <a:xfrm>
              <a:off x="3192447" y="4215754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5" name="Rectangle 94"/>
            <p:cNvSpPr/>
            <p:nvPr/>
          </p:nvSpPr>
          <p:spPr bwMode="auto">
            <a:xfrm>
              <a:off x="4113400" y="4215754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6" name="Rectangle 95"/>
            <p:cNvSpPr/>
            <p:nvPr/>
          </p:nvSpPr>
          <p:spPr bwMode="auto">
            <a:xfrm>
              <a:off x="5034351" y="4215754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7" name="Rectangle 96"/>
            <p:cNvSpPr/>
            <p:nvPr/>
          </p:nvSpPr>
          <p:spPr bwMode="auto">
            <a:xfrm>
              <a:off x="5955303" y="4215754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8" name="Rectangle 97"/>
            <p:cNvSpPr/>
            <p:nvPr/>
          </p:nvSpPr>
          <p:spPr bwMode="auto">
            <a:xfrm>
              <a:off x="3192447" y="5113186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9" name="Rectangle 98"/>
            <p:cNvSpPr/>
            <p:nvPr/>
          </p:nvSpPr>
          <p:spPr bwMode="auto">
            <a:xfrm>
              <a:off x="4113400" y="5113186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0" name="Rectangle 99"/>
            <p:cNvSpPr/>
            <p:nvPr/>
          </p:nvSpPr>
          <p:spPr bwMode="auto">
            <a:xfrm>
              <a:off x="5034351" y="5113186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1" name="Rectangle 100"/>
            <p:cNvSpPr/>
            <p:nvPr/>
          </p:nvSpPr>
          <p:spPr bwMode="auto">
            <a:xfrm>
              <a:off x="5955303" y="5113186"/>
              <a:ext cx="920953" cy="897433"/>
            </a:xfrm>
            <a:prstGeom prst="rect">
              <a:avLst/>
            </a:prstGeom>
            <a:solidFill>
              <a:srgbClr val="004B72">
                <a:alpha val="10196"/>
              </a:srgbClr>
            </a:solidFill>
            <a:ln>
              <a:solidFill>
                <a:srgbClr val="004B72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02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8847" y="3331518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9182" y="4229548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4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7894" y="5126383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5" name="Picture 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7894" y="3331516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6" name="Picture 8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6324" y="4231527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7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8077" y="3331518"/>
              <a:ext cx="890359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8" name="Picture 107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7277" y="4231527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9" name="Picture 108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6943" y="5126382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0" name="Picture 11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7894" y="4240023"/>
              <a:ext cx="893866" cy="87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1" name="Picture 2"/>
            <p:cNvPicPr>
              <a:picLocks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4192" y="3330136"/>
              <a:ext cx="896617" cy="8738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41" name="Picture 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849" y="4905596"/>
            <a:ext cx="2177152" cy="1424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940675" y="6562800"/>
            <a:ext cx="1079500" cy="306387"/>
          </a:xfrm>
        </p:spPr>
        <p:txBody>
          <a:bodyPr/>
          <a:lstStyle/>
          <a:p>
            <a:fld id="{E72FA820-B3A7-427D-BC85-1635A64F35CA}" type="slidenum">
              <a:rPr lang="de-AT" smtClean="0"/>
              <a:pPr/>
              <a:t>74</a:t>
            </a:fld>
            <a:r>
              <a:rPr lang="de-AT" dirty="0" smtClean="0"/>
              <a:t> of 79</a:t>
            </a:r>
          </a:p>
        </p:txBody>
      </p:sp>
      <p:sp>
        <p:nvSpPr>
          <p:cNvPr id="609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Conclusions</a:t>
            </a:r>
            <a:endParaRPr lang="de-AT" dirty="0"/>
          </a:p>
        </p:txBody>
      </p:sp>
      <p:sp>
        <p:nvSpPr>
          <p:cNvPr id="609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9063" y="908720"/>
            <a:ext cx="8907462" cy="5501406"/>
          </a:xfrm>
        </p:spPr>
        <p:txBody>
          <a:bodyPr/>
          <a:lstStyle/>
          <a:p>
            <a:r>
              <a:rPr lang="de-DE" dirty="0"/>
              <a:t>C</a:t>
            </a:r>
            <a:r>
              <a:rPr lang="de-DE" dirty="0" smtClean="0"/>
              <a:t>hoosing the right technique is easy:</a:t>
            </a:r>
          </a:p>
          <a:p>
            <a:pPr lvl="1"/>
            <a:r>
              <a:rPr lang="en-US" dirty="0"/>
              <a:t>“What </a:t>
            </a:r>
            <a:r>
              <a:rPr lang="en-US" b="1" dirty="0"/>
              <a:t>flow data representation</a:t>
            </a:r>
            <a:r>
              <a:rPr lang="en-US" dirty="0"/>
              <a:t> am I dealing with?”</a:t>
            </a:r>
          </a:p>
          <a:p>
            <a:pPr lvl="1"/>
            <a:r>
              <a:rPr lang="en-US" dirty="0"/>
              <a:t>“What </a:t>
            </a:r>
            <a:r>
              <a:rPr lang="en-US" b="1" dirty="0"/>
              <a:t>visual enhancements</a:t>
            </a:r>
            <a:r>
              <a:rPr lang="en-US" dirty="0"/>
              <a:t> do I need</a:t>
            </a:r>
            <a:r>
              <a:rPr lang="en-US" dirty="0" smtClean="0"/>
              <a:t>?”</a:t>
            </a:r>
          </a:p>
          <a:p>
            <a:pPr marL="539750" lvl="1" indent="0">
              <a:buNone/>
            </a:pP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180000" y="6552000"/>
            <a:ext cx="8784000" cy="0"/>
          </a:xfrm>
          <a:prstGeom prst="line">
            <a:avLst/>
          </a:prstGeom>
          <a:ln w="12700"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7" name="Picture 4" descr="Y:\andrea\Presentations\SemSeg-logo-white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4624"/>
            <a:ext cx="924546" cy="673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Desktop\ETHLogo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0" y="-43132"/>
            <a:ext cx="848914" cy="848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ooter Placeholder 3"/>
          <p:cNvSpPr txBox="1">
            <a:spLocks/>
          </p:cNvSpPr>
          <p:nvPr/>
        </p:nvSpPr>
        <p:spPr bwMode="auto">
          <a:xfrm>
            <a:off x="180001" y="6558020"/>
            <a:ext cx="878400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de-A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005986"/>
                </a:solidFill>
                <a:latin typeface="Arial" charset="0"/>
                <a:ea typeface="+mn-ea"/>
                <a:cs typeface="+mn-cs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de-AT" dirty="0" smtClean="0"/>
              <a:t>5. </a:t>
            </a:r>
            <a:r>
              <a:rPr lang="de-DE" dirty="0" smtClean="0"/>
              <a:t>Conclusions </a:t>
            </a:r>
            <a:r>
              <a:rPr lang="de-DE" dirty="0"/>
              <a:t>and </a:t>
            </a:r>
            <a:r>
              <a:rPr lang="de-DE" dirty="0" smtClean="0"/>
              <a:t>expectations</a:t>
            </a:r>
            <a:endParaRPr lang="de-DE" dirty="0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15888" y="6562800"/>
            <a:ext cx="7696200" cy="301625"/>
          </a:xfrm>
        </p:spPr>
        <p:txBody>
          <a:bodyPr/>
          <a:lstStyle/>
          <a:p>
            <a:r>
              <a:rPr lang="de-AT" dirty="0" smtClean="0"/>
              <a:t>A. Brambilla</a:t>
            </a:r>
            <a:endParaRPr lang="de-AT" dirty="0"/>
          </a:p>
        </p:txBody>
      </p:sp>
      <p:sp>
        <p:nvSpPr>
          <p:cNvPr id="54" name="Rectangle 3"/>
          <p:cNvSpPr txBox="1">
            <a:spLocks noChangeArrowheads="1"/>
          </p:cNvSpPr>
          <p:nvPr/>
        </p:nvSpPr>
        <p:spPr bwMode="auto">
          <a:xfrm>
            <a:off x="123468" y="6100916"/>
            <a:ext cx="8105700" cy="51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6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6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6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6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6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6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6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6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6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r>
              <a:rPr lang="en-US" dirty="0" smtClean="0"/>
              <a:t>But there are still a lot of open problems</a:t>
            </a:r>
          </a:p>
        </p:txBody>
      </p:sp>
      <p:pic>
        <p:nvPicPr>
          <p:cNvPr id="3079" name="Picture 7" descr="d:\Desktop\Untitled-1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62" y="2348880"/>
            <a:ext cx="2476226" cy="1505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09298" name="Group 609297"/>
          <p:cNvGrpSpPr/>
          <p:nvPr/>
        </p:nvGrpSpPr>
        <p:grpSpPr>
          <a:xfrm>
            <a:off x="3875674" y="3381164"/>
            <a:ext cx="2979374" cy="2524046"/>
            <a:chOff x="3837574" y="3435957"/>
            <a:chExt cx="2979374" cy="2524046"/>
          </a:xfrm>
        </p:grpSpPr>
        <p:grpSp>
          <p:nvGrpSpPr>
            <p:cNvPr id="609295" name="Group 609294"/>
            <p:cNvGrpSpPr/>
            <p:nvPr/>
          </p:nvGrpSpPr>
          <p:grpSpPr>
            <a:xfrm>
              <a:off x="3837756" y="3445138"/>
              <a:ext cx="216000" cy="720000"/>
              <a:chOff x="3543081" y="3407038"/>
              <a:chExt cx="216000" cy="720000"/>
            </a:xfrm>
          </p:grpSpPr>
          <p:sp>
            <p:nvSpPr>
              <p:cNvPr id="609293" name="Rectangle 609292"/>
              <p:cNvSpPr/>
              <p:nvPr/>
            </p:nvSpPr>
            <p:spPr bwMode="auto">
              <a:xfrm>
                <a:off x="3543081" y="3407038"/>
                <a:ext cx="216000" cy="720000"/>
              </a:xfrm>
              <a:prstGeom prst="rect">
                <a:avLst/>
              </a:prstGeom>
              <a:noFill/>
              <a:ln w="44450" cap="flat" cmpd="sng" algn="ctr">
                <a:solidFill>
                  <a:srgbClr val="01FF0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 extrusionH="6350">
                <a:bevelT w="114300" prst="artDeco"/>
              </a:sp3d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609294" name="Rectangle 609293"/>
              <p:cNvSpPr/>
              <p:nvPr/>
            </p:nvSpPr>
            <p:spPr bwMode="auto">
              <a:xfrm>
                <a:off x="3570081" y="3507582"/>
                <a:ext cx="162000" cy="595682"/>
              </a:xfrm>
              <a:prstGeom prst="rect">
                <a:avLst/>
              </a:prstGeom>
              <a:solidFill>
                <a:srgbClr val="01FF0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38100"/>
              </a:sp3d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167" name="Group 166"/>
            <p:cNvGrpSpPr/>
            <p:nvPr/>
          </p:nvGrpSpPr>
          <p:grpSpPr>
            <a:xfrm>
              <a:off x="4760584" y="3445138"/>
              <a:ext cx="216000" cy="720000"/>
              <a:chOff x="3543081" y="3407038"/>
              <a:chExt cx="216000" cy="720000"/>
            </a:xfrm>
          </p:grpSpPr>
          <p:sp>
            <p:nvSpPr>
              <p:cNvPr id="168" name="Rectangle 167"/>
              <p:cNvSpPr/>
              <p:nvPr/>
            </p:nvSpPr>
            <p:spPr bwMode="auto">
              <a:xfrm>
                <a:off x="3543081" y="3407038"/>
                <a:ext cx="216000" cy="720000"/>
              </a:xfrm>
              <a:prstGeom prst="rect">
                <a:avLst/>
              </a:prstGeom>
              <a:noFill/>
              <a:ln w="44450" cap="flat" cmpd="sng" algn="ctr">
                <a:solidFill>
                  <a:srgbClr val="01FF0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 extrusionH="6350">
                <a:bevelT w="114300" prst="artDeco"/>
              </a:sp3d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69" name="Rectangle 168"/>
              <p:cNvSpPr/>
              <p:nvPr/>
            </p:nvSpPr>
            <p:spPr bwMode="auto">
              <a:xfrm>
                <a:off x="3570081" y="3507582"/>
                <a:ext cx="162000" cy="595682"/>
              </a:xfrm>
              <a:prstGeom prst="rect">
                <a:avLst/>
              </a:prstGeom>
              <a:solidFill>
                <a:srgbClr val="01FF0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38100"/>
              </a:sp3d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170" name="Group 169"/>
            <p:cNvGrpSpPr/>
            <p:nvPr/>
          </p:nvGrpSpPr>
          <p:grpSpPr>
            <a:xfrm>
              <a:off x="3837574" y="4345145"/>
              <a:ext cx="216000" cy="720000"/>
              <a:chOff x="3543081" y="3407038"/>
              <a:chExt cx="216000" cy="720000"/>
            </a:xfrm>
          </p:grpSpPr>
          <p:sp>
            <p:nvSpPr>
              <p:cNvPr id="171" name="Rectangle 170"/>
              <p:cNvSpPr/>
              <p:nvPr/>
            </p:nvSpPr>
            <p:spPr bwMode="auto">
              <a:xfrm>
                <a:off x="3543081" y="3407038"/>
                <a:ext cx="216000" cy="720000"/>
              </a:xfrm>
              <a:prstGeom prst="rect">
                <a:avLst/>
              </a:prstGeom>
              <a:noFill/>
              <a:ln w="44450" cap="flat" cmpd="sng" algn="ctr">
                <a:solidFill>
                  <a:srgbClr val="01FF0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 extrusionH="6350">
                <a:bevelT w="114300" prst="artDeco"/>
              </a:sp3d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72" name="Rectangle 171"/>
              <p:cNvSpPr/>
              <p:nvPr/>
            </p:nvSpPr>
            <p:spPr bwMode="auto">
              <a:xfrm>
                <a:off x="3570081" y="3507582"/>
                <a:ext cx="162000" cy="595682"/>
              </a:xfrm>
              <a:prstGeom prst="rect">
                <a:avLst/>
              </a:prstGeom>
              <a:solidFill>
                <a:srgbClr val="01FF0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38100"/>
              </a:sp3d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609296" name="Group 609295"/>
            <p:cNvGrpSpPr/>
            <p:nvPr/>
          </p:nvGrpSpPr>
          <p:grpSpPr>
            <a:xfrm>
              <a:off x="4757333" y="4353641"/>
              <a:ext cx="216000" cy="720000"/>
              <a:chOff x="4460750" y="4315541"/>
              <a:chExt cx="216000" cy="720000"/>
            </a:xfrm>
          </p:grpSpPr>
          <p:sp>
            <p:nvSpPr>
              <p:cNvPr id="174" name="Rectangle 173"/>
              <p:cNvSpPr/>
              <p:nvPr/>
            </p:nvSpPr>
            <p:spPr bwMode="auto">
              <a:xfrm>
                <a:off x="4460750" y="4315541"/>
                <a:ext cx="216000" cy="720000"/>
              </a:xfrm>
              <a:prstGeom prst="rect">
                <a:avLst/>
              </a:prstGeom>
              <a:noFill/>
              <a:ln w="4445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 extrusionH="6350">
                <a:bevelT w="114300" prst="artDeco"/>
              </a:sp3d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75" name="Rectangle 174"/>
              <p:cNvSpPr/>
              <p:nvPr/>
            </p:nvSpPr>
            <p:spPr bwMode="auto">
              <a:xfrm>
                <a:off x="4487750" y="4664469"/>
                <a:ext cx="162000" cy="347297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38100"/>
              </a:sp3d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609297" name="Group 609296"/>
            <p:cNvGrpSpPr/>
            <p:nvPr/>
          </p:nvGrpSpPr>
          <p:grpSpPr>
            <a:xfrm>
              <a:off x="3838090" y="5240003"/>
              <a:ext cx="216000" cy="720000"/>
              <a:chOff x="3622507" y="5156113"/>
              <a:chExt cx="216000" cy="720000"/>
            </a:xfrm>
          </p:grpSpPr>
          <p:sp>
            <p:nvSpPr>
              <p:cNvPr id="176" name="Rectangle 175"/>
              <p:cNvSpPr/>
              <p:nvPr/>
            </p:nvSpPr>
            <p:spPr bwMode="auto">
              <a:xfrm>
                <a:off x="3622507" y="5156113"/>
                <a:ext cx="216000" cy="720000"/>
              </a:xfrm>
              <a:prstGeom prst="rect">
                <a:avLst/>
              </a:prstGeom>
              <a:noFill/>
              <a:ln w="444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 extrusionH="6350">
                <a:bevelT w="114300" prst="artDeco"/>
              </a:sp3d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77" name="Rectangle 176"/>
              <p:cNvSpPr/>
              <p:nvPr/>
            </p:nvSpPr>
            <p:spPr bwMode="auto">
              <a:xfrm>
                <a:off x="3649507" y="5733256"/>
                <a:ext cx="162000" cy="119082"/>
              </a:xfrm>
              <a:prstGeom prst="rect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38100"/>
              </a:sp3d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179" name="Group 178"/>
            <p:cNvGrpSpPr/>
            <p:nvPr/>
          </p:nvGrpSpPr>
          <p:grpSpPr>
            <a:xfrm>
              <a:off x="5679660" y="3445138"/>
              <a:ext cx="216000" cy="720000"/>
              <a:chOff x="4460750" y="4315541"/>
              <a:chExt cx="216000" cy="720000"/>
            </a:xfrm>
          </p:grpSpPr>
          <p:sp>
            <p:nvSpPr>
              <p:cNvPr id="180" name="Rectangle 179"/>
              <p:cNvSpPr/>
              <p:nvPr/>
            </p:nvSpPr>
            <p:spPr bwMode="auto">
              <a:xfrm>
                <a:off x="4460750" y="4315541"/>
                <a:ext cx="216000" cy="720000"/>
              </a:xfrm>
              <a:prstGeom prst="rect">
                <a:avLst/>
              </a:prstGeom>
              <a:noFill/>
              <a:ln w="4445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 extrusionH="6350">
                <a:bevelT w="114300" prst="artDeco"/>
              </a:sp3d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81" name="Rectangle 180"/>
              <p:cNvSpPr/>
              <p:nvPr/>
            </p:nvSpPr>
            <p:spPr bwMode="auto">
              <a:xfrm>
                <a:off x="4487750" y="4664469"/>
                <a:ext cx="162000" cy="347297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38100"/>
              </a:sp3d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182" name="Group 181"/>
            <p:cNvGrpSpPr/>
            <p:nvPr/>
          </p:nvGrpSpPr>
          <p:grpSpPr>
            <a:xfrm>
              <a:off x="5679660" y="4342569"/>
              <a:ext cx="216000" cy="720000"/>
              <a:chOff x="4460750" y="4315541"/>
              <a:chExt cx="216000" cy="720000"/>
            </a:xfrm>
          </p:grpSpPr>
          <p:sp>
            <p:nvSpPr>
              <p:cNvPr id="183" name="Rectangle 182"/>
              <p:cNvSpPr/>
              <p:nvPr/>
            </p:nvSpPr>
            <p:spPr bwMode="auto">
              <a:xfrm>
                <a:off x="4460750" y="4315541"/>
                <a:ext cx="216000" cy="720000"/>
              </a:xfrm>
              <a:prstGeom prst="rect">
                <a:avLst/>
              </a:prstGeom>
              <a:noFill/>
              <a:ln w="4445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 extrusionH="6350">
                <a:bevelT w="114300" prst="artDeco"/>
              </a:sp3d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84" name="Rectangle 183"/>
              <p:cNvSpPr/>
              <p:nvPr/>
            </p:nvSpPr>
            <p:spPr bwMode="auto">
              <a:xfrm>
                <a:off x="4487750" y="4664469"/>
                <a:ext cx="162000" cy="347297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38100"/>
              </a:sp3d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186" name="Group 185"/>
            <p:cNvGrpSpPr/>
            <p:nvPr/>
          </p:nvGrpSpPr>
          <p:grpSpPr>
            <a:xfrm>
              <a:off x="5679660" y="5240003"/>
              <a:ext cx="216000" cy="720000"/>
              <a:chOff x="3622507" y="5156113"/>
              <a:chExt cx="216000" cy="720000"/>
            </a:xfrm>
          </p:grpSpPr>
          <p:sp>
            <p:nvSpPr>
              <p:cNvPr id="187" name="Rectangle 186"/>
              <p:cNvSpPr/>
              <p:nvPr/>
            </p:nvSpPr>
            <p:spPr bwMode="auto">
              <a:xfrm>
                <a:off x="3622507" y="5156113"/>
                <a:ext cx="216000" cy="720000"/>
              </a:xfrm>
              <a:prstGeom prst="rect">
                <a:avLst/>
              </a:prstGeom>
              <a:noFill/>
              <a:ln w="444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 extrusionH="6350">
                <a:bevelT w="114300" prst="artDeco"/>
              </a:sp3d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88" name="Rectangle 187"/>
              <p:cNvSpPr/>
              <p:nvPr/>
            </p:nvSpPr>
            <p:spPr bwMode="auto">
              <a:xfrm>
                <a:off x="3649507" y="5733256"/>
                <a:ext cx="162000" cy="119082"/>
              </a:xfrm>
              <a:prstGeom prst="rect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38100"/>
              </a:sp3d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189" name="Group 188"/>
            <p:cNvGrpSpPr/>
            <p:nvPr/>
          </p:nvGrpSpPr>
          <p:grpSpPr>
            <a:xfrm>
              <a:off x="4757333" y="5240000"/>
              <a:ext cx="216000" cy="720000"/>
              <a:chOff x="3622507" y="5156113"/>
              <a:chExt cx="216000" cy="720000"/>
            </a:xfrm>
          </p:grpSpPr>
          <p:sp>
            <p:nvSpPr>
              <p:cNvPr id="190" name="Rectangle 189"/>
              <p:cNvSpPr/>
              <p:nvPr/>
            </p:nvSpPr>
            <p:spPr bwMode="auto">
              <a:xfrm>
                <a:off x="3622507" y="5156113"/>
                <a:ext cx="216000" cy="720000"/>
              </a:xfrm>
              <a:prstGeom prst="rect">
                <a:avLst/>
              </a:prstGeom>
              <a:noFill/>
              <a:ln w="444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 extrusionH="6350">
                <a:bevelT w="114300" prst="artDeco"/>
              </a:sp3d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91" name="Rectangle 190"/>
              <p:cNvSpPr/>
              <p:nvPr/>
            </p:nvSpPr>
            <p:spPr bwMode="auto">
              <a:xfrm>
                <a:off x="3649507" y="5733256"/>
                <a:ext cx="162000" cy="119082"/>
              </a:xfrm>
              <a:prstGeom prst="rect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38100"/>
              </a:sp3d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192" name="Group 191"/>
            <p:cNvGrpSpPr/>
            <p:nvPr/>
          </p:nvGrpSpPr>
          <p:grpSpPr>
            <a:xfrm>
              <a:off x="6600948" y="4345145"/>
              <a:ext cx="216000" cy="720000"/>
              <a:chOff x="3622507" y="5156113"/>
              <a:chExt cx="216000" cy="720000"/>
            </a:xfrm>
          </p:grpSpPr>
          <p:sp>
            <p:nvSpPr>
              <p:cNvPr id="193" name="Rectangle 192"/>
              <p:cNvSpPr/>
              <p:nvPr/>
            </p:nvSpPr>
            <p:spPr bwMode="auto">
              <a:xfrm>
                <a:off x="3622507" y="5156113"/>
                <a:ext cx="216000" cy="720000"/>
              </a:xfrm>
              <a:prstGeom prst="rect">
                <a:avLst/>
              </a:prstGeom>
              <a:noFill/>
              <a:ln w="444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 extrusionH="6350">
                <a:bevelT w="114300" prst="artDeco"/>
              </a:sp3d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94" name="Rectangle 193"/>
              <p:cNvSpPr/>
              <p:nvPr/>
            </p:nvSpPr>
            <p:spPr bwMode="auto">
              <a:xfrm>
                <a:off x="3649507" y="5733256"/>
                <a:ext cx="162000" cy="119082"/>
              </a:xfrm>
              <a:prstGeom prst="rect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38100"/>
              </a:sp3d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195" name="Group 194"/>
            <p:cNvGrpSpPr/>
            <p:nvPr/>
          </p:nvGrpSpPr>
          <p:grpSpPr>
            <a:xfrm>
              <a:off x="6596775" y="3435957"/>
              <a:ext cx="216000" cy="720000"/>
              <a:chOff x="3622507" y="5156113"/>
              <a:chExt cx="216000" cy="720000"/>
            </a:xfrm>
          </p:grpSpPr>
          <p:sp>
            <p:nvSpPr>
              <p:cNvPr id="196" name="Rectangle 195"/>
              <p:cNvSpPr/>
              <p:nvPr/>
            </p:nvSpPr>
            <p:spPr bwMode="auto">
              <a:xfrm>
                <a:off x="3622507" y="5156113"/>
                <a:ext cx="216000" cy="720000"/>
              </a:xfrm>
              <a:prstGeom prst="rect">
                <a:avLst/>
              </a:prstGeom>
              <a:noFill/>
              <a:ln w="444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 extrusionH="6350">
                <a:bevelT w="114300" prst="artDeco"/>
              </a:sp3d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97" name="Rectangle 196"/>
              <p:cNvSpPr/>
              <p:nvPr/>
            </p:nvSpPr>
            <p:spPr bwMode="auto">
              <a:xfrm>
                <a:off x="3649507" y="5733256"/>
                <a:ext cx="162000" cy="119082"/>
              </a:xfrm>
              <a:prstGeom prst="rect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38100"/>
              </a:sp3d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198" name="Group 197"/>
            <p:cNvGrpSpPr/>
            <p:nvPr/>
          </p:nvGrpSpPr>
          <p:grpSpPr>
            <a:xfrm>
              <a:off x="6596775" y="5240003"/>
              <a:ext cx="216000" cy="720000"/>
              <a:chOff x="3622507" y="5156113"/>
              <a:chExt cx="216000" cy="720000"/>
            </a:xfrm>
          </p:grpSpPr>
          <p:sp>
            <p:nvSpPr>
              <p:cNvPr id="199" name="Rectangle 198"/>
              <p:cNvSpPr/>
              <p:nvPr/>
            </p:nvSpPr>
            <p:spPr bwMode="auto">
              <a:xfrm>
                <a:off x="3622507" y="5156113"/>
                <a:ext cx="216000" cy="720000"/>
              </a:xfrm>
              <a:prstGeom prst="rect">
                <a:avLst/>
              </a:prstGeom>
              <a:noFill/>
              <a:ln w="444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 extrusionH="6350">
                <a:bevelT w="114300" prst="artDeco"/>
              </a:sp3d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00" name="Rectangle 199"/>
              <p:cNvSpPr/>
              <p:nvPr/>
            </p:nvSpPr>
            <p:spPr bwMode="auto">
              <a:xfrm>
                <a:off x="3649507" y="5733256"/>
                <a:ext cx="162000" cy="119082"/>
              </a:xfrm>
              <a:prstGeom prst="rect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38100"/>
              </a:sp3d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  <p:pic>
        <p:nvPicPr>
          <p:cNvPr id="81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182" y="-22462"/>
            <a:ext cx="2641817" cy="763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8664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09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940675" y="6562800"/>
            <a:ext cx="1079500" cy="306387"/>
          </a:xfrm>
        </p:spPr>
        <p:txBody>
          <a:bodyPr/>
          <a:lstStyle/>
          <a:p>
            <a:fld id="{E72FA820-B3A7-427D-BC85-1635A64F35CA}" type="slidenum">
              <a:rPr lang="de-AT" smtClean="0"/>
              <a:pPr/>
              <a:t>75</a:t>
            </a:fld>
            <a:r>
              <a:rPr lang="de-AT" dirty="0" smtClean="0"/>
              <a:t> of 79</a:t>
            </a:r>
          </a:p>
        </p:txBody>
      </p:sp>
      <p:sp>
        <p:nvSpPr>
          <p:cNvPr id="609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Future work</a:t>
            </a:r>
            <a:endParaRPr lang="de-AT" dirty="0"/>
          </a:p>
        </p:txBody>
      </p:sp>
      <p:sp>
        <p:nvSpPr>
          <p:cNvPr id="609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9063" y="908720"/>
            <a:ext cx="8629401" cy="1036910"/>
          </a:xfrm>
        </p:spPr>
        <p:txBody>
          <a:bodyPr/>
          <a:lstStyle/>
          <a:p>
            <a:r>
              <a:rPr lang="de-DE" dirty="0"/>
              <a:t>What should we expect</a:t>
            </a:r>
            <a:r>
              <a:rPr lang="de-DE" dirty="0" smtClean="0"/>
              <a:t>?</a:t>
            </a:r>
          </a:p>
          <a:p>
            <a:pPr lvl="1"/>
            <a:endParaRPr lang="de-DE" dirty="0" smtClean="0"/>
          </a:p>
          <a:p>
            <a:pPr lvl="1"/>
            <a:endParaRPr lang="de-DE" dirty="0"/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180000" y="6552000"/>
            <a:ext cx="8784000" cy="0"/>
          </a:xfrm>
          <a:prstGeom prst="line">
            <a:avLst/>
          </a:prstGeom>
          <a:ln w="12700"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7" name="Picture 4" descr="Y:\andrea\Presentations\SemSeg-logo-whit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4624"/>
            <a:ext cx="924546" cy="673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Desktop\ETH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0" y="-43132"/>
            <a:ext cx="848914" cy="848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ooter Placeholder 3"/>
          <p:cNvSpPr txBox="1">
            <a:spLocks/>
          </p:cNvSpPr>
          <p:nvPr/>
        </p:nvSpPr>
        <p:spPr bwMode="auto">
          <a:xfrm>
            <a:off x="180001" y="6558020"/>
            <a:ext cx="878400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de-A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005986"/>
                </a:solidFill>
                <a:latin typeface="Arial" charset="0"/>
                <a:ea typeface="+mn-ea"/>
                <a:cs typeface="+mn-cs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de-AT" dirty="0" smtClean="0"/>
              <a:t>5. </a:t>
            </a:r>
            <a:r>
              <a:rPr lang="de-DE" dirty="0" smtClean="0"/>
              <a:t>Conclusions </a:t>
            </a:r>
            <a:r>
              <a:rPr lang="de-DE" dirty="0"/>
              <a:t>and </a:t>
            </a:r>
            <a:r>
              <a:rPr lang="de-DE" dirty="0" smtClean="0"/>
              <a:t>expectations</a:t>
            </a:r>
            <a:endParaRPr lang="de-DE" dirty="0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15888" y="6562800"/>
            <a:ext cx="7696200" cy="301625"/>
          </a:xfrm>
        </p:spPr>
        <p:txBody>
          <a:bodyPr/>
          <a:lstStyle/>
          <a:p>
            <a:r>
              <a:rPr lang="de-AT" dirty="0" smtClean="0"/>
              <a:t>A. Brambilla</a:t>
            </a:r>
            <a:endParaRPr lang="de-AT" dirty="0"/>
          </a:p>
        </p:txBody>
      </p:sp>
      <p:pic>
        <p:nvPicPr>
          <p:cNvPr id="11" name="Picture 2" descr="D:\Works\EclipseProjects\IlluFlowVis STAR\images\1999_KML__VMDF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026" y="1965293"/>
            <a:ext cx="2880319" cy="1800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179512" y="1350655"/>
            <a:ext cx="8064896" cy="453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lvl="1"/>
            <a:r>
              <a:rPr lang="de-DE" dirty="0" smtClean="0"/>
              <a:t>Best-established techniques as a toolbox</a:t>
            </a:r>
          </a:p>
        </p:txBody>
      </p:sp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425" y="2204864"/>
            <a:ext cx="3248500" cy="1804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7544" y="4896133"/>
            <a:ext cx="3414642" cy="1621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753" y="4221088"/>
            <a:ext cx="1760911" cy="1738900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330" y="4365104"/>
            <a:ext cx="2016224" cy="202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22" y="2746847"/>
            <a:ext cx="2037088" cy="1967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182" y="-22462"/>
            <a:ext cx="2641817" cy="763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3992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940675" y="6562800"/>
            <a:ext cx="1079500" cy="306387"/>
          </a:xfrm>
        </p:spPr>
        <p:txBody>
          <a:bodyPr/>
          <a:lstStyle/>
          <a:p>
            <a:fld id="{E72FA820-B3A7-427D-BC85-1635A64F35CA}" type="slidenum">
              <a:rPr lang="de-AT" smtClean="0"/>
              <a:pPr/>
              <a:t>76</a:t>
            </a:fld>
            <a:r>
              <a:rPr lang="de-AT" dirty="0" smtClean="0"/>
              <a:t> of 79</a:t>
            </a:r>
          </a:p>
        </p:txBody>
      </p:sp>
      <p:sp>
        <p:nvSpPr>
          <p:cNvPr id="609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Future work</a:t>
            </a:r>
            <a:endParaRPr lang="de-AT" dirty="0"/>
          </a:p>
        </p:txBody>
      </p:sp>
      <p:sp>
        <p:nvSpPr>
          <p:cNvPr id="609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9063" y="908720"/>
            <a:ext cx="8629401" cy="1036910"/>
          </a:xfrm>
        </p:spPr>
        <p:txBody>
          <a:bodyPr/>
          <a:lstStyle/>
          <a:p>
            <a:r>
              <a:rPr lang="de-DE" dirty="0"/>
              <a:t>What should we expect</a:t>
            </a:r>
            <a:r>
              <a:rPr lang="de-DE" dirty="0" smtClean="0"/>
              <a:t>?</a:t>
            </a:r>
          </a:p>
          <a:p>
            <a:pPr lvl="1"/>
            <a:endParaRPr lang="de-DE" dirty="0" smtClean="0"/>
          </a:p>
          <a:p>
            <a:pPr lvl="1"/>
            <a:endParaRPr lang="de-DE" dirty="0"/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180000" y="6552000"/>
            <a:ext cx="8784000" cy="0"/>
          </a:xfrm>
          <a:prstGeom prst="line">
            <a:avLst/>
          </a:prstGeom>
          <a:ln w="12700"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7" name="Picture 4" descr="Y:\andrea\Presentations\SemSeg-logo-whit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4624"/>
            <a:ext cx="924546" cy="673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Desktop\ETH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0" y="-43132"/>
            <a:ext cx="848914" cy="848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ooter Placeholder 3"/>
          <p:cNvSpPr txBox="1">
            <a:spLocks/>
          </p:cNvSpPr>
          <p:nvPr/>
        </p:nvSpPr>
        <p:spPr bwMode="auto">
          <a:xfrm>
            <a:off x="180001" y="6558020"/>
            <a:ext cx="878400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de-A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005986"/>
                </a:solidFill>
                <a:latin typeface="Arial" charset="0"/>
                <a:ea typeface="+mn-ea"/>
                <a:cs typeface="+mn-cs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de-AT" dirty="0" smtClean="0"/>
              <a:t>5. </a:t>
            </a:r>
            <a:r>
              <a:rPr lang="de-DE" dirty="0" smtClean="0"/>
              <a:t>Conclusions </a:t>
            </a:r>
            <a:r>
              <a:rPr lang="de-DE" dirty="0"/>
              <a:t>and </a:t>
            </a:r>
            <a:r>
              <a:rPr lang="de-DE" dirty="0" smtClean="0"/>
              <a:t>expectations</a:t>
            </a:r>
            <a:endParaRPr lang="de-DE" dirty="0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15888" y="6562800"/>
            <a:ext cx="7696200" cy="301625"/>
          </a:xfrm>
        </p:spPr>
        <p:txBody>
          <a:bodyPr/>
          <a:lstStyle/>
          <a:p>
            <a:r>
              <a:rPr lang="de-AT" dirty="0" smtClean="0"/>
              <a:t>A. Brambilla</a:t>
            </a:r>
            <a:endParaRPr lang="de-AT" dirty="0"/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179512" y="1350655"/>
            <a:ext cx="8064896" cy="453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lvl="1"/>
            <a:r>
              <a:rPr lang="de-DE" dirty="0" smtClean="0"/>
              <a:t>Best-established techniques as a toolbox</a:t>
            </a:r>
          </a:p>
          <a:p>
            <a:pPr lvl="1"/>
            <a:endParaRPr lang="de-DE" dirty="0" smtClean="0"/>
          </a:p>
          <a:p>
            <a:pPr lvl="1"/>
            <a:endParaRPr lang="de-DE" dirty="0"/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179512" y="1803920"/>
            <a:ext cx="8568952" cy="429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lvl="1"/>
            <a:r>
              <a:rPr lang="de-DE" dirty="0" smtClean="0"/>
              <a:t>Exploration via Focus Emphasis approaches</a:t>
            </a: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35" y="2364464"/>
            <a:ext cx="2094651" cy="2248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348882"/>
            <a:ext cx="2321702" cy="1990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760" y="4858586"/>
            <a:ext cx="1624404" cy="1583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952" y="4452726"/>
            <a:ext cx="1550160" cy="1623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111" y="2666322"/>
            <a:ext cx="3297379" cy="1673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692918"/>
            <a:ext cx="2722096" cy="1748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182" y="-22462"/>
            <a:ext cx="2641817" cy="763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3712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597614"/>
            <a:ext cx="2232248" cy="220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745915"/>
            <a:ext cx="1654201" cy="1703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940675" y="6562800"/>
            <a:ext cx="1079500" cy="306387"/>
          </a:xfrm>
        </p:spPr>
        <p:txBody>
          <a:bodyPr/>
          <a:lstStyle/>
          <a:p>
            <a:fld id="{E72FA820-B3A7-427D-BC85-1635A64F35CA}" type="slidenum">
              <a:rPr lang="de-AT" smtClean="0"/>
              <a:pPr/>
              <a:t>77</a:t>
            </a:fld>
            <a:r>
              <a:rPr lang="de-AT" dirty="0" smtClean="0"/>
              <a:t> of 79</a:t>
            </a:r>
          </a:p>
        </p:txBody>
      </p:sp>
      <p:sp>
        <p:nvSpPr>
          <p:cNvPr id="609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Future work</a:t>
            </a:r>
            <a:endParaRPr lang="de-AT" dirty="0"/>
          </a:p>
        </p:txBody>
      </p:sp>
      <p:sp>
        <p:nvSpPr>
          <p:cNvPr id="609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9063" y="908720"/>
            <a:ext cx="8629401" cy="1036910"/>
          </a:xfrm>
        </p:spPr>
        <p:txBody>
          <a:bodyPr/>
          <a:lstStyle/>
          <a:p>
            <a:r>
              <a:rPr lang="de-DE" dirty="0"/>
              <a:t>What should we expect</a:t>
            </a:r>
            <a:r>
              <a:rPr lang="de-DE" dirty="0" smtClean="0"/>
              <a:t>?</a:t>
            </a:r>
          </a:p>
          <a:p>
            <a:pPr lvl="1"/>
            <a:endParaRPr lang="de-DE" dirty="0" smtClean="0"/>
          </a:p>
          <a:p>
            <a:pPr lvl="1"/>
            <a:endParaRPr lang="de-DE" dirty="0"/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180000" y="6552000"/>
            <a:ext cx="8784000" cy="0"/>
          </a:xfrm>
          <a:prstGeom prst="line">
            <a:avLst/>
          </a:prstGeom>
          <a:ln w="12700"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7" name="Picture 4" descr="Y:\andrea\Presentations\SemSeg-logo-whit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4624"/>
            <a:ext cx="924546" cy="673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Desktop\ETH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0" y="-43132"/>
            <a:ext cx="848914" cy="848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ooter Placeholder 3"/>
          <p:cNvSpPr txBox="1">
            <a:spLocks/>
          </p:cNvSpPr>
          <p:nvPr/>
        </p:nvSpPr>
        <p:spPr bwMode="auto">
          <a:xfrm>
            <a:off x="180001" y="6558020"/>
            <a:ext cx="878400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de-A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005986"/>
                </a:solidFill>
                <a:latin typeface="Arial" charset="0"/>
                <a:ea typeface="+mn-ea"/>
                <a:cs typeface="+mn-cs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de-AT" dirty="0" smtClean="0"/>
              <a:t>5. </a:t>
            </a:r>
            <a:r>
              <a:rPr lang="de-DE" dirty="0" smtClean="0"/>
              <a:t>Conclusions </a:t>
            </a:r>
            <a:r>
              <a:rPr lang="de-DE" dirty="0"/>
              <a:t>and </a:t>
            </a:r>
            <a:r>
              <a:rPr lang="de-DE" dirty="0" smtClean="0"/>
              <a:t>expectations</a:t>
            </a:r>
            <a:endParaRPr lang="de-DE" dirty="0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15888" y="6562800"/>
            <a:ext cx="7696200" cy="301625"/>
          </a:xfrm>
        </p:spPr>
        <p:txBody>
          <a:bodyPr/>
          <a:lstStyle/>
          <a:p>
            <a:r>
              <a:rPr lang="de-AT" dirty="0" smtClean="0"/>
              <a:t>A. Brambilla</a:t>
            </a:r>
            <a:endParaRPr lang="de-AT" dirty="0"/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179512" y="1350655"/>
            <a:ext cx="8064896" cy="453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lvl="1"/>
            <a:r>
              <a:rPr lang="de-DE" dirty="0" smtClean="0"/>
              <a:t>Best-established techniques as a toolbox</a:t>
            </a:r>
          </a:p>
          <a:p>
            <a:pPr lvl="1"/>
            <a:endParaRPr lang="de-DE" dirty="0" smtClean="0"/>
          </a:p>
          <a:p>
            <a:pPr lvl="1"/>
            <a:endParaRPr lang="de-DE" dirty="0"/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179512" y="1803920"/>
            <a:ext cx="8568952" cy="429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lvl="1"/>
            <a:r>
              <a:rPr lang="de-DE" dirty="0" smtClean="0"/>
              <a:t>Exploration via Focus Emphasis approaches</a:t>
            </a: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179512" y="2233663"/>
            <a:ext cx="7560840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lvl="1"/>
            <a:r>
              <a:rPr lang="de-DE" dirty="0" smtClean="0"/>
              <a:t>Flow Features and Visual Explanation are hot topics...</a:t>
            </a:r>
            <a:endParaRPr lang="de-DE" dirty="0"/>
          </a:p>
        </p:txBody>
      </p:sp>
      <p:sp>
        <p:nvSpPr>
          <p:cNvPr id="2" name="Arc 1"/>
          <p:cNvSpPr/>
          <p:nvPr/>
        </p:nvSpPr>
        <p:spPr bwMode="auto">
          <a:xfrm rot="1538422">
            <a:off x="6119538" y="3405691"/>
            <a:ext cx="950637" cy="1045435"/>
          </a:xfrm>
          <a:prstGeom prst="arc">
            <a:avLst>
              <a:gd name="adj1" fmla="val 14215362"/>
              <a:gd name="adj2" fmla="val 18827836"/>
            </a:avLst>
          </a:prstGeom>
          <a:ln>
            <a:headEnd type="none" w="med" len="med"/>
            <a:tailEnd type="triangle" w="med" len="med"/>
          </a:ln>
          <a:ex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" name="Rectangle 3"/>
          <p:cNvSpPr txBox="1">
            <a:spLocks noChangeArrowheads="1"/>
          </p:cNvSpPr>
          <p:nvPr/>
        </p:nvSpPr>
        <p:spPr bwMode="auto">
          <a:xfrm>
            <a:off x="2339752" y="5805264"/>
            <a:ext cx="6696256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539750" lvl="1" indent="0" algn="r">
              <a:buNone/>
            </a:pPr>
            <a:r>
              <a:rPr lang="de-DE" dirty="0" smtClean="0"/>
              <a:t>...but information about flow data and flow phenomena are needed!</a:t>
            </a:r>
            <a:endParaRPr lang="de-DE" dirty="0"/>
          </a:p>
        </p:txBody>
      </p:sp>
      <p:sp>
        <p:nvSpPr>
          <p:cNvPr id="30" name="Rectangle 3"/>
          <p:cNvSpPr txBox="1">
            <a:spLocks noChangeArrowheads="1"/>
          </p:cNvSpPr>
          <p:nvPr/>
        </p:nvSpPr>
        <p:spPr bwMode="auto">
          <a:xfrm>
            <a:off x="6742765" y="3073227"/>
            <a:ext cx="866662" cy="429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DE" b="1" dirty="0" smtClean="0"/>
              <a:t>?</a:t>
            </a:r>
          </a:p>
        </p:txBody>
      </p:sp>
      <p:sp>
        <p:nvSpPr>
          <p:cNvPr id="33" name="Arc 32"/>
          <p:cNvSpPr/>
          <p:nvPr/>
        </p:nvSpPr>
        <p:spPr bwMode="auto">
          <a:xfrm rot="19417359">
            <a:off x="1837070" y="3931752"/>
            <a:ext cx="950637" cy="1045435"/>
          </a:xfrm>
          <a:prstGeom prst="arc">
            <a:avLst>
              <a:gd name="adj1" fmla="val 14215362"/>
              <a:gd name="adj2" fmla="val 18827836"/>
            </a:avLst>
          </a:prstGeom>
          <a:ln>
            <a:headEnd type="none" w="med" len="med"/>
            <a:tailEnd type="triangle" w="med" len="med"/>
          </a:ln>
          <a:ex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72" y="4465085"/>
            <a:ext cx="1928425" cy="18951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889" y="3284984"/>
            <a:ext cx="1928425" cy="18951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Rectangle 3"/>
          <p:cNvSpPr txBox="1">
            <a:spLocks noChangeArrowheads="1"/>
          </p:cNvSpPr>
          <p:nvPr/>
        </p:nvSpPr>
        <p:spPr bwMode="auto">
          <a:xfrm>
            <a:off x="1721981" y="3612497"/>
            <a:ext cx="866662" cy="429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DE" b="1" dirty="0" smtClean="0"/>
              <a:t>?</a:t>
            </a: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182" y="-22462"/>
            <a:ext cx="2641817" cy="763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0498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940675" y="6490792"/>
            <a:ext cx="1079500" cy="306387"/>
          </a:xfrm>
        </p:spPr>
        <p:txBody>
          <a:bodyPr/>
          <a:lstStyle/>
          <a:p>
            <a:fld id="{E72FA820-B3A7-427D-BC85-1635A64F35CA}" type="slidenum">
              <a:rPr lang="de-AT" smtClean="0"/>
              <a:pPr/>
              <a:t>78</a:t>
            </a:fld>
            <a:r>
              <a:rPr lang="de-AT" dirty="0" smtClean="0"/>
              <a:t> of 79</a:t>
            </a:r>
          </a:p>
        </p:txBody>
      </p:sp>
      <p:sp>
        <p:nvSpPr>
          <p:cNvPr id="609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Future work</a:t>
            </a:r>
            <a:endParaRPr lang="de-AT" dirty="0"/>
          </a:p>
        </p:txBody>
      </p:sp>
      <p:sp>
        <p:nvSpPr>
          <p:cNvPr id="609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9063" y="908720"/>
            <a:ext cx="8907462" cy="5501406"/>
          </a:xfrm>
        </p:spPr>
        <p:txBody>
          <a:bodyPr/>
          <a:lstStyle/>
          <a:p>
            <a:r>
              <a:rPr lang="de-DE" dirty="0" smtClean="0"/>
              <a:t>Knowledge-assisted visualization</a:t>
            </a:r>
          </a:p>
          <a:p>
            <a:pPr lvl="1"/>
            <a:r>
              <a:rPr lang="de-DE" dirty="0" smtClean="0"/>
              <a:t>Illustrative flow vis based on </a:t>
            </a:r>
            <a:r>
              <a:rPr lang="de-DE" b="1" dirty="0" smtClean="0"/>
              <a:t>semantic</a:t>
            </a:r>
            <a:r>
              <a:rPr lang="de-DE" dirty="0" smtClean="0"/>
              <a:t> aspects and </a:t>
            </a:r>
            <a:r>
              <a:rPr lang="de-DE" b="1" dirty="0" smtClean="0"/>
              <a:t>physical</a:t>
            </a:r>
            <a:r>
              <a:rPr lang="de-DE" dirty="0" smtClean="0"/>
              <a:t> properties of flow phenomena</a:t>
            </a:r>
          </a:p>
          <a:p>
            <a:pPr lvl="1"/>
            <a:r>
              <a:rPr lang="de-DE" dirty="0" smtClean="0"/>
              <a:t>Closer </a:t>
            </a:r>
            <a:r>
              <a:rPr lang="de-DE" b="1" dirty="0" smtClean="0"/>
              <a:t>collaboration</a:t>
            </a:r>
            <a:r>
              <a:rPr lang="de-DE" dirty="0" smtClean="0"/>
              <a:t> between visualization experts and application experts</a:t>
            </a:r>
          </a:p>
          <a:p>
            <a:pPr lvl="1"/>
            <a:endParaRPr lang="de-DE" dirty="0" smtClean="0"/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180000" y="6479992"/>
            <a:ext cx="8784000" cy="0"/>
          </a:xfrm>
          <a:prstGeom prst="line">
            <a:avLst/>
          </a:prstGeom>
          <a:ln w="12700"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7" name="Picture 4" descr="Y:\andrea\Presentations\SemSeg-logo-whit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4624"/>
            <a:ext cx="924546" cy="673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Desktop\ETH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0" y="-43132"/>
            <a:ext cx="848914" cy="848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ooter Placeholder 3"/>
          <p:cNvSpPr txBox="1">
            <a:spLocks/>
          </p:cNvSpPr>
          <p:nvPr/>
        </p:nvSpPr>
        <p:spPr bwMode="auto">
          <a:xfrm>
            <a:off x="180001" y="6486012"/>
            <a:ext cx="878400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de-A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005986"/>
                </a:solidFill>
                <a:latin typeface="Arial" charset="0"/>
                <a:ea typeface="+mn-ea"/>
                <a:cs typeface="+mn-cs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de-AT" dirty="0" smtClean="0"/>
              <a:t>5. </a:t>
            </a:r>
            <a:r>
              <a:rPr lang="de-DE" dirty="0" smtClean="0"/>
              <a:t>Conclusions </a:t>
            </a:r>
            <a:r>
              <a:rPr lang="de-DE" dirty="0"/>
              <a:t>and </a:t>
            </a:r>
            <a:r>
              <a:rPr lang="de-DE" dirty="0" smtClean="0"/>
              <a:t>expectations</a:t>
            </a:r>
            <a:endParaRPr lang="de-DE" dirty="0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15888" y="6490792"/>
            <a:ext cx="7696200" cy="301625"/>
          </a:xfrm>
        </p:spPr>
        <p:txBody>
          <a:bodyPr/>
          <a:lstStyle/>
          <a:p>
            <a:r>
              <a:rPr lang="de-AT" dirty="0" smtClean="0"/>
              <a:t>A. Brambilla</a:t>
            </a:r>
            <a:endParaRPr lang="de-AT" dirty="0"/>
          </a:p>
        </p:txBody>
      </p:sp>
      <p:pic>
        <p:nvPicPr>
          <p:cNvPr id="7177" name="Picture 9" descr="d:\Desktop\IMG_09052012_143828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149080"/>
            <a:ext cx="2950595" cy="1967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://a5.sphotos.ak.fbcdn.net/hphotos-ak-snc6/184784_101335689949354_100002187691389_9220_7661706_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037" y="3068960"/>
            <a:ext cx="2004078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00192" y="3723745"/>
            <a:ext cx="2519791" cy="1679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0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1" y="4360305"/>
            <a:ext cx="1503575" cy="1979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rc 2"/>
          <p:cNvSpPr/>
          <p:nvPr/>
        </p:nvSpPr>
        <p:spPr bwMode="auto">
          <a:xfrm flipH="1">
            <a:off x="3779913" y="3877895"/>
            <a:ext cx="2232248" cy="1063273"/>
          </a:xfrm>
          <a:prstGeom prst="arc">
            <a:avLst>
              <a:gd name="adj1" fmla="val 11951858"/>
              <a:gd name="adj2" fmla="val 20833685"/>
            </a:avLst>
          </a:prstGeom>
          <a:ln w="38100">
            <a:headEnd type="none" w="med" len="med"/>
            <a:tailEnd type="triangle" w="med" len="lg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Arc 21"/>
          <p:cNvSpPr/>
          <p:nvPr/>
        </p:nvSpPr>
        <p:spPr bwMode="auto">
          <a:xfrm rot="10800000" flipH="1">
            <a:off x="3707905" y="4149080"/>
            <a:ext cx="2232248" cy="1063273"/>
          </a:xfrm>
          <a:prstGeom prst="arc">
            <a:avLst>
              <a:gd name="adj1" fmla="val 11951858"/>
              <a:gd name="adj2" fmla="val 20833685"/>
            </a:avLst>
          </a:prstGeom>
          <a:ln w="38100">
            <a:headEnd type="none" w="med" len="med"/>
            <a:tailEnd type="triangle" w="med" len="lg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Rectangle 3"/>
          <p:cNvSpPr txBox="1">
            <a:spLocks noChangeArrowheads="1"/>
          </p:cNvSpPr>
          <p:nvPr/>
        </p:nvSpPr>
        <p:spPr bwMode="auto">
          <a:xfrm>
            <a:off x="4086548" y="3431304"/>
            <a:ext cx="1474960" cy="429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9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9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9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9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9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9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9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9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9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de-DE" b="1" dirty="0" smtClean="0"/>
              <a:t>Tools</a:t>
            </a:r>
          </a:p>
        </p:txBody>
      </p:sp>
      <p:sp>
        <p:nvSpPr>
          <p:cNvPr id="24" name="Rectangle 3"/>
          <p:cNvSpPr txBox="1">
            <a:spLocks noChangeArrowheads="1"/>
          </p:cNvSpPr>
          <p:nvPr/>
        </p:nvSpPr>
        <p:spPr bwMode="auto">
          <a:xfrm>
            <a:off x="3779913" y="5303512"/>
            <a:ext cx="2160240" cy="429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9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9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9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9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9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9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9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9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9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de-DE" b="1" dirty="0" smtClean="0"/>
              <a:t>Knowledge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182" y="-22462"/>
            <a:ext cx="2641817" cy="763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2729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Data </a:t>
            </a:r>
            <a:r>
              <a:rPr lang="de-CH" dirty="0" err="1" smtClean="0"/>
              <a:t>abstraction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 smtClean="0"/>
              <a:t>Traditional </a:t>
            </a:r>
            <a:r>
              <a:rPr lang="de-CH" dirty="0" err="1" smtClean="0"/>
              <a:t>visualization</a:t>
            </a:r>
            <a:r>
              <a:rPr lang="de-CH" dirty="0" smtClean="0"/>
              <a:t> </a:t>
            </a:r>
            <a:r>
              <a:rPr lang="de-CH" dirty="0" err="1" smtClean="0"/>
              <a:t>workflow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dirty="0" smtClean="0"/>
              <a:t>R. </a:t>
            </a:r>
            <a:r>
              <a:rPr lang="de-AT" dirty="0" err="1" smtClean="0"/>
              <a:t>Carnecky</a:t>
            </a:r>
            <a:endParaRPr lang="de-AT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2950CB-AFDC-414C-88C0-D2B7497FBDAF}" type="slidenum">
              <a:rPr lang="de-AT" smtClean="0"/>
              <a:pPr/>
              <a:t>7</a:t>
            </a:fld>
            <a:r>
              <a:rPr lang="de-AT" dirty="0" smtClean="0"/>
              <a:t> of 79</a:t>
            </a:r>
            <a:endParaRPr lang="de-AT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72816"/>
            <a:ext cx="6495219" cy="4399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182" y="-22462"/>
            <a:ext cx="2641817" cy="763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9288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15888" y="6562800"/>
            <a:ext cx="7696200" cy="301625"/>
          </a:xfrm>
        </p:spPr>
        <p:txBody>
          <a:bodyPr/>
          <a:lstStyle/>
          <a:p>
            <a:r>
              <a:rPr lang="de-AT" smtClean="0"/>
              <a:t>A. Brambilla, R. Carnecky</a:t>
            </a:r>
            <a:endParaRPr lang="de-AT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940675" y="6562800"/>
            <a:ext cx="1079500" cy="306387"/>
          </a:xfrm>
        </p:spPr>
        <p:txBody>
          <a:bodyPr/>
          <a:lstStyle/>
          <a:p>
            <a:fld id="{E72FA820-B3A7-427D-BC85-1635A64F35CA}" type="slidenum">
              <a:rPr lang="de-AT" smtClean="0"/>
              <a:pPr/>
              <a:t>79</a:t>
            </a:fld>
            <a:r>
              <a:rPr lang="de-AT" dirty="0" smtClean="0"/>
              <a:t> of 79</a:t>
            </a:r>
          </a:p>
        </p:txBody>
      </p:sp>
      <p:sp>
        <p:nvSpPr>
          <p:cNvPr id="609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609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9063" y="1023938"/>
            <a:ext cx="8907462" cy="5285382"/>
          </a:xfrm>
        </p:spPr>
        <p:txBody>
          <a:bodyPr/>
          <a:lstStyle/>
          <a:p>
            <a:pPr marL="0" indent="0" algn="ctr">
              <a:buNone/>
            </a:pPr>
            <a:endParaRPr lang="de-DE" sz="2000" dirty="0" smtClean="0"/>
          </a:p>
          <a:p>
            <a:pPr marL="0" indent="0" algn="ctr">
              <a:buNone/>
            </a:pPr>
            <a:endParaRPr lang="de-DE" sz="3600" dirty="0" smtClean="0"/>
          </a:p>
          <a:p>
            <a:pPr marL="0" indent="0" algn="ctr">
              <a:buNone/>
            </a:pPr>
            <a:r>
              <a:rPr lang="de-DE" sz="3600" dirty="0" smtClean="0"/>
              <a:t>Thanks for your attention!</a:t>
            </a:r>
          </a:p>
          <a:p>
            <a:pPr marL="0" indent="0" algn="ctr">
              <a:buNone/>
            </a:pPr>
            <a:r>
              <a:rPr lang="de-DE" sz="3600" dirty="0" smtClean="0"/>
              <a:t>Questions?</a:t>
            </a:r>
          </a:p>
          <a:p>
            <a:pPr marL="0" indent="0" algn="ctr">
              <a:buNone/>
            </a:pPr>
            <a:endParaRPr lang="de-DE" sz="3200" dirty="0" smtClean="0"/>
          </a:p>
          <a:p>
            <a:endParaRPr lang="de-DE" sz="1600" dirty="0" smtClean="0"/>
          </a:p>
          <a:p>
            <a:pPr marL="0" indent="0">
              <a:buNone/>
            </a:pPr>
            <a:endParaRPr lang="en-US" sz="2400" dirty="0"/>
          </a:p>
          <a:p>
            <a:r>
              <a:rPr lang="en-US" sz="1600" dirty="0" smtClean="0"/>
              <a:t>The </a:t>
            </a:r>
            <a:r>
              <a:rPr lang="en-US" sz="1600" dirty="0"/>
              <a:t>project SemSeg acknowledges the financial support of the Future and Emerging Technologies (FET) programme within the Seventh Framework Programme for Research of the European Commission, under FET-Open grant number </a:t>
            </a:r>
            <a:r>
              <a:rPr lang="en-US" sz="1600" dirty="0" smtClean="0"/>
              <a:t>226042.</a:t>
            </a:r>
          </a:p>
          <a:p>
            <a:pPr marL="0" indent="0">
              <a:buNone/>
              <a:tabLst>
                <a:tab pos="3948113" algn="l"/>
                <a:tab pos="6640513" algn="l"/>
              </a:tabLst>
            </a:pPr>
            <a:r>
              <a:rPr lang="en-US" sz="1600" dirty="0" smtClean="0"/>
              <a:t>	andrea.brambilla@uib.no	crobi@inf.ethz.ch </a:t>
            </a:r>
          </a:p>
          <a:p>
            <a:pPr marL="0" indent="0">
              <a:spcBef>
                <a:spcPts val="0"/>
              </a:spcBef>
              <a:buNone/>
              <a:tabLst>
                <a:tab pos="3948113" algn="l"/>
                <a:tab pos="6640513" algn="l"/>
              </a:tabLst>
            </a:pPr>
            <a:r>
              <a:rPr lang="en-US" sz="1600" dirty="0" smtClean="0"/>
              <a:t>	www.ii.uib.no/vis	www.scivis.ethz.ch</a:t>
            </a: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180000" y="6552000"/>
            <a:ext cx="8784000" cy="0"/>
          </a:xfrm>
          <a:prstGeom prst="line">
            <a:avLst/>
          </a:prstGeom>
          <a:ln w="12700"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7" name="Picture 4" descr="Y:\andrea\Presentations\SemSeg-logo-whit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4624"/>
            <a:ext cx="924546" cy="673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Desktop\ETH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0" y="-43132"/>
            <a:ext cx="848914" cy="848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2986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Illustrative Visualization</a:t>
            </a:r>
            <a:endParaRPr lang="de-AT" dirty="0"/>
          </a:p>
        </p:txBody>
      </p:sp>
      <p:sp>
        <p:nvSpPr>
          <p:cNvPr id="609283" name="Rectangle 3"/>
          <p:cNvSpPr>
            <a:spLocks noGrp="1" noChangeArrowheads="1"/>
          </p:cNvSpPr>
          <p:nvPr>
            <p:ph idx="1"/>
          </p:nvPr>
        </p:nvSpPr>
        <p:spPr>
          <a:xfrm>
            <a:off x="119063" y="1023938"/>
            <a:ext cx="8907462" cy="4709318"/>
          </a:xfrm>
        </p:spPr>
        <p:txBody>
          <a:bodyPr/>
          <a:lstStyle/>
          <a:p>
            <a:r>
              <a:rPr lang="en-US" dirty="0" smtClean="0"/>
              <a:t>Computer aided </a:t>
            </a:r>
            <a:r>
              <a:rPr lang="en-US" b="1" dirty="0"/>
              <a:t>interactive</a:t>
            </a:r>
            <a:r>
              <a:rPr lang="en-US" dirty="0"/>
              <a:t> and </a:t>
            </a:r>
            <a:r>
              <a:rPr lang="en-US" b="1" dirty="0"/>
              <a:t>expressive</a:t>
            </a:r>
            <a:r>
              <a:rPr lang="en-US" dirty="0"/>
              <a:t> </a:t>
            </a:r>
            <a:r>
              <a:rPr lang="en-US" dirty="0" smtClean="0"/>
              <a:t>visualizations</a:t>
            </a:r>
          </a:p>
          <a:p>
            <a:r>
              <a:rPr lang="en-US" dirty="0" smtClean="0"/>
              <a:t>Using </a:t>
            </a:r>
            <a:r>
              <a:rPr lang="en-US" b="1" dirty="0" smtClean="0"/>
              <a:t>visual </a:t>
            </a:r>
            <a:r>
              <a:rPr lang="nb-NO" b="1" dirty="0" smtClean="0"/>
              <a:t>abstraction</a:t>
            </a:r>
            <a:r>
              <a:rPr lang="nb-NO" dirty="0" smtClean="0"/>
              <a:t> techniques</a:t>
            </a:r>
          </a:p>
          <a:p>
            <a:r>
              <a:rPr lang="en-US" dirty="0" smtClean="0"/>
              <a:t>Maximizing the amount of </a:t>
            </a:r>
            <a:r>
              <a:rPr lang="en-US" b="1" dirty="0" smtClean="0"/>
              <a:t>information conveyed</a:t>
            </a:r>
          </a:p>
          <a:p>
            <a:r>
              <a:rPr lang="en-US" dirty="0" smtClean="0"/>
              <a:t>Inspired </a:t>
            </a:r>
            <a:r>
              <a:rPr lang="en-US" dirty="0"/>
              <a:t>by works from </a:t>
            </a:r>
            <a:r>
              <a:rPr lang="en-US" dirty="0" smtClean="0"/>
              <a:t>artists and illustrators</a:t>
            </a:r>
            <a:endParaRPr lang="de-AT" dirty="0" smtClean="0"/>
          </a:p>
          <a:p>
            <a:endParaRPr lang="de-AT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15888" y="6562800"/>
            <a:ext cx="7696200" cy="301625"/>
          </a:xfrm>
        </p:spPr>
        <p:txBody>
          <a:bodyPr/>
          <a:lstStyle/>
          <a:p>
            <a:r>
              <a:rPr lang="de-AT" dirty="0" smtClean="0"/>
              <a:t>R. </a:t>
            </a:r>
            <a:r>
              <a:rPr lang="de-AT" dirty="0" err="1" smtClean="0"/>
              <a:t>Carnecky</a:t>
            </a:r>
            <a:endParaRPr lang="de-AT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2950CB-AFDC-414C-88C0-D2B7497FBDAF}" type="slidenum">
              <a:rPr lang="de-AT" smtClean="0"/>
              <a:pPr/>
              <a:t>8</a:t>
            </a:fld>
            <a:r>
              <a:rPr lang="de-AT" dirty="0" smtClean="0"/>
              <a:t> of 79</a:t>
            </a:r>
            <a:endParaRPr lang="de-AT" dirty="0"/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180000" y="6552000"/>
            <a:ext cx="8784000" cy="0"/>
          </a:xfrm>
          <a:prstGeom prst="line">
            <a:avLst/>
          </a:prstGeom>
          <a:ln w="12700"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182" y="-22462"/>
            <a:ext cx="2641817" cy="763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2413" y="3892004"/>
            <a:ext cx="4248150" cy="225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5" descr="sta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81525" y="4180929"/>
            <a:ext cx="1935163" cy="1963737"/>
          </a:xfrm>
          <a:prstGeom prst="rect">
            <a:avLst/>
          </a:prstGeom>
          <a:noFill/>
        </p:spPr>
      </p:pic>
      <p:pic>
        <p:nvPicPr>
          <p:cNvPr id="11" name="Picture 6" descr="Generic Engin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69100" y="4109491"/>
            <a:ext cx="2124075" cy="20558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001062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isGroupBergenTemplate">
  <a:themeElements>
    <a:clrScheme name="2007-05-27--VisGroupBergenCI--V4 13">
      <a:dk1>
        <a:srgbClr val="005986"/>
      </a:dk1>
      <a:lt1>
        <a:srgbClr val="FFFFFF"/>
      </a:lt1>
      <a:dk2>
        <a:srgbClr val="FFFFFF"/>
      </a:dk2>
      <a:lt2>
        <a:srgbClr val="002F46"/>
      </a:lt2>
      <a:accent1>
        <a:srgbClr val="AFE4FF"/>
      </a:accent1>
      <a:accent2>
        <a:srgbClr val="B91717"/>
      </a:accent2>
      <a:accent3>
        <a:srgbClr val="FFFFFF"/>
      </a:accent3>
      <a:accent4>
        <a:srgbClr val="004B72"/>
      </a:accent4>
      <a:accent5>
        <a:srgbClr val="D4EFFF"/>
      </a:accent5>
      <a:accent6>
        <a:srgbClr val="A71414"/>
      </a:accent6>
      <a:hlink>
        <a:srgbClr val="008080"/>
      </a:hlink>
      <a:folHlink>
        <a:srgbClr val="5A7A00"/>
      </a:folHlink>
    </a:clrScheme>
    <a:fontScheme name="2007-05-27--VisGroupBergenCI--V4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AT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AT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007-05-27--VisGroupBergenCI--V4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7-05-27--VisGroupBergenCI--V4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7-05-27--VisGroupBergenCI--V4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7-05-27--VisGroupBergenCI--V4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7-05-27--VisGroupBergenCI--V4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7-05-27--VisGroupBergenCI--V4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7-05-27--VisGroupBergenCI--V4 7">
        <a:dk1>
          <a:srgbClr val="000000"/>
        </a:dk1>
        <a:lt1>
          <a:srgbClr val="FFFFFF"/>
        </a:lt1>
        <a:dk2>
          <a:srgbClr val="FFFFFF"/>
        </a:dk2>
        <a:lt2>
          <a:srgbClr val="5F5F5F"/>
        </a:lt2>
        <a:accent1>
          <a:srgbClr val="2AA3D8"/>
        </a:accent1>
        <a:accent2>
          <a:srgbClr val="C32D9B"/>
        </a:accent2>
        <a:accent3>
          <a:srgbClr val="FFFFFF"/>
        </a:accent3>
        <a:accent4>
          <a:srgbClr val="000000"/>
        </a:accent4>
        <a:accent5>
          <a:srgbClr val="ACCEE9"/>
        </a:accent5>
        <a:accent6>
          <a:srgbClr val="B0288C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7-05-27--VisGroupBergenCI--V4 8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2AA3D8"/>
        </a:accent1>
        <a:accent2>
          <a:srgbClr val="C32D9B"/>
        </a:accent2>
        <a:accent3>
          <a:srgbClr val="AAAAAA"/>
        </a:accent3>
        <a:accent4>
          <a:srgbClr val="DADADA"/>
        </a:accent4>
        <a:accent5>
          <a:srgbClr val="ACCEE9"/>
        </a:accent5>
        <a:accent6>
          <a:srgbClr val="B0288C"/>
        </a:accent6>
        <a:hlink>
          <a:srgbClr val="FF0000"/>
        </a:hlink>
        <a:folHlink>
          <a:srgbClr val="3333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7-05-27--VisGroupBergenCI--V4 9">
        <a:dk1>
          <a:srgbClr val="000000"/>
        </a:dk1>
        <a:lt1>
          <a:srgbClr val="FFFFFF"/>
        </a:lt1>
        <a:dk2>
          <a:srgbClr val="FFFFFF"/>
        </a:dk2>
        <a:lt2>
          <a:srgbClr val="5F5F5F"/>
        </a:lt2>
        <a:accent1>
          <a:srgbClr val="87CBE9"/>
        </a:accent1>
        <a:accent2>
          <a:srgbClr val="C32D9B"/>
        </a:accent2>
        <a:accent3>
          <a:srgbClr val="FFFFFF"/>
        </a:accent3>
        <a:accent4>
          <a:srgbClr val="000000"/>
        </a:accent4>
        <a:accent5>
          <a:srgbClr val="C3E2F2"/>
        </a:accent5>
        <a:accent6>
          <a:srgbClr val="B0288C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7-05-27--VisGroupBergenCI--V4 10">
        <a:dk1>
          <a:srgbClr val="005986"/>
        </a:dk1>
        <a:lt1>
          <a:srgbClr val="FFFFFF"/>
        </a:lt1>
        <a:dk2>
          <a:srgbClr val="FFFFFF"/>
        </a:dk2>
        <a:lt2>
          <a:srgbClr val="5F5F5F"/>
        </a:lt2>
        <a:accent1>
          <a:srgbClr val="87CBE9"/>
        </a:accent1>
        <a:accent2>
          <a:srgbClr val="E52E2E"/>
        </a:accent2>
        <a:accent3>
          <a:srgbClr val="FFFFFF"/>
        </a:accent3>
        <a:accent4>
          <a:srgbClr val="004B72"/>
        </a:accent4>
        <a:accent5>
          <a:srgbClr val="C3E2F2"/>
        </a:accent5>
        <a:accent6>
          <a:srgbClr val="CF2929"/>
        </a:accent6>
        <a:hlink>
          <a:srgbClr val="9966FF"/>
        </a:hlink>
        <a:folHlink>
          <a:srgbClr val="0099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7-05-27--VisGroupBergenCI--V4 11">
        <a:dk1>
          <a:srgbClr val="005986"/>
        </a:dk1>
        <a:lt1>
          <a:srgbClr val="FFFFFF"/>
        </a:lt1>
        <a:dk2>
          <a:srgbClr val="FFFFFF"/>
        </a:dk2>
        <a:lt2>
          <a:srgbClr val="5F5F5F"/>
        </a:lt2>
        <a:accent1>
          <a:srgbClr val="87CBE9"/>
        </a:accent1>
        <a:accent2>
          <a:srgbClr val="E52E2E"/>
        </a:accent2>
        <a:accent3>
          <a:srgbClr val="FFFFFF"/>
        </a:accent3>
        <a:accent4>
          <a:srgbClr val="004B72"/>
        </a:accent4>
        <a:accent5>
          <a:srgbClr val="C3E2F2"/>
        </a:accent5>
        <a:accent6>
          <a:srgbClr val="CF2929"/>
        </a:accent6>
        <a:hlink>
          <a:srgbClr val="008080"/>
        </a:hlink>
        <a:folHlink>
          <a:srgbClr val="00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7-05-27--VisGroupBergenCI--V4 12">
        <a:dk1>
          <a:srgbClr val="005986"/>
        </a:dk1>
        <a:lt1>
          <a:srgbClr val="FFFFFF"/>
        </a:lt1>
        <a:dk2>
          <a:srgbClr val="FFFFFF"/>
        </a:dk2>
        <a:lt2>
          <a:srgbClr val="5F5F5F"/>
        </a:lt2>
        <a:accent1>
          <a:srgbClr val="87CBE9"/>
        </a:accent1>
        <a:accent2>
          <a:srgbClr val="B91717"/>
        </a:accent2>
        <a:accent3>
          <a:srgbClr val="FFFFFF"/>
        </a:accent3>
        <a:accent4>
          <a:srgbClr val="004B72"/>
        </a:accent4>
        <a:accent5>
          <a:srgbClr val="C3E2F2"/>
        </a:accent5>
        <a:accent6>
          <a:srgbClr val="A71414"/>
        </a:accent6>
        <a:hlink>
          <a:srgbClr val="008080"/>
        </a:hlink>
        <a:folHlink>
          <a:srgbClr val="5A7A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7-05-27--VisGroupBergenCI--V4 13">
        <a:dk1>
          <a:srgbClr val="005986"/>
        </a:dk1>
        <a:lt1>
          <a:srgbClr val="FFFFFF"/>
        </a:lt1>
        <a:dk2>
          <a:srgbClr val="FFFFFF"/>
        </a:dk2>
        <a:lt2>
          <a:srgbClr val="002F46"/>
        </a:lt2>
        <a:accent1>
          <a:srgbClr val="AFE4FF"/>
        </a:accent1>
        <a:accent2>
          <a:srgbClr val="B91717"/>
        </a:accent2>
        <a:accent3>
          <a:srgbClr val="FFFFFF"/>
        </a:accent3>
        <a:accent4>
          <a:srgbClr val="004B72"/>
        </a:accent4>
        <a:accent5>
          <a:srgbClr val="D4EFFF"/>
        </a:accent5>
        <a:accent6>
          <a:srgbClr val="A71414"/>
        </a:accent6>
        <a:hlink>
          <a:srgbClr val="008080"/>
        </a:hlink>
        <a:folHlink>
          <a:srgbClr val="5A7A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135</TotalTime>
  <Words>5516</Words>
  <Application>Microsoft Office PowerPoint</Application>
  <PresentationFormat>On-screen Show (4:3)</PresentationFormat>
  <Paragraphs>1138</Paragraphs>
  <Slides>80</Slides>
  <Notes>72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80</vt:i4>
      </vt:variant>
    </vt:vector>
  </HeadingPairs>
  <TitlesOfParts>
    <vt:vector size="83" baseType="lpstr">
      <vt:lpstr>Arial</vt:lpstr>
      <vt:lpstr>Wingdings</vt:lpstr>
      <vt:lpstr>VisGroupBergenTemplate</vt:lpstr>
      <vt:lpstr>Illustrative Flow Visualization: State of the Art, Trends and Challenges</vt:lpstr>
      <vt:lpstr>Outline</vt:lpstr>
      <vt:lpstr>Outline</vt:lpstr>
      <vt:lpstr>Motivation</vt:lpstr>
      <vt:lpstr>Motivation</vt:lpstr>
      <vt:lpstr>Motivation</vt:lpstr>
      <vt:lpstr>History</vt:lpstr>
      <vt:lpstr>Data abstraction</vt:lpstr>
      <vt:lpstr>Illustrative Visualization</vt:lpstr>
      <vt:lpstr>Outline</vt:lpstr>
      <vt:lpstr>Flow and vector fields</vt:lpstr>
      <vt:lpstr>Flow and vector fields</vt:lpstr>
      <vt:lpstr>Flow abstraction</vt:lpstr>
      <vt:lpstr>Flow abstraction: raw data</vt:lpstr>
      <vt:lpstr>Flow abstraction: raw data</vt:lpstr>
      <vt:lpstr>Flow abstraction: integral structures</vt:lpstr>
      <vt:lpstr>Flow abstraction: integral structures</vt:lpstr>
      <vt:lpstr>Flow abstraction: integral structures</vt:lpstr>
      <vt:lpstr>Flow abstraction: flow features</vt:lpstr>
      <vt:lpstr>Flow abstraction: flow features</vt:lpstr>
      <vt:lpstr>Flow abstraction: flow features</vt:lpstr>
      <vt:lpstr>Flow abstraction: flow features</vt:lpstr>
      <vt:lpstr>Flow abstraction: flow features</vt:lpstr>
      <vt:lpstr>Flow abstraction: flow features</vt:lpstr>
      <vt:lpstr>Outline</vt:lpstr>
      <vt:lpstr>Flow visualization techniques</vt:lpstr>
      <vt:lpstr>Flow visualization techniques</vt:lpstr>
      <vt:lpstr>Flow visualization techniques</vt:lpstr>
      <vt:lpstr>Flow visualization techniques</vt:lpstr>
      <vt:lpstr>Flow visualization techniques</vt:lpstr>
      <vt:lpstr>Outline</vt:lpstr>
      <vt:lpstr>Challenges in flow visualization</vt:lpstr>
      <vt:lpstr>Challenges in flow visualization</vt:lpstr>
      <vt:lpstr>Challenges in flow visualization</vt:lpstr>
      <vt:lpstr>Challenges in flow visualization</vt:lpstr>
      <vt:lpstr>Challenges in flow visualization</vt:lpstr>
      <vt:lpstr>Illustrative visual abstraction</vt:lpstr>
      <vt:lpstr>Illustrative visual abstraction</vt:lpstr>
      <vt:lpstr>Illustrative visual abstraction</vt:lpstr>
      <vt:lpstr>Illustrative visual abstraction</vt:lpstr>
      <vt:lpstr>Illustrative visual abstraction</vt:lpstr>
      <vt:lpstr>Outline</vt:lpstr>
      <vt:lpstr>Classification, why and how</vt:lpstr>
      <vt:lpstr>Which flow data representation?</vt:lpstr>
      <vt:lpstr>Illustrative flow vis classification</vt:lpstr>
      <vt:lpstr>The right set of techniques, example</vt:lpstr>
      <vt:lpstr>Illustrative flow vis classification</vt:lpstr>
      <vt:lpstr>Raw Data / Perceptual Effectiveness</vt:lpstr>
      <vt:lpstr>RD / PE - Glyphs and volumes</vt:lpstr>
      <vt:lpstr>RD / PE - Texture advection</vt:lpstr>
      <vt:lpstr>Raw Data / Visibility Management</vt:lpstr>
      <vt:lpstr>Raw Data / Focus Emphasis</vt:lpstr>
      <vt:lpstr>RD / FE - Dye advection</vt:lpstr>
      <vt:lpstr>RD / FE - Importance measure</vt:lpstr>
      <vt:lpstr>Illustrative flow vis classification</vt:lpstr>
      <vt:lpstr>Integral Structures / Perceptual Effectiveness</vt:lpstr>
      <vt:lpstr>IS / PE – Dense vs sparse</vt:lpstr>
      <vt:lpstr>IS / PE - Interactivity </vt:lpstr>
      <vt:lpstr>Integral Structures / Visibility Management</vt:lpstr>
      <vt:lpstr>IS / VM - Automatic seeding</vt:lpstr>
      <vt:lpstr>IS / VM - Integral lines distribution</vt:lpstr>
      <vt:lpstr>IS / VM - Surfaces and self occlusion</vt:lpstr>
      <vt:lpstr>Integral Structures / Focus Emphasis</vt:lpstr>
      <vt:lpstr>IS / FE - Focus as seeding</vt:lpstr>
      <vt:lpstr>IS / FE - Focus on integral  lines</vt:lpstr>
      <vt:lpstr>Illustrative flow vis classification</vt:lpstr>
      <vt:lpstr>Flow Features / Perceptual Effectiveness</vt:lpstr>
      <vt:lpstr>VM - Temporal Implosion</vt:lpstr>
      <vt:lpstr>Flow Features / Focus Emphasis</vt:lpstr>
      <vt:lpstr>Illustrative flow vis classification</vt:lpstr>
      <vt:lpstr>Visual Explanation</vt:lpstr>
      <vt:lpstr>Visual Explanation</vt:lpstr>
      <vt:lpstr>Outline</vt:lpstr>
      <vt:lpstr>Conclusions</vt:lpstr>
      <vt:lpstr>Conclusions</vt:lpstr>
      <vt:lpstr>Future work</vt:lpstr>
      <vt:lpstr>Future work</vt:lpstr>
      <vt:lpstr>Future work</vt:lpstr>
      <vt:lpstr>Future work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this Talk (mixed case)</dc:title>
  <dc:subject>Insitute of Computer Graphics and Algorithms, Vienna University of Technology</dc:subject>
  <dc:creator>brembo</dc:creator>
  <cp:lastModifiedBy>brembo</cp:lastModifiedBy>
  <cp:revision>434</cp:revision>
  <cp:lastPrinted>2012-05-10T09:06:30Z</cp:lastPrinted>
  <dcterms:created xsi:type="dcterms:W3CDTF">2012-02-01T16:53:27Z</dcterms:created>
  <dcterms:modified xsi:type="dcterms:W3CDTF">2012-05-16T10:14:54Z</dcterms:modified>
</cp:coreProperties>
</file>