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3"/>
  </p:notesMasterIdLst>
  <p:sldIdLst>
    <p:sldId id="260" r:id="rId2"/>
    <p:sldId id="274" r:id="rId3"/>
    <p:sldId id="285" r:id="rId4"/>
    <p:sldId id="307" r:id="rId5"/>
    <p:sldId id="312" r:id="rId6"/>
    <p:sldId id="280" r:id="rId7"/>
    <p:sldId id="266" r:id="rId8"/>
    <p:sldId id="267" r:id="rId9"/>
    <p:sldId id="281" r:id="rId10"/>
    <p:sldId id="284" r:id="rId11"/>
    <p:sldId id="268" r:id="rId12"/>
    <p:sldId id="282" r:id="rId13"/>
    <p:sldId id="272" r:id="rId14"/>
    <p:sldId id="301" r:id="rId15"/>
    <p:sldId id="287" r:id="rId16"/>
    <p:sldId id="286" r:id="rId17"/>
    <p:sldId id="289" r:id="rId18"/>
    <p:sldId id="290" r:id="rId19"/>
    <p:sldId id="291" r:id="rId20"/>
    <p:sldId id="292" r:id="rId21"/>
    <p:sldId id="293" r:id="rId22"/>
    <p:sldId id="294" r:id="rId23"/>
    <p:sldId id="299" r:id="rId24"/>
    <p:sldId id="314" r:id="rId25"/>
    <p:sldId id="320" r:id="rId26"/>
    <p:sldId id="269" r:id="rId27"/>
    <p:sldId id="273" r:id="rId28"/>
    <p:sldId id="305" r:id="rId29"/>
    <p:sldId id="295" r:id="rId30"/>
    <p:sldId id="296" r:id="rId31"/>
    <p:sldId id="297" r:id="rId32"/>
    <p:sldId id="298" r:id="rId33"/>
    <p:sldId id="304" r:id="rId34"/>
    <p:sldId id="303" r:id="rId35"/>
    <p:sldId id="317" r:id="rId36"/>
    <p:sldId id="309" r:id="rId37"/>
    <p:sldId id="316" r:id="rId38"/>
    <p:sldId id="318" r:id="rId39"/>
    <p:sldId id="319" r:id="rId40"/>
    <p:sldId id="310" r:id="rId41"/>
    <p:sldId id="311" r:id="rId42"/>
  </p:sldIdLst>
  <p:sldSz cx="9144000" cy="6858000" type="screen4x3"/>
  <p:notesSz cx="6858000" cy="9144000"/>
  <p:custShowLst>
    <p:custShow name="Custom Show 1" id="0">
      <p:sldLst>
        <p:sld r:id="rId29"/>
        <p:sld r:id="rId30"/>
        <p:sld r:id="rId31"/>
        <p:sld r:id="rId32"/>
        <p:sld r:id="rId33"/>
        <p:sld r:id="rId34"/>
        <p:sld r:id="rId35"/>
        <p:sld r:id="rId36"/>
      </p:sldLst>
    </p:custShow>
  </p:custShow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859C"/>
    <a:srgbClr val="FFFFFF"/>
    <a:srgbClr val="FF0000"/>
    <a:srgbClr val="000000"/>
    <a:srgbClr val="59BB70"/>
    <a:srgbClr val="4CC672"/>
    <a:srgbClr val="1E6969"/>
    <a:srgbClr val="194B64"/>
    <a:srgbClr val="0C4C32"/>
    <a:srgbClr val="1581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05" autoAdjust="0"/>
    <p:restoredTop sz="89140" autoAdjust="0"/>
  </p:normalViewPr>
  <p:slideViewPr>
    <p:cSldViewPr>
      <p:cViewPr>
        <p:scale>
          <a:sx n="100" d="100"/>
          <a:sy n="100" d="100"/>
        </p:scale>
        <p:origin x="-480" y="7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39C28A-AFDC-452E-ABF2-EA8CAB46A4D0}" type="datetimeFigureOut">
              <a:rPr lang="en-US" smtClean="0"/>
              <a:t>9/10/2013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431C3B-89AF-44BB-BD04-B6408894272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106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Talk about flow vis</a:t>
            </a:r>
          </a:p>
          <a:p>
            <a:r>
              <a:rPr lang="nb-NO" dirty="0" smtClean="0"/>
              <a:t>Starting point: CFD simulation</a:t>
            </a:r>
          </a:p>
          <a:p>
            <a:r>
              <a:rPr lang="nb-NO" dirty="0" smtClean="0"/>
              <a:t>Exhaust manifold with</a:t>
            </a:r>
            <a:r>
              <a:rPr lang="nb-NO" baseline="0" dirty="0" smtClean="0"/>
              <a:t> 3 inlets and 1 outlet, only the central inlet is currently active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31C3B-89AF-44BB-BD04-B6408894272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335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Simulation produce a velocity vector fields</a:t>
            </a:r>
          </a:p>
          <a:p>
            <a:r>
              <a:rPr lang="nb-NO" dirty="0" smtClean="0"/>
              <a:t>Instantaneous motion of fluid’s particles (infinitesimally small)</a:t>
            </a:r>
          </a:p>
          <a:p>
            <a:pPr>
              <a:buNone/>
            </a:pPr>
            <a:r>
              <a:rPr lang="nb-NO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Velocity alone cannot capture the overall complexity of the flow behavior</a:t>
            </a:r>
          </a:p>
          <a:p>
            <a:pPr>
              <a:buNone/>
            </a:pPr>
            <a:r>
              <a:rPr lang="en-US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Domain experts</a:t>
            </a:r>
            <a:r>
              <a:rPr lang="en-US" baseline="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often resort to </a:t>
            </a:r>
            <a:r>
              <a:rPr lang="en-US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derived attributes for analysis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31C3B-89AF-44BB-BD04-B6408894272D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335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All these attributes</a:t>
            </a:r>
            <a:r>
              <a:rPr lang="nb-NO" baseline="0" dirty="0" smtClean="0"/>
              <a:t> are connected</a:t>
            </a:r>
          </a:p>
          <a:p>
            <a:r>
              <a:rPr lang="nb-NO" baseline="0" dirty="0" smtClean="0"/>
              <a:t>There are known relationships between them. E.g., the vorticity transport equation</a:t>
            </a:r>
          </a:p>
          <a:p>
            <a:r>
              <a:rPr lang="nb-NO" baseline="0" dirty="0" smtClean="0"/>
              <a:t>It is important to look at these attributes simultaneously in order to grasp their relationships</a:t>
            </a:r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31C3B-89AF-44BB-BD04-B6408894272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0578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Investigated alone OR multivariate visualization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31C3B-89AF-44BB-BD04-B6408894272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057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No coherency</a:t>
            </a:r>
            <a:r>
              <a:rPr lang="nb-NO" baseline="0" dirty="0" smtClean="0"/>
              <a:t> measure outperformed the other ones</a:t>
            </a:r>
          </a:p>
          <a:p>
            <a:endParaRPr lang="nb-NO" baseline="0" dirty="0" smtClean="0"/>
          </a:p>
          <a:p>
            <a:r>
              <a:rPr lang="nb-NO" baseline="0" dirty="0" smtClean="0"/>
              <a:t>Example: 5 cell radius, arrow size proportional to coherency</a:t>
            </a:r>
          </a:p>
          <a:p>
            <a:endParaRPr lang="nb-NO" baseline="0" dirty="0" smtClean="0"/>
          </a:p>
          <a:p>
            <a:r>
              <a:rPr lang="nb-NO" baseline="0" dirty="0" smtClean="0"/>
              <a:t>Coherency val =  0 means </a:t>
            </a:r>
            <a:r>
              <a:rPr lang="nb-NO" baseline="0" dirty="0" smtClean="0">
                <a:sym typeface="Wingdings" panose="05000000000000000000" pitchFamily="2" charset="2"/>
              </a:rPr>
              <a:t> equal samples</a:t>
            </a:r>
          </a:p>
          <a:p>
            <a:endParaRPr lang="nb-NO" baseline="0" dirty="0" smtClean="0">
              <a:sym typeface="Wingdings" panose="05000000000000000000" pitchFamily="2" charset="2"/>
            </a:endParaRPr>
          </a:p>
          <a:p>
            <a:r>
              <a:rPr lang="nb-NO" baseline="0" dirty="0" smtClean="0">
                <a:sym typeface="Wingdings" panose="05000000000000000000" pitchFamily="2" charset="2"/>
              </a:rPr>
              <a:t>Higher values  incoherent samples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31C3B-89AF-44BB-BD04-B6408894272D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2898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All these attributes</a:t>
            </a:r>
            <a:r>
              <a:rPr lang="nb-NO" baseline="0" dirty="0" smtClean="0"/>
              <a:t> are connected</a:t>
            </a:r>
          </a:p>
          <a:p>
            <a:r>
              <a:rPr lang="nb-NO" baseline="0" dirty="0" smtClean="0"/>
              <a:t>There are known relationships between them. E.g., the vorticity transport equation</a:t>
            </a:r>
          </a:p>
          <a:p>
            <a:r>
              <a:rPr lang="nb-NO" baseline="0" dirty="0" smtClean="0"/>
              <a:t>It is important to look at these attributes simultaneously in order to grasp their relationships</a:t>
            </a:r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31C3B-89AF-44BB-BD04-B6408894272D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0578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Vorticity represent the instantaneous rotation of fluid’s particles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31C3B-89AF-44BB-BD04-B6408894272D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714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 smtClean="0"/>
              <a:t>Rate of strain represent the instantaneous deformation of an infinitesimally small fluid’s volume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31C3B-89AF-44BB-BD04-B6408894272D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022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C50F6-80B6-43BD-B4FE-8F95623910AC}" type="datetime1">
              <a:rPr lang="en-US" smtClean="0"/>
              <a:t>9/10/2013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FED22-883D-472C-8692-000D75AC78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803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47346-7FAA-47A3-95F2-9AC05F2E67AB}" type="datetime1">
              <a:rPr lang="en-US" smtClean="0"/>
              <a:t>9/10/2013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FED22-883D-472C-8692-000D75AC78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771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194C6-86C8-4EEF-8D0F-8453C920C40B}" type="datetime1">
              <a:rPr lang="en-US" smtClean="0"/>
              <a:t>9/10/2013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FED22-883D-472C-8692-000D75AC78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256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1C131-B4F7-4AB6-8F47-43ACC854286E}" type="datetime1">
              <a:rPr lang="en-US" smtClean="0"/>
              <a:t>9/10/2013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FED22-883D-472C-8692-000D75AC78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847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EFC95-7FFE-43CD-B598-FCDB5F07705F}" type="datetime1">
              <a:rPr lang="en-US" smtClean="0"/>
              <a:t>9/10/2013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FED22-883D-472C-8692-000D75AC78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72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CE80F-F31A-420B-9B61-2DC7322A1F6F}" type="datetime1">
              <a:rPr lang="en-US" smtClean="0"/>
              <a:t>9/10/2013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FED22-883D-472C-8692-000D75AC78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805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E4BEF-2E55-4F6E-B668-1C79BF62A0AB}" type="datetime1">
              <a:rPr lang="en-US" smtClean="0"/>
              <a:t>9/10/2013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FED22-883D-472C-8692-000D75AC78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661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47D75-4996-468B-9E80-B4B86086BBF2}" type="datetime1">
              <a:rPr lang="en-US" smtClean="0"/>
              <a:t>9/10/2013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FED22-883D-472C-8692-000D75AC78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845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A2A78-4359-4D17-841D-5AE295F26DA1}" type="datetime1">
              <a:rPr lang="en-US" smtClean="0"/>
              <a:t>9/10/2013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FED22-883D-472C-8692-000D75AC78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83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8AE8F-BB55-47A3-93F3-E03A75DDEAFE}" type="datetime1">
              <a:rPr lang="en-US" smtClean="0"/>
              <a:t>9/10/2013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FED22-883D-472C-8692-000D75AC78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096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03585-7FFC-4B33-B62F-3AEA4639AAB1}" type="datetime1">
              <a:rPr lang="en-US" smtClean="0"/>
              <a:t>9/10/2013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FED22-883D-472C-8692-000D75AC78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169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F8D20-6D71-4EC7-B07C-5ABACD8DB504}" type="datetime1">
              <a:rPr lang="en-US" smtClean="0"/>
              <a:t>9/10/2013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FED22-883D-472C-8692-000D75AC78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463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6.png"/><Relationship Id="rId7" Type="http://schemas.openxmlformats.org/officeDocument/2006/relationships/image" Target="../media/image23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0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5.emf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90.png"/><Relationship Id="rId10" Type="http://schemas.openxmlformats.org/officeDocument/2006/relationships/image" Target="../media/image120.png"/><Relationship Id="rId4" Type="http://schemas.openxmlformats.org/officeDocument/2006/relationships/image" Target="../media/image6.png"/><Relationship Id="rId9" Type="http://schemas.openxmlformats.org/officeDocument/2006/relationships/image" Target="../media/image11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.png"/><Relationship Id="rId10" Type="http://schemas.openxmlformats.org/officeDocument/2006/relationships/image" Target="../media/image5.emf"/><Relationship Id="rId9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5000">
              <a:srgbClr val="1E6969"/>
            </a:gs>
            <a:gs pos="50000">
              <a:srgbClr val="1E5A78"/>
            </a:gs>
            <a:gs pos="0">
              <a:srgbClr val="23698C"/>
            </a:gs>
            <a:gs pos="100000">
              <a:srgbClr val="194B64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95536" y="3549209"/>
            <a:ext cx="40751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2400" dirty="0" smtClean="0">
                <a:solidFill>
                  <a:schemeClr val="bg2"/>
                </a:solidFill>
                <a:latin typeface="Century Gothic" panose="020B0502020202020204" pitchFamily="34" charset="0"/>
                <a:ea typeface="Malgun Gothic" panose="020B0503020000020004" pitchFamily="34" charset="-127"/>
              </a:rPr>
              <a:t>Andrea Brambilla</a:t>
            </a:r>
            <a:r>
              <a:rPr lang="nn-NO" sz="2400" baseline="30000" dirty="0" smtClean="0">
                <a:solidFill>
                  <a:schemeClr val="bg2"/>
                </a:solidFill>
                <a:latin typeface="Century Gothic" panose="020B0502020202020204" pitchFamily="34" charset="0"/>
                <a:ea typeface="Malgun Gothic" panose="020B0503020000020004" pitchFamily="34" charset="-127"/>
              </a:rPr>
              <a:t>1</a:t>
            </a:r>
          </a:p>
          <a:p>
            <a:r>
              <a:rPr lang="nn-NO" sz="2400" dirty="0" smtClean="0">
                <a:solidFill>
                  <a:schemeClr val="bg2"/>
                </a:solidFill>
                <a:latin typeface="Century Gothic" panose="020B0502020202020204" pitchFamily="34" charset="0"/>
                <a:ea typeface="Malgun Gothic" panose="020B0503020000020004" pitchFamily="34" charset="-127"/>
              </a:rPr>
              <a:t>Øyvind Andreassen</a:t>
            </a:r>
            <a:r>
              <a:rPr lang="nn-NO" sz="2400" baseline="30000" dirty="0" smtClean="0">
                <a:solidFill>
                  <a:schemeClr val="bg2"/>
                </a:solidFill>
                <a:latin typeface="Century Gothic" panose="020B0502020202020204" pitchFamily="34" charset="0"/>
                <a:ea typeface="Malgun Gothic" panose="020B0503020000020004" pitchFamily="34" charset="-127"/>
              </a:rPr>
              <a:t>2,3</a:t>
            </a:r>
          </a:p>
          <a:p>
            <a:r>
              <a:rPr lang="nn-NO" sz="2400" dirty="0" smtClean="0">
                <a:solidFill>
                  <a:schemeClr val="bg2"/>
                </a:solidFill>
                <a:latin typeface="Century Gothic" panose="020B0502020202020204" pitchFamily="34" charset="0"/>
                <a:ea typeface="Malgun Gothic" panose="020B0503020000020004" pitchFamily="34" charset="-127"/>
              </a:rPr>
              <a:t>Helwig Hauser</a:t>
            </a:r>
            <a:r>
              <a:rPr lang="nn-NO" sz="2400" baseline="30000" dirty="0" smtClean="0">
                <a:solidFill>
                  <a:schemeClr val="bg2"/>
                </a:solidFill>
                <a:latin typeface="Century Gothic" panose="020B0502020202020204" pitchFamily="34" charset="0"/>
                <a:ea typeface="Malgun Gothic" panose="020B0503020000020004" pitchFamily="34" charset="-127"/>
              </a:rPr>
              <a:t>1</a:t>
            </a:r>
          </a:p>
        </p:txBody>
      </p:sp>
      <p:pic>
        <p:nvPicPr>
          <p:cNvPr id="1026" name="Picture 2" descr="Y:\andrea\Documents\Common\UiBLogoBW.emf"/>
          <p:cNvPicPr>
            <a:picLocks noChangeAspect="1" noChangeArrowheads="1"/>
          </p:cNvPicPr>
          <p:nvPr/>
        </p:nvPicPr>
        <p:blipFill>
          <a:blip r:embed="rId2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-99392"/>
            <a:ext cx="2040749" cy="204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95536" y="2060848"/>
            <a:ext cx="71287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Chaparral Pro" pitchFamily="18" charset="0"/>
                <a:ea typeface="Malgun Gothic" panose="020B0503020000020004" pitchFamily="34" charset="-127"/>
                <a:cs typeface="Tahoma" panose="020B0604030504040204" pitchFamily="34" charset="0"/>
              </a:rPr>
              <a:t>Integrated Multi-aspect Visualization of 3D Fluid Flows</a:t>
            </a:r>
            <a:endParaRPr lang="nb-NO" sz="4000" baseline="-25000" dirty="0" smtClean="0">
              <a:solidFill>
                <a:schemeClr val="bg1"/>
              </a:solidFill>
              <a:latin typeface="Chaparral Pro" pitchFamily="18" charset="0"/>
              <a:ea typeface="Malgun Gothic" panose="020B0503020000020004" pitchFamily="34" charset="-127"/>
              <a:cs typeface="Tahoma" panose="020B0604030504040204" pitchFamily="34" charset="0"/>
            </a:endParaRPr>
          </a:p>
        </p:txBody>
      </p:sp>
      <p:pic>
        <p:nvPicPr>
          <p:cNvPr id="2" name="Picture 2" descr="http://www.ffi.no/_layouts/images/ffi/logo_engels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062" y="188640"/>
            <a:ext cx="2381250" cy="6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3351664" y="5541626"/>
            <a:ext cx="57403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600" baseline="30000" dirty="0" smtClean="0">
                <a:solidFill>
                  <a:srgbClr val="E1F3F7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1</a:t>
            </a:r>
            <a:r>
              <a:rPr lang="nb-NO" sz="1600" dirty="0" smtClean="0">
                <a:solidFill>
                  <a:srgbClr val="E1F3F7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University of Bergen, Norway</a:t>
            </a:r>
          </a:p>
          <a:p>
            <a:r>
              <a:rPr lang="nb-NO" sz="1600" baseline="30000" dirty="0" smtClean="0">
                <a:solidFill>
                  <a:srgbClr val="E1F3F7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2</a:t>
            </a:r>
            <a:r>
              <a:rPr lang="nb-NO" sz="1600" dirty="0" smtClean="0">
                <a:solidFill>
                  <a:srgbClr val="E1F3F7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sz="1600" dirty="0" smtClean="0">
                <a:solidFill>
                  <a:srgbClr val="E1F3F7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Norwegian Defence Research Establishment, Norway</a:t>
            </a:r>
          </a:p>
          <a:p>
            <a:r>
              <a:rPr lang="en-US" sz="1600" baseline="30000" dirty="0" smtClean="0">
                <a:solidFill>
                  <a:srgbClr val="E1F3F7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3</a:t>
            </a:r>
            <a:r>
              <a:rPr lang="en-US" sz="1600" dirty="0" smtClean="0">
                <a:solidFill>
                  <a:srgbClr val="E1F3F7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University Graduate Center at Kjeller, Norway</a:t>
            </a:r>
            <a:endParaRPr lang="nb-NO" sz="1600" dirty="0" smtClean="0">
              <a:solidFill>
                <a:srgbClr val="E1F3F7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9552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/>
          <p:cNvGrpSpPr/>
          <p:nvPr/>
        </p:nvGrpSpPr>
        <p:grpSpPr>
          <a:xfrm>
            <a:off x="-324544" y="6426000"/>
            <a:ext cx="9468544" cy="431999"/>
            <a:chOff x="-324544" y="6426000"/>
            <a:chExt cx="9468544" cy="431999"/>
          </a:xfrm>
        </p:grpSpPr>
        <p:grpSp>
          <p:nvGrpSpPr>
            <p:cNvPr id="51" name="Group 50"/>
            <p:cNvGrpSpPr/>
            <p:nvPr/>
          </p:nvGrpSpPr>
          <p:grpSpPr>
            <a:xfrm>
              <a:off x="0" y="6426000"/>
              <a:ext cx="9144000" cy="431999"/>
              <a:chOff x="0" y="6426000"/>
              <a:chExt cx="9144000" cy="431999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0" y="6569999"/>
                <a:ext cx="9144000" cy="288000"/>
              </a:xfrm>
              <a:prstGeom prst="rect">
                <a:avLst/>
              </a:prstGeom>
              <a:gradFill flip="none" rotWithShape="1">
                <a:gsLst>
                  <a:gs pos="75000">
                    <a:srgbClr val="1E6978"/>
                  </a:gs>
                  <a:gs pos="50000">
                    <a:srgbClr val="1E5A78"/>
                  </a:gs>
                  <a:gs pos="0">
                    <a:srgbClr val="23698C"/>
                  </a:gs>
                  <a:gs pos="100000">
                    <a:srgbClr val="194B64"/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Rounded Rectangle 53"/>
              <p:cNvSpPr/>
              <p:nvPr/>
            </p:nvSpPr>
            <p:spPr>
              <a:xfrm>
                <a:off x="1476000" y="6569999"/>
                <a:ext cx="6876000" cy="288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Plaque 54"/>
              <p:cNvSpPr/>
              <p:nvPr/>
            </p:nvSpPr>
            <p:spPr>
              <a:xfrm>
                <a:off x="1332000" y="6426000"/>
                <a:ext cx="7164000" cy="288000"/>
              </a:xfrm>
              <a:prstGeom prst="plaque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2" name="Oval 51"/>
            <p:cNvSpPr/>
            <p:nvPr/>
          </p:nvSpPr>
          <p:spPr>
            <a:xfrm>
              <a:off x="-324544" y="6608965"/>
              <a:ext cx="216024" cy="2142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1084" y="0"/>
            <a:ext cx="9144000" cy="576000"/>
          </a:xfrm>
          <a:prstGeom prst="rect">
            <a:avLst/>
          </a:prstGeom>
          <a:gradFill flip="none" rotWithShape="1">
            <a:gsLst>
              <a:gs pos="75000">
                <a:srgbClr val="1E6969"/>
              </a:gs>
              <a:gs pos="50000">
                <a:srgbClr val="1E5A78"/>
              </a:gs>
              <a:gs pos="0">
                <a:srgbClr val="23698C"/>
              </a:gs>
              <a:gs pos="100000">
                <a:srgbClr val="194B6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-600051" y="67800"/>
            <a:ext cx="10140603" cy="724200"/>
            <a:chOff x="-600051" y="67800"/>
            <a:chExt cx="10140603" cy="724200"/>
          </a:xfrm>
        </p:grpSpPr>
        <p:grpSp>
          <p:nvGrpSpPr>
            <p:cNvPr id="32" name="Group 31"/>
            <p:cNvGrpSpPr/>
            <p:nvPr/>
          </p:nvGrpSpPr>
          <p:grpSpPr>
            <a:xfrm>
              <a:off x="432000" y="72000"/>
              <a:ext cx="8892528" cy="432000"/>
              <a:chOff x="432000" y="72000"/>
              <a:chExt cx="5273435" cy="43200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432000" y="72000"/>
                <a:ext cx="5273435" cy="432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432000" y="289716"/>
                <a:ext cx="5273435" cy="1422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Oval 32"/>
            <p:cNvSpPr/>
            <p:nvPr/>
          </p:nvSpPr>
          <p:spPr>
            <a:xfrm>
              <a:off x="-600051" y="67800"/>
              <a:ext cx="216024" cy="2142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Plaque 27"/>
            <p:cNvSpPr/>
            <p:nvPr/>
          </p:nvSpPr>
          <p:spPr>
            <a:xfrm>
              <a:off x="216000" y="360000"/>
              <a:ext cx="9324552" cy="432000"/>
            </a:xfrm>
            <a:prstGeom prst="plaque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68000" y="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 smtClean="0">
                <a:solidFill>
                  <a:srgbClr val="194B64"/>
                </a:solidFill>
                <a:latin typeface="Chaparral Pro" pitchFamily="18" charset="0"/>
                <a:ea typeface="Tahoma" panose="020B0604030504040204" pitchFamily="34" charset="0"/>
                <a:cs typeface="Tahoma" panose="020B0604030504040204" pitchFamily="34" charset="0"/>
              </a:rPr>
              <a:t>Relevance measures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0" y="6570000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Brambilla et al.</a:t>
            </a:r>
            <a:endParaRPr lang="en-US" sz="14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44000" y="6561384"/>
            <a:ext cx="900000" cy="324000"/>
          </a:xfrm>
        </p:spPr>
        <p:txBody>
          <a:bodyPr/>
          <a:lstStyle/>
          <a:p>
            <a:fld id="{000FED22-883D-472C-8692-000D75AC78D0}" type="slidenum">
              <a:rPr lang="en-US" sz="1400" smtClean="0">
                <a:solidFill>
                  <a:schemeClr val="bg2"/>
                </a:solidFill>
                <a:latin typeface="Century Gothic" panose="020B0502020202020204" pitchFamily="34" charset="0"/>
              </a:rPr>
              <a:t>10</a:t>
            </a:fld>
            <a:r>
              <a:rPr lang="en-US" sz="14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 / 27</a:t>
            </a:r>
            <a:endParaRPr lang="en-US" sz="14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sp>
        <p:nvSpPr>
          <p:cNvPr id="66" name="Rectangle 3"/>
          <p:cNvSpPr txBox="1">
            <a:spLocks noChangeArrowheads="1"/>
          </p:cNvSpPr>
          <p:nvPr/>
        </p:nvSpPr>
        <p:spPr bwMode="auto">
          <a:xfrm>
            <a:off x="107504" y="707887"/>
            <a:ext cx="9036496" cy="1352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>
              <a:buBlip>
                <a:blip r:embed="rId3"/>
              </a:buBlip>
            </a:pPr>
            <a:r>
              <a:rPr lang="en-US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each attribute </a:t>
            </a:r>
            <a:r>
              <a:rPr lang="en-US" i="1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endParaRPr lang="en-US" dirty="0" smtClean="0">
              <a:solidFill>
                <a:srgbClr val="194B64"/>
              </a:solidFill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buBlip>
                <a:blip r:embed="rId3"/>
              </a:buBlip>
            </a:pPr>
            <a:r>
              <a:rPr lang="en-US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Define a set of potential locations </a:t>
            </a:r>
            <a:r>
              <a:rPr lang="en-US" i="1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en-US" i="1" baseline="-250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lvl="1">
              <a:buBlip>
                <a:blip r:embed="rId3"/>
              </a:buBlip>
            </a:pPr>
            <a:r>
              <a:rPr lang="en-US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Define  </a:t>
            </a:r>
            <a:r>
              <a:rPr lang="en-US" i="1" dirty="0" err="1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relevance</a:t>
            </a:r>
            <a:r>
              <a:rPr lang="en-US" i="1" baseline="-25000" dirty="0" err="1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en-US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i="1" baseline="30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-&gt;</a:t>
            </a:r>
            <a:r>
              <a:rPr lang="en-US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[0, 1]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763688" y="2852936"/>
            <a:ext cx="6192688" cy="3843859"/>
            <a:chOff x="1763688" y="2852936"/>
            <a:chExt cx="6192688" cy="3843859"/>
          </a:xfrm>
        </p:grpSpPr>
        <p:pic>
          <p:nvPicPr>
            <p:cNvPr id="34" name="Picture 2" descr="D:\Desktop\multivariate_ds4images\addiotional material\ExMan_VRev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688" y="2852936"/>
              <a:ext cx="5182707" cy="27528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0" name="Rectangle 69"/>
            <p:cNvSpPr/>
            <p:nvPr/>
          </p:nvSpPr>
          <p:spPr>
            <a:xfrm rot="16200000">
              <a:off x="6827767" y="3873488"/>
              <a:ext cx="1928388" cy="294040"/>
            </a:xfrm>
            <a:prstGeom prst="rect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chemeClr val="bg1"/>
                </a:gs>
              </a:gsLst>
              <a:lin ang="10800000" scaled="0"/>
              <a:tileRect/>
            </a:gra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solidFill>
                  <a:schemeClr val="tx1"/>
                </a:solidFill>
                <a:latin typeface="Chaparral Pro" pitchFamily="18" charset="0"/>
              </a:endParaRPr>
            </a:p>
          </p:txBody>
        </p:sp>
        <p:pic>
          <p:nvPicPr>
            <p:cNvPr id="31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827974" y="5560546"/>
              <a:ext cx="1885038" cy="89612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35" name="TextBox 34"/>
            <p:cNvSpPr txBox="1"/>
            <p:nvPr/>
          </p:nvSpPr>
          <p:spPr>
            <a:xfrm>
              <a:off x="5375380" y="6120143"/>
              <a:ext cx="6367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600" dirty="0" smtClean="0">
                  <a:solidFill>
                    <a:schemeClr val="bg1"/>
                  </a:solidFill>
                  <a:latin typeface="Chaparral Pro" pitchFamily="18" charset="0"/>
                </a:rPr>
                <a:t>u</a:t>
              </a:r>
              <a:r>
                <a:rPr lang="nb-NO" sz="1600" baseline="-25000" dirty="0" smtClean="0">
                  <a:solidFill>
                    <a:schemeClr val="bg1"/>
                  </a:solidFill>
                  <a:latin typeface="Chaparral Pro" pitchFamily="18" charset="0"/>
                </a:rPr>
                <a:t>x</a:t>
              </a:r>
              <a:endParaRPr lang="en-US" sz="3200" baseline="-25000" dirty="0">
                <a:solidFill>
                  <a:schemeClr val="bg1"/>
                </a:solidFill>
                <a:latin typeface="Chaparral Pro" pitchFamily="18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729791" y="6419796"/>
              <a:ext cx="41159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200" dirty="0" smtClean="0">
                  <a:latin typeface="Chaparral Pro" pitchFamily="18" charset="0"/>
                </a:rPr>
                <a:t>min                                         max   min                                          max</a:t>
              </a:r>
              <a:endParaRPr lang="nb-NO" sz="1200" baseline="30000" dirty="0" smtClean="0">
                <a:latin typeface="Chaparral Pro" pitchFamily="18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604207" y="5436608"/>
              <a:ext cx="285127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200" dirty="0" smtClean="0">
                  <a:latin typeface="Chaparral Pro" pitchFamily="18" charset="0"/>
                </a:rPr>
                <a:t>1</a:t>
              </a:r>
            </a:p>
            <a:p>
              <a:endParaRPr lang="nb-NO" sz="1050" dirty="0" smtClean="0">
                <a:latin typeface="Chaparral Pro" pitchFamily="18" charset="0"/>
              </a:endParaRPr>
            </a:p>
            <a:p>
              <a:endParaRPr lang="nb-NO" sz="1200" dirty="0" smtClean="0">
                <a:latin typeface="Chaparral Pro" pitchFamily="18" charset="0"/>
              </a:endParaRPr>
            </a:p>
            <a:p>
              <a:endParaRPr lang="nb-NO" sz="1200" dirty="0" smtClean="0">
                <a:latin typeface="Chaparral Pro" pitchFamily="18" charset="0"/>
              </a:endParaRPr>
            </a:p>
            <a:p>
              <a:endParaRPr lang="nb-NO" sz="1200" dirty="0">
                <a:latin typeface="Chaparral Pro" pitchFamily="18" charset="0"/>
              </a:endParaRPr>
            </a:p>
            <a:p>
              <a:r>
                <a:rPr lang="nb-NO" sz="1200" dirty="0" smtClean="0">
                  <a:latin typeface="Chaparral Pro" pitchFamily="18" charset="0"/>
                </a:rPr>
                <a:t>0</a:t>
              </a:r>
              <a:endParaRPr lang="en-US" sz="1200" dirty="0">
                <a:latin typeface="Chaparral Pro" pitchFamily="18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522906" y="5593491"/>
              <a:ext cx="369332" cy="867720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nb-NO" sz="1200" dirty="0" smtClean="0">
                  <a:latin typeface="Chaparral Pro" pitchFamily="18" charset="0"/>
                </a:rPr>
                <a:t>relevance</a:t>
              </a:r>
            </a:p>
          </p:txBody>
        </p:sp>
        <p:pic>
          <p:nvPicPr>
            <p:cNvPr id="45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832622" y="5560518"/>
              <a:ext cx="1885094" cy="89615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46" name="TextBox 45"/>
            <p:cNvSpPr txBox="1"/>
            <p:nvPr/>
          </p:nvSpPr>
          <p:spPr>
            <a:xfrm>
              <a:off x="7403536" y="6120143"/>
              <a:ext cx="54121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600" dirty="0" smtClean="0">
                  <a:solidFill>
                    <a:schemeClr val="bg1"/>
                  </a:solidFill>
                  <a:latin typeface="Chaparral Pro" pitchFamily="18" charset="0"/>
                </a:rPr>
                <a:t>u</a:t>
              </a:r>
              <a:r>
                <a:rPr lang="nb-NO" sz="1600" baseline="-25000" dirty="0" smtClean="0">
                  <a:solidFill>
                    <a:schemeClr val="bg1"/>
                  </a:solidFill>
                  <a:latin typeface="Chaparral Pro" pitchFamily="18" charset="0"/>
                </a:rPr>
                <a:t>y</a:t>
              </a:r>
              <a:endParaRPr lang="en-US" sz="3200" baseline="-25000" dirty="0">
                <a:solidFill>
                  <a:schemeClr val="bg1"/>
                </a:solidFill>
                <a:latin typeface="Chaparral Pro" pitchFamily="18" charset="0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667911" y="4627330"/>
              <a:ext cx="2750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2400" dirty="0" smtClean="0">
                  <a:latin typeface="Chaparral Pro" pitchFamily="18" charset="0"/>
                </a:rPr>
                <a:t>0</a:t>
              </a:r>
              <a:endParaRPr lang="nb-NO" sz="3200" dirty="0" smtClean="0">
                <a:latin typeface="Chaparral Pro" pitchFamily="18" charset="0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7681365" y="2996952"/>
              <a:ext cx="2750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2400" dirty="0" smtClean="0">
                  <a:solidFill>
                    <a:schemeClr val="bg2"/>
                  </a:solidFill>
                  <a:latin typeface="Chaparral Pro" pitchFamily="18" charset="0"/>
                </a:rPr>
                <a:t>1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7186356" y="3148976"/>
              <a:ext cx="553997" cy="1835725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nb-NO" sz="2400" dirty="0" smtClean="0">
                  <a:latin typeface="Chaparral Pro" pitchFamily="18" charset="0"/>
                </a:rPr>
                <a:t>relevance</a:t>
              </a:r>
            </a:p>
          </p:txBody>
        </p:sp>
      </p:grpSp>
      <p:sp>
        <p:nvSpPr>
          <p:cNvPr id="74" name="Rectangle 3"/>
          <p:cNvSpPr txBox="1">
            <a:spLocks noChangeArrowheads="1"/>
          </p:cNvSpPr>
          <p:nvPr/>
        </p:nvSpPr>
        <p:spPr bwMode="auto">
          <a:xfrm>
            <a:off x="107504" y="2172662"/>
            <a:ext cx="9036496" cy="570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>
              <a:buBlip>
                <a:blip r:embed="rId3"/>
              </a:buBlip>
            </a:pPr>
            <a:r>
              <a:rPr lang="en-US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Relevance measures are user defined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112036" y="2767543"/>
            <a:ext cx="9036496" cy="4118058"/>
            <a:chOff x="112036" y="2767543"/>
            <a:chExt cx="9036496" cy="4118058"/>
          </a:xfrm>
        </p:grpSpPr>
        <p:pic>
          <p:nvPicPr>
            <p:cNvPr id="40" name="Picture 4" descr="D:\Desktop\multivariate_ds4images\addiotional material\ExMan_QNeg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0981" y="3850223"/>
              <a:ext cx="4077483" cy="24248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Rectangle 3"/>
            <p:cNvSpPr txBox="1">
              <a:spLocks noChangeArrowheads="1"/>
            </p:cNvSpPr>
            <p:nvPr/>
          </p:nvSpPr>
          <p:spPr bwMode="auto">
            <a:xfrm>
              <a:off x="112036" y="2767543"/>
              <a:ext cx="9036496" cy="20010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60363" indent="-360363" algn="l" rtl="0" eaLnBrk="1" fontAlgn="base" hangingPunct="1">
                <a:lnSpc>
                  <a:spcPct val="85000"/>
                </a:lnSpc>
                <a:spcBef>
                  <a:spcPct val="55000"/>
                </a:spcBef>
                <a:spcAft>
                  <a:spcPct val="0"/>
                </a:spcAft>
                <a:buClr>
                  <a:srgbClr val="246A89"/>
                </a:buClr>
                <a:buSzPct val="80000"/>
                <a:buFont typeface="Arial" charset="0"/>
                <a:buBlip>
                  <a:blip r:embed="rId2"/>
                </a:buBlip>
                <a:defRPr sz="2800">
                  <a:solidFill>
                    <a:srgbClr val="005986"/>
                  </a:solidFill>
                  <a:latin typeface="+mn-lt"/>
                  <a:ea typeface="+mn-ea"/>
                  <a:cs typeface="+mn-cs"/>
                </a:defRPr>
              </a:lvl1pPr>
              <a:lvl2pPr marL="900113" indent="-360363" algn="l" rtl="0" eaLnBrk="1" fontAlgn="base" hangingPunct="1">
                <a:lnSpc>
                  <a:spcPct val="8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246A89"/>
                </a:buClr>
                <a:buSzPct val="80000"/>
                <a:buFont typeface="Arial" charset="0"/>
                <a:buBlip>
                  <a:blip r:embed="rId2"/>
                </a:buBlip>
                <a:defRPr sz="2600">
                  <a:solidFill>
                    <a:srgbClr val="005986"/>
                  </a:solidFill>
                  <a:latin typeface="+mn-lt"/>
                </a:defRPr>
              </a:lvl2pPr>
              <a:lvl3pPr marL="1346200" indent="-266700" algn="l" rtl="0" eaLnBrk="1" fontAlgn="base" hangingPunct="1">
                <a:lnSpc>
                  <a:spcPct val="85000"/>
                </a:lnSpc>
                <a:spcBef>
                  <a:spcPct val="15000"/>
                </a:spcBef>
                <a:spcAft>
                  <a:spcPct val="0"/>
                </a:spcAft>
                <a:buClr>
                  <a:srgbClr val="246A89"/>
                </a:buClr>
                <a:buSzPct val="80000"/>
                <a:buFont typeface="Arial" charset="0"/>
                <a:buBlip>
                  <a:blip r:embed="rId2"/>
                </a:buBlip>
                <a:defRPr sz="2400">
                  <a:solidFill>
                    <a:srgbClr val="005986"/>
                  </a:solidFill>
                  <a:latin typeface="+mn-lt"/>
                </a:defRPr>
              </a:lvl3pPr>
              <a:lvl4pPr marL="1792288" indent="-266700" algn="l" rtl="0" eaLnBrk="1" fontAlgn="base" hangingPunct="1">
                <a:lnSpc>
                  <a:spcPct val="85000"/>
                </a:lnSpc>
                <a:spcBef>
                  <a:spcPct val="15000"/>
                </a:spcBef>
                <a:spcAft>
                  <a:spcPct val="0"/>
                </a:spcAft>
                <a:buClr>
                  <a:srgbClr val="246A89"/>
                </a:buClr>
                <a:buSzPct val="80000"/>
                <a:buFont typeface="Arial" charset="0"/>
                <a:buBlip>
                  <a:blip r:embed="rId2"/>
                </a:buBlip>
                <a:defRPr sz="2200">
                  <a:solidFill>
                    <a:srgbClr val="005986"/>
                  </a:solidFill>
                  <a:latin typeface="+mn-lt"/>
                </a:defRPr>
              </a:lvl4pPr>
              <a:lvl5pPr marL="2239963" indent="-268288" algn="l" rtl="0" eaLnBrk="1" fontAlgn="base" hangingPunct="1">
                <a:lnSpc>
                  <a:spcPct val="85000"/>
                </a:lnSpc>
                <a:spcBef>
                  <a:spcPct val="15000"/>
                </a:spcBef>
                <a:spcAft>
                  <a:spcPct val="0"/>
                </a:spcAft>
                <a:buClr>
                  <a:srgbClr val="246A89"/>
                </a:buClr>
                <a:buSzPct val="80000"/>
                <a:buFont typeface="Arial" charset="0"/>
                <a:buBlip>
                  <a:blip r:embed="rId2"/>
                </a:buBlip>
                <a:defRPr sz="2000">
                  <a:solidFill>
                    <a:srgbClr val="005986"/>
                  </a:solidFill>
                  <a:latin typeface="+mn-lt"/>
                </a:defRPr>
              </a:lvl5pPr>
              <a:lvl6pPr marL="2697163" indent="-268288" algn="l" rtl="0" eaLnBrk="1" fontAlgn="base" hangingPunct="1">
                <a:lnSpc>
                  <a:spcPct val="85000"/>
                </a:lnSpc>
                <a:spcBef>
                  <a:spcPct val="15000"/>
                </a:spcBef>
                <a:spcAft>
                  <a:spcPct val="0"/>
                </a:spcAft>
                <a:buClr>
                  <a:srgbClr val="246A89"/>
                </a:buClr>
                <a:buSzPct val="80000"/>
                <a:buFont typeface="Arial" charset="0"/>
                <a:buBlip>
                  <a:blip r:embed="rId2"/>
                </a:buBlip>
                <a:defRPr sz="2000">
                  <a:solidFill>
                    <a:srgbClr val="005986"/>
                  </a:solidFill>
                  <a:latin typeface="+mn-lt"/>
                </a:defRPr>
              </a:lvl6pPr>
              <a:lvl7pPr marL="3154363" indent="-268288" algn="l" rtl="0" eaLnBrk="1" fontAlgn="base" hangingPunct="1">
                <a:lnSpc>
                  <a:spcPct val="85000"/>
                </a:lnSpc>
                <a:spcBef>
                  <a:spcPct val="15000"/>
                </a:spcBef>
                <a:spcAft>
                  <a:spcPct val="0"/>
                </a:spcAft>
                <a:buClr>
                  <a:srgbClr val="246A89"/>
                </a:buClr>
                <a:buSzPct val="80000"/>
                <a:buFont typeface="Arial" charset="0"/>
                <a:buBlip>
                  <a:blip r:embed="rId2"/>
                </a:buBlip>
                <a:defRPr sz="2000">
                  <a:solidFill>
                    <a:srgbClr val="005986"/>
                  </a:solidFill>
                  <a:latin typeface="+mn-lt"/>
                </a:defRPr>
              </a:lvl7pPr>
              <a:lvl8pPr marL="3611563" indent="-268288" algn="l" rtl="0" eaLnBrk="1" fontAlgn="base" hangingPunct="1">
                <a:lnSpc>
                  <a:spcPct val="85000"/>
                </a:lnSpc>
                <a:spcBef>
                  <a:spcPct val="15000"/>
                </a:spcBef>
                <a:spcAft>
                  <a:spcPct val="0"/>
                </a:spcAft>
                <a:buClr>
                  <a:srgbClr val="246A89"/>
                </a:buClr>
                <a:buSzPct val="80000"/>
                <a:buFont typeface="Arial" charset="0"/>
                <a:buBlip>
                  <a:blip r:embed="rId2"/>
                </a:buBlip>
                <a:defRPr sz="2000">
                  <a:solidFill>
                    <a:srgbClr val="005986"/>
                  </a:solidFill>
                  <a:latin typeface="+mn-lt"/>
                </a:defRPr>
              </a:lvl8pPr>
              <a:lvl9pPr marL="4068763" indent="-268288" algn="l" rtl="0" eaLnBrk="1" fontAlgn="base" hangingPunct="1">
                <a:lnSpc>
                  <a:spcPct val="85000"/>
                </a:lnSpc>
                <a:spcBef>
                  <a:spcPct val="15000"/>
                </a:spcBef>
                <a:spcAft>
                  <a:spcPct val="0"/>
                </a:spcAft>
                <a:buClr>
                  <a:srgbClr val="246A89"/>
                </a:buClr>
                <a:buSzPct val="80000"/>
                <a:buFont typeface="Arial" charset="0"/>
                <a:buBlip>
                  <a:blip r:embed="rId2"/>
                </a:buBlip>
                <a:defRPr sz="2000">
                  <a:solidFill>
                    <a:srgbClr val="005986"/>
                  </a:solidFill>
                  <a:latin typeface="+mn-lt"/>
                </a:defRPr>
              </a:lvl9pPr>
            </a:lstStyle>
            <a:p>
              <a:pPr>
                <a:buBlip>
                  <a:blip r:embed="rId3"/>
                </a:buBlip>
              </a:pPr>
              <a:r>
                <a:rPr lang="en-US" dirty="0" smtClean="0">
                  <a:solidFill>
                    <a:srgbClr val="194B64"/>
                  </a:solidFill>
                  <a:latin typeface="Corbel" panose="020B0503020204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Flow feature detectors can capture physical aspects </a:t>
              </a:r>
            </a:p>
            <a:p>
              <a:pPr lvl="1">
                <a:buBlip>
                  <a:blip r:embed="rId3"/>
                </a:buBlip>
              </a:pPr>
              <a:r>
                <a:rPr lang="en-US" dirty="0" smtClean="0">
                  <a:solidFill>
                    <a:srgbClr val="194B64"/>
                  </a:solidFill>
                  <a:latin typeface="Corbel" panose="020B0503020204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Hunt’s Q / </a:t>
              </a:r>
              <a:r>
                <a:rPr lang="el-GR" dirty="0" smtClean="0">
                  <a:solidFill>
                    <a:srgbClr val="194B64"/>
                  </a:solidFill>
                  <a:latin typeface="Corbel" panose="020B0503020204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λ</a:t>
              </a:r>
              <a:r>
                <a:rPr lang="en-US" baseline="-25000" dirty="0" smtClean="0">
                  <a:solidFill>
                    <a:srgbClr val="194B64"/>
                  </a:solidFill>
                  <a:latin typeface="Corbel" panose="020B0503020204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r>
                <a:rPr lang="en-US" dirty="0" smtClean="0">
                  <a:solidFill>
                    <a:srgbClr val="194B64"/>
                  </a:solidFill>
                  <a:latin typeface="Corbel" panose="020B0503020204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/ </a:t>
              </a:r>
              <a:r>
                <a:rPr lang="en-US" dirty="0" err="1" smtClean="0">
                  <a:solidFill>
                    <a:srgbClr val="194B64"/>
                  </a:solidFill>
                  <a:latin typeface="Corbel" panose="020B0503020204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Haimes</a:t>
              </a:r>
              <a:r>
                <a:rPr lang="en-US" dirty="0">
                  <a:solidFill>
                    <a:srgbClr val="194B64"/>
                  </a:solidFill>
                  <a:latin typeface="Corbel" panose="020B0503020204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dirty="0" smtClean="0">
                  <a:solidFill>
                    <a:srgbClr val="194B64"/>
                  </a:solidFill>
                  <a:latin typeface="Corbel" panose="020B0503020204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and </a:t>
              </a:r>
              <a:r>
                <a:rPr lang="en-US" dirty="0" err="1" smtClean="0">
                  <a:solidFill>
                    <a:srgbClr val="194B64"/>
                  </a:solidFill>
                  <a:latin typeface="Corbel" panose="020B0503020204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Kenwright</a:t>
              </a:r>
              <a:r>
                <a:rPr lang="en-US" dirty="0" smtClean="0">
                  <a:solidFill>
                    <a:srgbClr val="194B64"/>
                  </a:solidFill>
                  <a:latin typeface="Corbel" panose="020B0503020204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</a:p>
          </p:txBody>
        </p:sp>
        <p:pic>
          <p:nvPicPr>
            <p:cNvPr id="48" name="Picture 9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131392" y="5898570"/>
              <a:ext cx="1449841" cy="77168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49" name="Picture 3" descr="D:\Desktop\multivariate_ds4images\addiotional material\ExMan_L2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93" y="3840068"/>
              <a:ext cx="4077483" cy="2424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TextBox 55"/>
            <p:cNvSpPr txBox="1"/>
            <p:nvPr/>
          </p:nvSpPr>
          <p:spPr>
            <a:xfrm>
              <a:off x="1975405" y="5805264"/>
              <a:ext cx="23743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100" dirty="0" smtClean="0">
                  <a:latin typeface="Chaparral Pro" pitchFamily="18" charset="0"/>
                </a:rPr>
                <a:t>1</a:t>
              </a:r>
              <a:endParaRPr lang="nb-NO" sz="1000" dirty="0" smtClean="0">
                <a:latin typeface="Chaparral Pro" pitchFamily="18" charset="0"/>
              </a:endParaRPr>
            </a:p>
            <a:p>
              <a:endParaRPr lang="nb-NO" sz="1600" dirty="0" smtClean="0">
                <a:latin typeface="Chaparral Pro" pitchFamily="18" charset="0"/>
              </a:endParaRPr>
            </a:p>
            <a:p>
              <a:endParaRPr lang="nb-NO" sz="1100" dirty="0" smtClean="0">
                <a:latin typeface="Chaparral Pro" pitchFamily="18" charset="0"/>
              </a:endParaRPr>
            </a:p>
            <a:p>
              <a:endParaRPr lang="nb-NO" sz="1100" dirty="0">
                <a:latin typeface="Chaparral Pro" pitchFamily="18" charset="0"/>
              </a:endParaRPr>
            </a:p>
            <a:p>
              <a:r>
                <a:rPr lang="nb-NO" sz="1100" dirty="0" smtClean="0">
                  <a:latin typeface="Chaparral Pro" pitchFamily="18" charset="0"/>
                </a:rPr>
                <a:t>0</a:t>
              </a:r>
              <a:endParaRPr lang="en-US" sz="1100" dirty="0">
                <a:latin typeface="Chaparral Pro" pitchFamily="18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907704" y="5935904"/>
              <a:ext cx="353943" cy="722573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nb-NO" sz="1100" dirty="0" smtClean="0">
                  <a:latin typeface="Chaparral Pro" pitchFamily="18" charset="0"/>
                </a:rPr>
                <a:t>relevance</a:t>
              </a:r>
            </a:p>
          </p:txBody>
        </p:sp>
        <p:pic>
          <p:nvPicPr>
            <p:cNvPr id="58" name="Picture 9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170952" y="5899115"/>
              <a:ext cx="1449842" cy="77168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9" name="TextBox 58"/>
            <p:cNvSpPr txBox="1"/>
            <p:nvPr/>
          </p:nvSpPr>
          <p:spPr>
            <a:xfrm>
              <a:off x="3273708" y="6372197"/>
              <a:ext cx="454424" cy="281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600" dirty="0" smtClean="0">
                  <a:solidFill>
                    <a:schemeClr val="bg1"/>
                  </a:solidFill>
                  <a:latin typeface="Cambria" pitchFamily="18" charset="0"/>
                </a:rPr>
                <a:t>λ</a:t>
              </a:r>
              <a:r>
                <a:rPr lang="nb-NO" sz="1600" baseline="-25000" dirty="0" smtClean="0">
                  <a:solidFill>
                    <a:schemeClr val="bg1"/>
                  </a:solidFill>
                  <a:latin typeface="Chaparral Pro" pitchFamily="18" charset="0"/>
                </a:rPr>
                <a:t>2</a:t>
              </a:r>
              <a:endParaRPr lang="en-US" sz="1600" dirty="0">
                <a:latin typeface="Chaparral Pro" pitchFamily="18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079983" y="6623991"/>
              <a:ext cx="175108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100" dirty="0" smtClean="0">
                  <a:latin typeface="Chaparral Pro" pitchFamily="18" charset="0"/>
                </a:rPr>
                <a:t>min                                max</a:t>
              </a:r>
              <a:endParaRPr lang="nb-NO" sz="1100" baseline="30000" dirty="0" smtClean="0">
                <a:latin typeface="Chaparral Pro" pitchFamily="18" charset="0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5935845" y="5805264"/>
              <a:ext cx="23743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100" dirty="0" smtClean="0">
                  <a:latin typeface="Chaparral Pro" pitchFamily="18" charset="0"/>
                </a:rPr>
                <a:t>1</a:t>
              </a:r>
              <a:endParaRPr lang="nb-NO" sz="1000" dirty="0" smtClean="0">
                <a:latin typeface="Chaparral Pro" pitchFamily="18" charset="0"/>
              </a:endParaRPr>
            </a:p>
            <a:p>
              <a:endParaRPr lang="nb-NO" sz="1600" dirty="0" smtClean="0">
                <a:latin typeface="Chaparral Pro" pitchFamily="18" charset="0"/>
              </a:endParaRPr>
            </a:p>
            <a:p>
              <a:endParaRPr lang="nb-NO" sz="1100" dirty="0" smtClean="0">
                <a:latin typeface="Chaparral Pro" pitchFamily="18" charset="0"/>
              </a:endParaRPr>
            </a:p>
            <a:p>
              <a:endParaRPr lang="nb-NO" sz="1100" dirty="0">
                <a:latin typeface="Chaparral Pro" pitchFamily="18" charset="0"/>
              </a:endParaRPr>
            </a:p>
            <a:p>
              <a:r>
                <a:rPr lang="nb-NO" sz="1100" dirty="0" smtClean="0">
                  <a:latin typeface="Chaparral Pro" pitchFamily="18" charset="0"/>
                </a:rPr>
                <a:t>0</a:t>
              </a:r>
              <a:endParaRPr lang="en-US" sz="1100" dirty="0">
                <a:latin typeface="Chaparral Pro" pitchFamily="18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868144" y="5935904"/>
              <a:ext cx="353943" cy="722573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nb-NO" sz="1100" dirty="0" smtClean="0">
                  <a:latin typeface="Chaparral Pro" pitchFamily="18" charset="0"/>
                </a:rPr>
                <a:t>relevance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7234148" y="6374239"/>
              <a:ext cx="4544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600" dirty="0" smtClean="0">
                  <a:solidFill>
                    <a:schemeClr val="bg1"/>
                  </a:solidFill>
                  <a:latin typeface="Cambria" pitchFamily="18" charset="0"/>
                </a:rPr>
                <a:t>Q</a:t>
              </a:r>
              <a:endParaRPr lang="en-US" sz="1600" dirty="0">
                <a:latin typeface="Chaparral Pro" pitchFamily="18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6040423" y="6623991"/>
              <a:ext cx="175108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100" dirty="0" smtClean="0">
                  <a:latin typeface="Chaparral Pro" pitchFamily="18" charset="0"/>
                </a:rPr>
                <a:t>min                                max</a:t>
              </a:r>
              <a:endParaRPr lang="nb-NO" sz="1100" baseline="30000" dirty="0" smtClean="0">
                <a:latin typeface="Chaparral Pro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1368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/>
          <p:cNvGrpSpPr/>
          <p:nvPr/>
        </p:nvGrpSpPr>
        <p:grpSpPr>
          <a:xfrm>
            <a:off x="-324544" y="6426000"/>
            <a:ext cx="9468544" cy="431999"/>
            <a:chOff x="-324544" y="6426000"/>
            <a:chExt cx="9468544" cy="431999"/>
          </a:xfrm>
        </p:grpSpPr>
        <p:grpSp>
          <p:nvGrpSpPr>
            <p:cNvPr id="51" name="Group 50"/>
            <p:cNvGrpSpPr/>
            <p:nvPr/>
          </p:nvGrpSpPr>
          <p:grpSpPr>
            <a:xfrm>
              <a:off x="0" y="6426000"/>
              <a:ext cx="9144000" cy="431999"/>
              <a:chOff x="0" y="6426000"/>
              <a:chExt cx="9144000" cy="431999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0" y="6569999"/>
                <a:ext cx="9144000" cy="288000"/>
              </a:xfrm>
              <a:prstGeom prst="rect">
                <a:avLst/>
              </a:prstGeom>
              <a:gradFill flip="none" rotWithShape="1">
                <a:gsLst>
                  <a:gs pos="75000">
                    <a:srgbClr val="1E6978"/>
                  </a:gs>
                  <a:gs pos="50000">
                    <a:srgbClr val="1E5A78"/>
                  </a:gs>
                  <a:gs pos="0">
                    <a:srgbClr val="23698C"/>
                  </a:gs>
                  <a:gs pos="100000">
                    <a:srgbClr val="194B64"/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Rounded Rectangle 53"/>
              <p:cNvSpPr/>
              <p:nvPr/>
            </p:nvSpPr>
            <p:spPr>
              <a:xfrm>
                <a:off x="1476000" y="6569999"/>
                <a:ext cx="6876000" cy="288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Plaque 54"/>
              <p:cNvSpPr/>
              <p:nvPr/>
            </p:nvSpPr>
            <p:spPr>
              <a:xfrm>
                <a:off x="1332000" y="6426000"/>
                <a:ext cx="7164000" cy="288000"/>
              </a:xfrm>
              <a:prstGeom prst="plaque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2" name="Oval 51"/>
            <p:cNvSpPr/>
            <p:nvPr/>
          </p:nvSpPr>
          <p:spPr>
            <a:xfrm>
              <a:off x="-324544" y="6608965"/>
              <a:ext cx="216024" cy="2142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1084" y="0"/>
            <a:ext cx="9144000" cy="576000"/>
          </a:xfrm>
          <a:prstGeom prst="rect">
            <a:avLst/>
          </a:prstGeom>
          <a:gradFill flip="none" rotWithShape="1">
            <a:gsLst>
              <a:gs pos="75000">
                <a:srgbClr val="1E6969"/>
              </a:gs>
              <a:gs pos="50000">
                <a:srgbClr val="1E5A78"/>
              </a:gs>
              <a:gs pos="0">
                <a:srgbClr val="23698C"/>
              </a:gs>
              <a:gs pos="100000">
                <a:srgbClr val="194B6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-600051" y="67800"/>
            <a:ext cx="10140603" cy="724200"/>
            <a:chOff x="-600051" y="67800"/>
            <a:chExt cx="10140603" cy="724200"/>
          </a:xfrm>
        </p:grpSpPr>
        <p:grpSp>
          <p:nvGrpSpPr>
            <p:cNvPr id="32" name="Group 31"/>
            <p:cNvGrpSpPr/>
            <p:nvPr/>
          </p:nvGrpSpPr>
          <p:grpSpPr>
            <a:xfrm>
              <a:off x="432000" y="72000"/>
              <a:ext cx="8892528" cy="432000"/>
              <a:chOff x="432000" y="72000"/>
              <a:chExt cx="5273435" cy="43200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432000" y="72000"/>
                <a:ext cx="5273435" cy="432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432000" y="289716"/>
                <a:ext cx="5273435" cy="1422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Oval 32"/>
            <p:cNvSpPr/>
            <p:nvPr/>
          </p:nvSpPr>
          <p:spPr>
            <a:xfrm>
              <a:off x="-600051" y="67800"/>
              <a:ext cx="216024" cy="2142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Plaque 27"/>
            <p:cNvSpPr/>
            <p:nvPr/>
          </p:nvSpPr>
          <p:spPr>
            <a:xfrm>
              <a:off x="216000" y="360000"/>
              <a:ext cx="9324552" cy="432000"/>
            </a:xfrm>
            <a:prstGeom prst="plaque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68000" y="0"/>
            <a:ext cx="8136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 smtClean="0">
                <a:solidFill>
                  <a:srgbClr val="194B64"/>
                </a:solidFill>
                <a:latin typeface="Chaparral Pro" pitchFamily="18" charset="0"/>
                <a:ea typeface="Tahoma" panose="020B0604030504040204" pitchFamily="34" charset="0"/>
                <a:cs typeface="Tahoma" panose="020B0604030504040204" pitchFamily="34" charset="0"/>
              </a:rPr>
              <a:t>Coherency and Visual Redundancy 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0" y="6570000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Brambilla et al.</a:t>
            </a:r>
            <a:endParaRPr lang="en-US" sz="14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44000" y="6570000"/>
            <a:ext cx="900000" cy="324000"/>
          </a:xfrm>
        </p:spPr>
        <p:txBody>
          <a:bodyPr/>
          <a:lstStyle/>
          <a:p>
            <a:fld id="{000FED22-883D-472C-8692-000D75AC78D0}" type="slidenum">
              <a:rPr lang="en-US" sz="1400" smtClean="0">
                <a:solidFill>
                  <a:schemeClr val="bg2"/>
                </a:solidFill>
                <a:latin typeface="Century Gothic" panose="020B0502020202020204" pitchFamily="34" charset="0"/>
              </a:rPr>
              <a:t>11</a:t>
            </a:fld>
            <a:r>
              <a:rPr lang="en-US" sz="14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 / 27</a:t>
            </a:r>
            <a:endParaRPr lang="en-US" sz="14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sp>
        <p:nvSpPr>
          <p:cNvPr id="66" name="Rectangle 3"/>
          <p:cNvSpPr txBox="1">
            <a:spLocks noChangeArrowheads="1"/>
          </p:cNvSpPr>
          <p:nvPr/>
        </p:nvSpPr>
        <p:spPr bwMode="auto">
          <a:xfrm>
            <a:off x="107504" y="707887"/>
            <a:ext cx="9037580" cy="118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>
              <a:buBlip>
                <a:blip r:embed="rId3"/>
              </a:buBlip>
            </a:pPr>
            <a:r>
              <a:rPr lang="nb-NO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Information can be replicated over many samples</a:t>
            </a:r>
          </a:p>
          <a:p>
            <a:pPr>
              <a:buBlip>
                <a:blip r:embed="rId3"/>
              </a:buBlip>
            </a:pPr>
            <a:r>
              <a:rPr lang="nb-NO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Visualize that information only once!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00" y="2091861"/>
            <a:ext cx="8640000" cy="3899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94" y="2083761"/>
            <a:ext cx="8640000" cy="3899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00" y="2241972"/>
            <a:ext cx="8640000" cy="3899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94" y="2241971"/>
            <a:ext cx="8640000" cy="3899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1261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/>
          <p:cNvGrpSpPr/>
          <p:nvPr/>
        </p:nvGrpSpPr>
        <p:grpSpPr>
          <a:xfrm>
            <a:off x="-324544" y="6426000"/>
            <a:ext cx="9468544" cy="431999"/>
            <a:chOff x="-324544" y="6426000"/>
            <a:chExt cx="9468544" cy="431999"/>
          </a:xfrm>
        </p:grpSpPr>
        <p:grpSp>
          <p:nvGrpSpPr>
            <p:cNvPr id="51" name="Group 50"/>
            <p:cNvGrpSpPr/>
            <p:nvPr/>
          </p:nvGrpSpPr>
          <p:grpSpPr>
            <a:xfrm>
              <a:off x="0" y="6426000"/>
              <a:ext cx="9144000" cy="431999"/>
              <a:chOff x="0" y="6426000"/>
              <a:chExt cx="9144000" cy="431999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0" y="6569999"/>
                <a:ext cx="9144000" cy="288000"/>
              </a:xfrm>
              <a:prstGeom prst="rect">
                <a:avLst/>
              </a:prstGeom>
              <a:gradFill flip="none" rotWithShape="1">
                <a:gsLst>
                  <a:gs pos="75000">
                    <a:srgbClr val="1E6978"/>
                  </a:gs>
                  <a:gs pos="50000">
                    <a:srgbClr val="1E5A78"/>
                  </a:gs>
                  <a:gs pos="0">
                    <a:srgbClr val="23698C"/>
                  </a:gs>
                  <a:gs pos="100000">
                    <a:srgbClr val="194B64"/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Rounded Rectangle 53"/>
              <p:cNvSpPr/>
              <p:nvPr/>
            </p:nvSpPr>
            <p:spPr>
              <a:xfrm>
                <a:off x="1476000" y="6569999"/>
                <a:ext cx="6876000" cy="288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Plaque 54"/>
              <p:cNvSpPr/>
              <p:nvPr/>
            </p:nvSpPr>
            <p:spPr>
              <a:xfrm>
                <a:off x="1332000" y="6426000"/>
                <a:ext cx="7164000" cy="288000"/>
              </a:xfrm>
              <a:prstGeom prst="plaque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2" name="Oval 51"/>
            <p:cNvSpPr/>
            <p:nvPr/>
          </p:nvSpPr>
          <p:spPr>
            <a:xfrm>
              <a:off x="-324544" y="6608965"/>
              <a:ext cx="216024" cy="2142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1084" y="0"/>
            <a:ext cx="9144000" cy="576000"/>
          </a:xfrm>
          <a:prstGeom prst="rect">
            <a:avLst/>
          </a:prstGeom>
          <a:gradFill flip="none" rotWithShape="1">
            <a:gsLst>
              <a:gs pos="75000">
                <a:srgbClr val="1E6969"/>
              </a:gs>
              <a:gs pos="50000">
                <a:srgbClr val="1E5A78"/>
              </a:gs>
              <a:gs pos="0">
                <a:srgbClr val="23698C"/>
              </a:gs>
              <a:gs pos="100000">
                <a:srgbClr val="194B6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-600051" y="67800"/>
            <a:ext cx="10140603" cy="724200"/>
            <a:chOff x="-600051" y="67800"/>
            <a:chExt cx="10140603" cy="724200"/>
          </a:xfrm>
        </p:grpSpPr>
        <p:grpSp>
          <p:nvGrpSpPr>
            <p:cNvPr id="32" name="Group 31"/>
            <p:cNvGrpSpPr/>
            <p:nvPr/>
          </p:nvGrpSpPr>
          <p:grpSpPr>
            <a:xfrm>
              <a:off x="432000" y="72000"/>
              <a:ext cx="8892528" cy="432000"/>
              <a:chOff x="432000" y="72000"/>
              <a:chExt cx="5273435" cy="43200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432000" y="72000"/>
                <a:ext cx="5273435" cy="432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432000" y="289716"/>
                <a:ext cx="5273435" cy="1422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Oval 32"/>
            <p:cNvSpPr/>
            <p:nvPr/>
          </p:nvSpPr>
          <p:spPr>
            <a:xfrm>
              <a:off x="-600051" y="67800"/>
              <a:ext cx="216024" cy="2142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Plaque 27"/>
            <p:cNvSpPr/>
            <p:nvPr/>
          </p:nvSpPr>
          <p:spPr>
            <a:xfrm>
              <a:off x="216000" y="360000"/>
              <a:ext cx="9324552" cy="432000"/>
            </a:xfrm>
            <a:prstGeom prst="plaque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68000" y="0"/>
            <a:ext cx="8136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 smtClean="0">
                <a:solidFill>
                  <a:srgbClr val="194B64"/>
                </a:solidFill>
                <a:latin typeface="Chaparral Pro" pitchFamily="18" charset="0"/>
                <a:ea typeface="Tahoma" panose="020B0604030504040204" pitchFamily="34" charset="0"/>
                <a:cs typeface="Tahoma" panose="020B0604030504040204" pitchFamily="34" charset="0"/>
              </a:rPr>
              <a:t>Coherency measures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0" y="6570000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Brambilla et al.</a:t>
            </a:r>
            <a:endParaRPr lang="en-US" sz="14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44000" y="6570000"/>
            <a:ext cx="900000" cy="324000"/>
          </a:xfrm>
        </p:spPr>
        <p:txBody>
          <a:bodyPr/>
          <a:lstStyle/>
          <a:p>
            <a:fld id="{000FED22-883D-472C-8692-000D75AC78D0}" type="slidenum">
              <a:rPr lang="en-US" sz="1400" smtClean="0">
                <a:solidFill>
                  <a:schemeClr val="bg2"/>
                </a:solidFill>
                <a:latin typeface="Century Gothic" panose="020B0502020202020204" pitchFamily="34" charset="0"/>
              </a:rPr>
              <a:t>12</a:t>
            </a:fld>
            <a:r>
              <a:rPr lang="en-US" sz="14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 / 27</a:t>
            </a:r>
            <a:endParaRPr lang="en-US" sz="14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8725" y="4783344"/>
            <a:ext cx="8428718" cy="163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107504" y="936056"/>
            <a:ext cx="9036496" cy="1628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>
              <a:buBlip>
                <a:blip r:embed="rId5"/>
              </a:buBlip>
            </a:pPr>
            <a:r>
              <a:rPr lang="nb-NO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</a:t>
            </a:r>
            <a:r>
              <a:rPr lang="nb-NO" i="1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coherency measure</a:t>
            </a:r>
            <a:r>
              <a:rPr lang="nb-NO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encodes the degree of redundancy of a set of data samples</a:t>
            </a:r>
          </a:p>
          <a:p>
            <a:pPr>
              <a:buBlip>
                <a:blip r:embed="rId5"/>
              </a:buBlip>
            </a:pPr>
            <a:r>
              <a:rPr lang="nb-NO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</a:t>
            </a:r>
            <a:r>
              <a:rPr lang="nb-NO" dirty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each attribute </a:t>
            </a:r>
            <a:r>
              <a:rPr lang="nb-NO" i="1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a,</a:t>
            </a:r>
            <a:r>
              <a:rPr lang="nb-NO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b-NO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coherency</a:t>
            </a:r>
            <a:r>
              <a:rPr lang="nb-NO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nb-NO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nb-NO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b-NO" i="1" dirty="0" smtClean="0">
                <a:solidFill>
                  <a:schemeClr val="accent5"/>
                </a:solidFill>
                <a:latin typeface="Chaparral Pro" pitchFamily="18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nb-NO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nb-NO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nb-NO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nb-NO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nb-NO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b-NO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-&gt;</a:t>
            </a:r>
            <a:r>
              <a:rPr lang="nb-NO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b-NO" i="1" dirty="0" smtClean="0">
                <a:solidFill>
                  <a:schemeClr val="accent5"/>
                </a:solidFill>
                <a:latin typeface="Chaparral Pro" pitchFamily="18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nb-NO" baseline="30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</a:t>
            </a:r>
            <a:endParaRPr lang="nb-NO" dirty="0" smtClean="0">
              <a:solidFill>
                <a:srgbClr val="194B64"/>
              </a:solidFill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 bwMode="auto">
          <a:xfrm>
            <a:off x="107504" y="2664248"/>
            <a:ext cx="9036496" cy="1628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>
              <a:buBlip>
                <a:blip r:embed="rId5"/>
              </a:buBlip>
            </a:pPr>
            <a:r>
              <a:rPr lang="nb-NO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Specified by the user</a:t>
            </a:r>
          </a:p>
          <a:p>
            <a:pPr lvl="1">
              <a:buBlip>
                <a:blip r:embed="rId5"/>
              </a:buBlip>
            </a:pPr>
            <a:r>
              <a:rPr lang="nb-NO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measures implemented in our system</a:t>
            </a:r>
          </a:p>
          <a:p>
            <a:pPr lvl="1">
              <a:buBlip>
                <a:blip r:embed="rId5"/>
              </a:buBlip>
            </a:pPr>
            <a:r>
              <a:rPr lang="nb-NO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More measures can be easily added</a:t>
            </a:r>
          </a:p>
          <a:p>
            <a:pPr lvl="1">
              <a:buBlip>
                <a:blip r:embed="rId5"/>
              </a:buBlip>
            </a:pPr>
            <a:r>
              <a:rPr lang="nb-NO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Similar overall behaviour, but small differences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20936" y="4500494"/>
            <a:ext cx="8428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>
                <a:latin typeface="Chaparral Pro" pitchFamily="18" charset="0"/>
              </a:rPr>
              <a:t>  test dataset             2</a:t>
            </a:r>
            <a:r>
              <a:rPr lang="nb-NO" baseline="30000" dirty="0" smtClean="0">
                <a:latin typeface="Chaparral Pro" pitchFamily="18" charset="0"/>
              </a:rPr>
              <a:t>nd</a:t>
            </a:r>
            <a:r>
              <a:rPr lang="nb-NO" dirty="0" smtClean="0">
                <a:latin typeface="Chaparral Pro" pitchFamily="18" charset="0"/>
              </a:rPr>
              <a:t> moment              entropy                   </a:t>
            </a:r>
            <a:r>
              <a:rPr lang="nb-NO" i="1" dirty="0" smtClean="0">
                <a:latin typeface="Chaparral Pro" pitchFamily="18" charset="0"/>
              </a:rPr>
              <a:t>c_diff</a:t>
            </a:r>
            <a:r>
              <a:rPr lang="nb-NO" b="1" baseline="-25000" dirty="0" smtClean="0">
                <a:latin typeface="Chaparral Pro" pitchFamily="18" charset="0"/>
              </a:rPr>
              <a:t>v  </a:t>
            </a:r>
            <a:r>
              <a:rPr lang="nb-NO" b="1" baseline="-25000" dirty="0">
                <a:latin typeface="Chaparral Pro" pitchFamily="18" charset="0"/>
              </a:rPr>
              <a:t> </a:t>
            </a:r>
            <a:r>
              <a:rPr lang="nb-NO" b="1" dirty="0" smtClean="0">
                <a:latin typeface="Chaparral Pro" pitchFamily="18" charset="0"/>
              </a:rPr>
              <a:t>                     </a:t>
            </a:r>
            <a:r>
              <a:rPr lang="nb-NO" b="1" baseline="-25000" dirty="0" smtClean="0">
                <a:latin typeface="Chaparral Pro" pitchFamily="18" charset="0"/>
              </a:rPr>
              <a:t> </a:t>
            </a:r>
            <a:r>
              <a:rPr lang="nb-NO" i="1" dirty="0" smtClean="0">
                <a:latin typeface="Chaparral Pro" pitchFamily="18" charset="0"/>
              </a:rPr>
              <a:t>c_dot</a:t>
            </a:r>
            <a:r>
              <a:rPr lang="nb-NO" b="1" baseline="-25000" dirty="0" smtClean="0">
                <a:latin typeface="Chaparral Pro" pitchFamily="18" charset="0"/>
              </a:rPr>
              <a:t>v</a:t>
            </a:r>
            <a:endParaRPr lang="en-US" dirty="0">
              <a:latin typeface="Chaparral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3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Rectangle 3"/>
          <p:cNvSpPr txBox="1">
            <a:spLocks noChangeArrowheads="1"/>
          </p:cNvSpPr>
          <p:nvPr/>
        </p:nvSpPr>
        <p:spPr bwMode="auto">
          <a:xfrm>
            <a:off x="611560" y="1340768"/>
            <a:ext cx="4104456" cy="3816424"/>
          </a:xfrm>
          <a:prstGeom prst="rect">
            <a:avLst/>
          </a:prstGeom>
          <a:solidFill>
            <a:schemeClr val="bg2"/>
          </a:solidFill>
          <a:ln w="9525" cap="rnd">
            <a:solidFill>
              <a:schemeClr val="tx1"/>
            </a:solidFill>
            <a:prstDash val="lgDash"/>
            <a:round/>
            <a:headEnd/>
            <a:tailEnd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61950" algn="l"/>
                <a:tab pos="715963" algn="l"/>
                <a:tab pos="1077913" algn="l"/>
                <a:tab pos="1431925" algn="l"/>
                <a:tab pos="1793875" algn="l"/>
              </a:tabLst>
            </a:pP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for each attribute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61950" algn="l"/>
                <a:tab pos="715963" algn="l"/>
                <a:tab pos="1077913" algn="l"/>
                <a:tab pos="1431925" algn="l"/>
                <a:tab pos="1793875" algn="l"/>
              </a:tabLst>
            </a:pPr>
            <a:r>
              <a:rPr lang="nb-NO" sz="2400" i="1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.. </a:t>
            </a:r>
            <a:r>
              <a:rPr lang="el-GR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γ</a:t>
            </a:r>
            <a:r>
              <a:rPr lang="nb-NO" sz="2400" i="1" baseline="-25000" dirty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el-GR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= coherency threshold</a:t>
            </a:r>
            <a:endParaRPr lang="nb-NO" sz="2400" i="1" dirty="0" smtClean="0">
              <a:solidFill>
                <a:schemeClr val="accent5"/>
              </a:solidFill>
              <a:latin typeface="Corbel" panose="020B0503020204020204" pitchFamily="34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61950" algn="l"/>
                <a:tab pos="715963" algn="l"/>
                <a:tab pos="1077913" algn="l"/>
                <a:tab pos="1431925" algn="l"/>
                <a:tab pos="1793875" algn="l"/>
              </a:tabLst>
            </a:pPr>
            <a:r>
              <a:rPr lang="nb-NO" sz="2400" i="1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.. </a:t>
            </a:r>
            <a:r>
              <a:rPr lang="nb-NO" sz="2400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build(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61950" algn="l"/>
                <a:tab pos="715963" algn="l"/>
                <a:tab pos="1077913" algn="l"/>
                <a:tab pos="1431925" algn="l"/>
                <a:tab pos="1793875" algn="l"/>
              </a:tabLst>
            </a:pPr>
            <a:r>
              <a:rPr lang="nb-NO" sz="2400" i="1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.. 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sort</a:t>
            </a:r>
            <a:r>
              <a:rPr lang="nb-NO" sz="2400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(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,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relevance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)</a:t>
            </a:r>
            <a:endParaRPr lang="nb-NO" sz="2400" i="1" dirty="0" smtClean="0">
              <a:solidFill>
                <a:schemeClr val="accent5"/>
              </a:solidFill>
              <a:latin typeface="Corbel" panose="020B0503020204020204" pitchFamily="34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61950" algn="l"/>
                <a:tab pos="715963" algn="l"/>
                <a:tab pos="1077913" algn="l"/>
                <a:tab pos="1431925" algn="l"/>
                <a:tab pos="1793875" algn="l"/>
              </a:tabLst>
            </a:pPr>
            <a:r>
              <a:rPr lang="nb-NO" sz="2400" i="1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.. 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for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in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61950" algn="l"/>
                <a:tab pos="715963" algn="l"/>
                <a:tab pos="1077913" algn="l"/>
                <a:tab pos="1431925" algn="l"/>
                <a:tab pos="1793875" algn="l"/>
              </a:tabLst>
            </a:pP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  <a:r>
              <a:rPr lang="nb-NO" sz="2400" i="1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..  ..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r>
              <a:rPr lang="nb-NO" sz="2400" i="1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= sphere around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endParaRPr lang="nb-NO" sz="2400" i="1" dirty="0">
              <a:solidFill>
                <a:schemeClr val="accent5"/>
              </a:solidFill>
              <a:latin typeface="Corbel" panose="020B0503020204020204" pitchFamily="34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61950" algn="l"/>
                <a:tab pos="715963" algn="l"/>
                <a:tab pos="1077913" algn="l"/>
                <a:tab pos="1431925" algn="l"/>
                <a:tab pos="1793875" algn="l"/>
              </a:tabLst>
            </a:pPr>
            <a:r>
              <a:rPr lang="nb-NO" sz="2400" i="1" dirty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  <a:r>
              <a:rPr lang="nb-NO" sz="2400" i="1" dirty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..  .. 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while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coherency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(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r>
              <a:rPr lang="nb-NO" sz="2400" dirty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)</a:t>
            </a:r>
            <a:r>
              <a:rPr lang="nb-NO" sz="2400" dirty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  <a:r>
              <a:rPr lang="nb-NO" sz="2400" dirty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&lt;</a:t>
            </a:r>
            <a:r>
              <a:rPr lang="nb-NO" sz="2400" dirty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  <a:r>
              <a:rPr lang="el-GR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γ</a:t>
            </a:r>
            <a:r>
              <a:rPr lang="nb-NO" sz="2400" i="1" baseline="-25000" dirty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  <a:endParaRPr lang="nb-NO" sz="2400" i="1" dirty="0">
              <a:solidFill>
                <a:schemeClr val="accent5"/>
              </a:solidFill>
              <a:latin typeface="Corbel" panose="020B0503020204020204" pitchFamily="34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61950" algn="l"/>
                <a:tab pos="715963" algn="l"/>
                <a:tab pos="1077913" algn="l"/>
                <a:tab pos="1431925" algn="l"/>
                <a:tab pos="1793875" algn="l"/>
              </a:tabLst>
            </a:pPr>
            <a:r>
              <a:rPr lang="nb-NO" sz="2400" i="1" dirty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  <a:r>
              <a:rPr lang="nb-NO" sz="2400" i="1" dirty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..  ..  </a:t>
            </a:r>
            <a:r>
              <a:rPr lang="nb-NO" sz="2400" i="1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.. 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increase radius of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61950" algn="l"/>
                <a:tab pos="715963" algn="l"/>
                <a:tab pos="1077913" algn="l"/>
                <a:tab pos="1431925" algn="l"/>
                <a:tab pos="1793875" algn="l"/>
              </a:tabLst>
            </a:pPr>
            <a:r>
              <a:rPr lang="nb-NO" sz="2400" i="1" dirty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  <a:r>
              <a:rPr lang="nb-NO" sz="2400" i="1" dirty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..  .. 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place a glyph in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61950" algn="l"/>
                <a:tab pos="715963" algn="l"/>
                <a:tab pos="1077913" algn="l"/>
                <a:tab pos="1431925" algn="l"/>
                <a:tab pos="1793875" algn="l"/>
              </a:tabLst>
            </a:pPr>
            <a:r>
              <a:rPr lang="nb-NO" sz="2400" i="1" dirty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  <a:r>
              <a:rPr lang="nb-NO" sz="2400" i="1" dirty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..  ..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=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-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endParaRPr lang="nb-NO" sz="2400" dirty="0" smtClean="0">
              <a:solidFill>
                <a:srgbClr val="194B64"/>
              </a:solidFill>
              <a:latin typeface="Corbel" panose="020B0503020204020204" pitchFamily="34" charset="0"/>
              <a:ea typeface="Tahoma" panose="020B0604030504040204" pitchFamily="34" charset="0"/>
              <a:cs typeface="Courier New" panose="02070309020205020404" pitchFamily="49" charset="0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-324544" y="6426000"/>
            <a:ext cx="9468544" cy="431999"/>
            <a:chOff x="-324544" y="6426000"/>
            <a:chExt cx="9468544" cy="431999"/>
          </a:xfrm>
        </p:grpSpPr>
        <p:grpSp>
          <p:nvGrpSpPr>
            <p:cNvPr id="51" name="Group 50"/>
            <p:cNvGrpSpPr/>
            <p:nvPr/>
          </p:nvGrpSpPr>
          <p:grpSpPr>
            <a:xfrm>
              <a:off x="0" y="6426000"/>
              <a:ext cx="9144000" cy="431999"/>
              <a:chOff x="0" y="6426000"/>
              <a:chExt cx="9144000" cy="431999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0" y="6569999"/>
                <a:ext cx="9144000" cy="288000"/>
              </a:xfrm>
              <a:prstGeom prst="rect">
                <a:avLst/>
              </a:prstGeom>
              <a:gradFill flip="none" rotWithShape="1">
                <a:gsLst>
                  <a:gs pos="75000">
                    <a:srgbClr val="1E6978"/>
                  </a:gs>
                  <a:gs pos="50000">
                    <a:srgbClr val="1E5A78"/>
                  </a:gs>
                  <a:gs pos="0">
                    <a:srgbClr val="23698C"/>
                  </a:gs>
                  <a:gs pos="100000">
                    <a:srgbClr val="194B64"/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Rounded Rectangle 53"/>
              <p:cNvSpPr/>
              <p:nvPr/>
            </p:nvSpPr>
            <p:spPr>
              <a:xfrm>
                <a:off x="1476000" y="6569999"/>
                <a:ext cx="6876000" cy="288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Plaque 54"/>
              <p:cNvSpPr/>
              <p:nvPr/>
            </p:nvSpPr>
            <p:spPr>
              <a:xfrm>
                <a:off x="1332000" y="6426000"/>
                <a:ext cx="7164000" cy="288000"/>
              </a:xfrm>
              <a:prstGeom prst="plaque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2" name="Oval 51"/>
            <p:cNvSpPr/>
            <p:nvPr/>
          </p:nvSpPr>
          <p:spPr>
            <a:xfrm>
              <a:off x="-324544" y="6608965"/>
              <a:ext cx="216024" cy="2142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1084" y="0"/>
            <a:ext cx="9144000" cy="576000"/>
          </a:xfrm>
          <a:prstGeom prst="rect">
            <a:avLst/>
          </a:prstGeom>
          <a:gradFill flip="none" rotWithShape="1">
            <a:gsLst>
              <a:gs pos="75000">
                <a:srgbClr val="1E6969"/>
              </a:gs>
              <a:gs pos="50000">
                <a:srgbClr val="1E5A78"/>
              </a:gs>
              <a:gs pos="0">
                <a:srgbClr val="23698C"/>
              </a:gs>
              <a:gs pos="100000">
                <a:srgbClr val="194B6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-600051" y="67800"/>
            <a:ext cx="10140603" cy="724200"/>
            <a:chOff x="-600051" y="67800"/>
            <a:chExt cx="10140603" cy="724200"/>
          </a:xfrm>
        </p:grpSpPr>
        <p:grpSp>
          <p:nvGrpSpPr>
            <p:cNvPr id="32" name="Group 31"/>
            <p:cNvGrpSpPr/>
            <p:nvPr/>
          </p:nvGrpSpPr>
          <p:grpSpPr>
            <a:xfrm>
              <a:off x="432000" y="72000"/>
              <a:ext cx="8892528" cy="432000"/>
              <a:chOff x="432000" y="72000"/>
              <a:chExt cx="5273435" cy="43200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432000" y="72000"/>
                <a:ext cx="5273435" cy="432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432000" y="289716"/>
                <a:ext cx="5273435" cy="1422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Oval 32"/>
            <p:cNvSpPr/>
            <p:nvPr/>
          </p:nvSpPr>
          <p:spPr>
            <a:xfrm>
              <a:off x="-600051" y="67800"/>
              <a:ext cx="216024" cy="2142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Plaque 27"/>
            <p:cNvSpPr/>
            <p:nvPr/>
          </p:nvSpPr>
          <p:spPr>
            <a:xfrm>
              <a:off x="216000" y="360000"/>
              <a:ext cx="9324552" cy="432000"/>
            </a:xfrm>
            <a:prstGeom prst="plaque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68000" y="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 smtClean="0">
                <a:solidFill>
                  <a:srgbClr val="194B64"/>
                </a:solidFill>
                <a:latin typeface="Chaparral Pro" pitchFamily="18" charset="0"/>
                <a:ea typeface="Tahoma" panose="020B0604030504040204" pitchFamily="34" charset="0"/>
                <a:cs typeface="Tahoma" panose="020B0604030504040204" pitchFamily="34" charset="0"/>
              </a:rPr>
              <a:t>Visualization strategy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0" y="6570000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Brambilla et al.</a:t>
            </a:r>
            <a:endParaRPr lang="en-US" sz="14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44000" y="6570000"/>
            <a:ext cx="900000" cy="324000"/>
          </a:xfrm>
        </p:spPr>
        <p:txBody>
          <a:bodyPr/>
          <a:lstStyle/>
          <a:p>
            <a:fld id="{000FED22-883D-472C-8692-000D75AC78D0}" type="slidenum">
              <a:rPr lang="en-US" sz="1400" smtClean="0">
                <a:solidFill>
                  <a:schemeClr val="bg2"/>
                </a:solidFill>
                <a:latin typeface="Century Gothic" panose="020B0502020202020204" pitchFamily="34" charset="0"/>
              </a:rPr>
              <a:t>13</a:t>
            </a:fld>
            <a:r>
              <a:rPr lang="en-US" sz="14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 / 27</a:t>
            </a:r>
            <a:endParaRPr lang="en-US" sz="14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sp>
        <p:nvSpPr>
          <p:cNvPr id="66" name="Rectangle 3"/>
          <p:cNvSpPr txBox="1">
            <a:spLocks noChangeArrowheads="1"/>
          </p:cNvSpPr>
          <p:nvPr/>
        </p:nvSpPr>
        <p:spPr bwMode="auto">
          <a:xfrm>
            <a:off x="107504" y="707887"/>
            <a:ext cx="5400600" cy="632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>
              <a:buBlip>
                <a:blip r:embed="rId3"/>
              </a:buBlip>
            </a:pPr>
            <a:r>
              <a:rPr lang="nb-NO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Glyph placement algorithm:</a:t>
            </a:r>
            <a:endParaRPr lang="nb-NO" i="1" baseline="-25000" dirty="0">
              <a:solidFill>
                <a:srgbClr val="194B64"/>
              </a:solidFill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904000" y="1584000"/>
            <a:ext cx="2592008" cy="2592008"/>
            <a:chOff x="5040000" y="1440000"/>
            <a:chExt cx="2592008" cy="2592008"/>
          </a:xfrm>
        </p:grpSpPr>
        <p:sp>
          <p:nvSpPr>
            <p:cNvPr id="2" name="Oval 1"/>
            <p:cNvSpPr/>
            <p:nvPr/>
          </p:nvSpPr>
          <p:spPr>
            <a:xfrm>
              <a:off x="5040000" y="144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5400000" y="144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5760000" y="144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6120000" y="144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480000" y="144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6840000" y="144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7200000" y="144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7560000" y="144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5040000" y="180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5400000" y="180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5760000" y="180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6120000" y="180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6480000" y="180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6840000" y="180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7200000" y="180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7560000" y="180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5040000" y="216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5400000" y="216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5760000" y="216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6120000" y="216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6480000" y="216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6840000" y="216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7200000" y="216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7560000" y="216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5040000" y="252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5400000" y="252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5760000" y="252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6120000" y="252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6480000" y="252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6840000" y="252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7200000" y="252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7560000" y="252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5040000" y="288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5400000" y="288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5760000" y="288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6120000" y="288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6480000" y="288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6840000" y="288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7200000" y="288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7560000" y="288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5040000" y="324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5400000" y="324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5760000" y="324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6120000" y="324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6480000" y="324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6840000" y="324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7200000" y="324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7560000" y="324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5040000" y="360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5400000" y="360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5760000" y="360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6120000" y="360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6480000" y="360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6840000" y="360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7200000" y="360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7560000" y="360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5040000" y="396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5400000" y="396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5760000" y="396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6120000" y="396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6480000" y="396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/>
            <p:nvPr/>
          </p:nvSpPr>
          <p:spPr>
            <a:xfrm>
              <a:off x="6840000" y="396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7200000" y="396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7560000" y="396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5760000" y="1440000"/>
            <a:ext cx="2880000" cy="2880000"/>
          </a:xfrm>
          <a:prstGeom prst="rect">
            <a:avLst/>
          </a:prstGeom>
          <a:noFill/>
          <a:ln w="19050" cap="rnd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Right Arrow 205"/>
          <p:cNvSpPr/>
          <p:nvPr/>
        </p:nvSpPr>
        <p:spPr>
          <a:xfrm>
            <a:off x="378284" y="1484784"/>
            <a:ext cx="288032" cy="216024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Right Arrow 206"/>
          <p:cNvSpPr/>
          <p:nvPr/>
        </p:nvSpPr>
        <p:spPr>
          <a:xfrm>
            <a:off x="378284" y="1844824"/>
            <a:ext cx="288032" cy="216024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87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Rectangle 3"/>
          <p:cNvSpPr txBox="1">
            <a:spLocks noChangeArrowheads="1"/>
          </p:cNvSpPr>
          <p:nvPr/>
        </p:nvSpPr>
        <p:spPr bwMode="auto">
          <a:xfrm>
            <a:off x="611560" y="1340768"/>
            <a:ext cx="4104456" cy="3816424"/>
          </a:xfrm>
          <a:prstGeom prst="rect">
            <a:avLst/>
          </a:prstGeom>
          <a:solidFill>
            <a:schemeClr val="bg2"/>
          </a:solidFill>
          <a:ln w="9525" cap="rnd">
            <a:solidFill>
              <a:schemeClr val="tx1"/>
            </a:solidFill>
            <a:prstDash val="lgDash"/>
            <a:round/>
            <a:headEnd/>
            <a:tailEnd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61950" algn="l"/>
                <a:tab pos="715963" algn="l"/>
                <a:tab pos="1077913" algn="l"/>
                <a:tab pos="1431925" algn="l"/>
                <a:tab pos="1793875" algn="l"/>
              </a:tabLst>
            </a:pP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for each attribute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61950" algn="l"/>
                <a:tab pos="715963" algn="l"/>
                <a:tab pos="1077913" algn="l"/>
                <a:tab pos="1431925" algn="l"/>
                <a:tab pos="1793875" algn="l"/>
              </a:tabLst>
            </a:pPr>
            <a:r>
              <a:rPr lang="nb-NO" sz="2400" i="1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.. </a:t>
            </a:r>
            <a:r>
              <a:rPr lang="el-GR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γ</a:t>
            </a:r>
            <a:r>
              <a:rPr lang="nb-NO" sz="2400" i="1" baseline="-25000" dirty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el-GR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= coherency threshold</a:t>
            </a:r>
            <a:endParaRPr lang="nb-NO" sz="2400" i="1" dirty="0" smtClean="0">
              <a:solidFill>
                <a:schemeClr val="accent5"/>
              </a:solidFill>
              <a:latin typeface="Corbel" panose="020B0503020204020204" pitchFamily="34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61950" algn="l"/>
                <a:tab pos="715963" algn="l"/>
                <a:tab pos="1077913" algn="l"/>
                <a:tab pos="1431925" algn="l"/>
                <a:tab pos="1793875" algn="l"/>
              </a:tabLst>
            </a:pPr>
            <a:r>
              <a:rPr lang="nb-NO" sz="2400" i="1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.. </a:t>
            </a:r>
            <a:r>
              <a:rPr lang="nb-NO" sz="2400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build(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61950" algn="l"/>
                <a:tab pos="715963" algn="l"/>
                <a:tab pos="1077913" algn="l"/>
                <a:tab pos="1431925" algn="l"/>
                <a:tab pos="1793875" algn="l"/>
              </a:tabLst>
            </a:pPr>
            <a:r>
              <a:rPr lang="nb-NO" sz="2400" i="1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.. 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sort</a:t>
            </a:r>
            <a:r>
              <a:rPr lang="nb-NO" sz="2400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(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,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relevance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)</a:t>
            </a:r>
            <a:endParaRPr lang="nb-NO" sz="2400" i="1" dirty="0" smtClean="0">
              <a:solidFill>
                <a:schemeClr val="accent5"/>
              </a:solidFill>
              <a:latin typeface="Corbel" panose="020B0503020204020204" pitchFamily="34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61950" algn="l"/>
                <a:tab pos="715963" algn="l"/>
                <a:tab pos="1077913" algn="l"/>
                <a:tab pos="1431925" algn="l"/>
                <a:tab pos="1793875" algn="l"/>
              </a:tabLst>
            </a:pPr>
            <a:r>
              <a:rPr lang="nb-NO" sz="2400" i="1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.. 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for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in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61950" algn="l"/>
                <a:tab pos="715963" algn="l"/>
                <a:tab pos="1077913" algn="l"/>
                <a:tab pos="1431925" algn="l"/>
                <a:tab pos="1793875" algn="l"/>
              </a:tabLst>
            </a:pP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  <a:r>
              <a:rPr lang="nb-NO" sz="2400" i="1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..  ..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r>
              <a:rPr lang="nb-NO" sz="2400" i="1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= sphere around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endParaRPr lang="nb-NO" sz="2400" i="1" dirty="0">
              <a:solidFill>
                <a:schemeClr val="accent5"/>
              </a:solidFill>
              <a:latin typeface="Corbel" panose="020B0503020204020204" pitchFamily="34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61950" algn="l"/>
                <a:tab pos="715963" algn="l"/>
                <a:tab pos="1077913" algn="l"/>
                <a:tab pos="1431925" algn="l"/>
                <a:tab pos="1793875" algn="l"/>
              </a:tabLst>
            </a:pPr>
            <a:r>
              <a:rPr lang="nb-NO" sz="2400" i="1" dirty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  <a:r>
              <a:rPr lang="nb-NO" sz="2400" i="1" dirty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..  .. 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while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coherency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(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r>
              <a:rPr lang="nb-NO" sz="2400" dirty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)</a:t>
            </a:r>
            <a:r>
              <a:rPr lang="nb-NO" sz="2400" dirty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  <a:r>
              <a:rPr lang="nb-NO" sz="2400" dirty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&lt;</a:t>
            </a:r>
            <a:r>
              <a:rPr lang="nb-NO" sz="2400" dirty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  <a:r>
              <a:rPr lang="el-GR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γ</a:t>
            </a:r>
            <a:r>
              <a:rPr lang="nb-NO" sz="2400" i="1" baseline="-25000" dirty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  <a:endParaRPr lang="nb-NO" sz="2400" i="1" dirty="0">
              <a:solidFill>
                <a:schemeClr val="accent5"/>
              </a:solidFill>
              <a:latin typeface="Corbel" panose="020B0503020204020204" pitchFamily="34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61950" algn="l"/>
                <a:tab pos="715963" algn="l"/>
                <a:tab pos="1077913" algn="l"/>
                <a:tab pos="1431925" algn="l"/>
                <a:tab pos="1793875" algn="l"/>
              </a:tabLst>
            </a:pPr>
            <a:r>
              <a:rPr lang="nb-NO" sz="2400" i="1" dirty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  <a:r>
              <a:rPr lang="nb-NO" sz="2400" i="1" dirty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..  ..  </a:t>
            </a:r>
            <a:r>
              <a:rPr lang="nb-NO" sz="2400" i="1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.. 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increase radius of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61950" algn="l"/>
                <a:tab pos="715963" algn="l"/>
                <a:tab pos="1077913" algn="l"/>
                <a:tab pos="1431925" algn="l"/>
                <a:tab pos="1793875" algn="l"/>
              </a:tabLst>
            </a:pPr>
            <a:r>
              <a:rPr lang="nb-NO" sz="2400" i="1" dirty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  <a:r>
              <a:rPr lang="nb-NO" sz="2400" i="1" dirty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..  .. 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place a glyph in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61950" algn="l"/>
                <a:tab pos="715963" algn="l"/>
                <a:tab pos="1077913" algn="l"/>
                <a:tab pos="1431925" algn="l"/>
                <a:tab pos="1793875" algn="l"/>
              </a:tabLst>
            </a:pPr>
            <a:r>
              <a:rPr lang="nb-NO" sz="2400" i="1" dirty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  <a:r>
              <a:rPr lang="nb-NO" sz="2400" i="1" dirty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..  ..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=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-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endParaRPr lang="nb-NO" sz="2400" dirty="0" smtClean="0">
              <a:solidFill>
                <a:srgbClr val="194B64"/>
              </a:solidFill>
              <a:latin typeface="Corbel" panose="020B0503020204020204" pitchFamily="34" charset="0"/>
              <a:ea typeface="Tahoma" panose="020B0604030504040204" pitchFamily="34" charset="0"/>
              <a:cs typeface="Courier New" panose="02070309020205020404" pitchFamily="49" charset="0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-324544" y="6426000"/>
            <a:ext cx="9468544" cy="431999"/>
            <a:chOff x="-324544" y="6426000"/>
            <a:chExt cx="9468544" cy="431999"/>
          </a:xfrm>
        </p:grpSpPr>
        <p:grpSp>
          <p:nvGrpSpPr>
            <p:cNvPr id="51" name="Group 50"/>
            <p:cNvGrpSpPr/>
            <p:nvPr/>
          </p:nvGrpSpPr>
          <p:grpSpPr>
            <a:xfrm>
              <a:off x="0" y="6426000"/>
              <a:ext cx="9144000" cy="431999"/>
              <a:chOff x="0" y="6426000"/>
              <a:chExt cx="9144000" cy="431999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0" y="6569999"/>
                <a:ext cx="9144000" cy="288000"/>
              </a:xfrm>
              <a:prstGeom prst="rect">
                <a:avLst/>
              </a:prstGeom>
              <a:gradFill flip="none" rotWithShape="1">
                <a:gsLst>
                  <a:gs pos="75000">
                    <a:srgbClr val="1E6978"/>
                  </a:gs>
                  <a:gs pos="50000">
                    <a:srgbClr val="1E5A78"/>
                  </a:gs>
                  <a:gs pos="0">
                    <a:srgbClr val="23698C"/>
                  </a:gs>
                  <a:gs pos="100000">
                    <a:srgbClr val="194B64"/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Rounded Rectangle 53"/>
              <p:cNvSpPr/>
              <p:nvPr/>
            </p:nvSpPr>
            <p:spPr>
              <a:xfrm>
                <a:off x="1476000" y="6569999"/>
                <a:ext cx="6876000" cy="288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Plaque 54"/>
              <p:cNvSpPr/>
              <p:nvPr/>
            </p:nvSpPr>
            <p:spPr>
              <a:xfrm>
                <a:off x="1332000" y="6426000"/>
                <a:ext cx="7164000" cy="288000"/>
              </a:xfrm>
              <a:prstGeom prst="plaque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2" name="Oval 51"/>
            <p:cNvSpPr/>
            <p:nvPr/>
          </p:nvSpPr>
          <p:spPr>
            <a:xfrm>
              <a:off x="-324544" y="6608965"/>
              <a:ext cx="216024" cy="2142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1084" y="0"/>
            <a:ext cx="9144000" cy="576000"/>
          </a:xfrm>
          <a:prstGeom prst="rect">
            <a:avLst/>
          </a:prstGeom>
          <a:gradFill flip="none" rotWithShape="1">
            <a:gsLst>
              <a:gs pos="75000">
                <a:srgbClr val="1E6969"/>
              </a:gs>
              <a:gs pos="50000">
                <a:srgbClr val="1E5A78"/>
              </a:gs>
              <a:gs pos="0">
                <a:srgbClr val="23698C"/>
              </a:gs>
              <a:gs pos="100000">
                <a:srgbClr val="194B6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-600051" y="67800"/>
            <a:ext cx="10140603" cy="724200"/>
            <a:chOff x="-600051" y="67800"/>
            <a:chExt cx="10140603" cy="724200"/>
          </a:xfrm>
        </p:grpSpPr>
        <p:grpSp>
          <p:nvGrpSpPr>
            <p:cNvPr id="32" name="Group 31"/>
            <p:cNvGrpSpPr/>
            <p:nvPr/>
          </p:nvGrpSpPr>
          <p:grpSpPr>
            <a:xfrm>
              <a:off x="432000" y="72000"/>
              <a:ext cx="8892528" cy="432000"/>
              <a:chOff x="432000" y="72000"/>
              <a:chExt cx="5273435" cy="43200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432000" y="72000"/>
                <a:ext cx="5273435" cy="432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432000" y="289716"/>
                <a:ext cx="5273435" cy="1422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Oval 32"/>
            <p:cNvSpPr/>
            <p:nvPr/>
          </p:nvSpPr>
          <p:spPr>
            <a:xfrm>
              <a:off x="-600051" y="67800"/>
              <a:ext cx="216024" cy="2142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Plaque 27"/>
            <p:cNvSpPr/>
            <p:nvPr/>
          </p:nvSpPr>
          <p:spPr>
            <a:xfrm>
              <a:off x="216000" y="360000"/>
              <a:ext cx="9324552" cy="432000"/>
            </a:xfrm>
            <a:prstGeom prst="plaque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68000" y="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 smtClean="0">
                <a:solidFill>
                  <a:srgbClr val="194B64"/>
                </a:solidFill>
                <a:latin typeface="Chaparral Pro" pitchFamily="18" charset="0"/>
                <a:ea typeface="Tahoma" panose="020B0604030504040204" pitchFamily="34" charset="0"/>
                <a:cs typeface="Tahoma" panose="020B0604030504040204" pitchFamily="34" charset="0"/>
              </a:rPr>
              <a:t>Visualization strategy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0" y="6570000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Brambilla et al.</a:t>
            </a:r>
            <a:endParaRPr lang="en-US" sz="14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44000" y="6570000"/>
            <a:ext cx="900000" cy="324000"/>
          </a:xfrm>
        </p:spPr>
        <p:txBody>
          <a:bodyPr/>
          <a:lstStyle/>
          <a:p>
            <a:fld id="{000FED22-883D-472C-8692-000D75AC78D0}" type="slidenum">
              <a:rPr lang="en-US" sz="1400" smtClean="0">
                <a:solidFill>
                  <a:schemeClr val="bg2"/>
                </a:solidFill>
                <a:latin typeface="Century Gothic" panose="020B0502020202020204" pitchFamily="34" charset="0"/>
              </a:rPr>
              <a:t>14</a:t>
            </a:fld>
            <a:r>
              <a:rPr lang="en-US" sz="14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 / 27</a:t>
            </a:r>
            <a:endParaRPr lang="en-US" sz="14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sp>
        <p:nvSpPr>
          <p:cNvPr id="66" name="Rectangle 3"/>
          <p:cNvSpPr txBox="1">
            <a:spLocks noChangeArrowheads="1"/>
          </p:cNvSpPr>
          <p:nvPr/>
        </p:nvSpPr>
        <p:spPr bwMode="auto">
          <a:xfrm>
            <a:off x="107504" y="707887"/>
            <a:ext cx="5112568" cy="632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>
              <a:buBlip>
                <a:blip r:embed="rId3"/>
              </a:buBlip>
            </a:pPr>
            <a:r>
              <a:rPr lang="nb-NO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Glyph placement algorithm:</a:t>
            </a:r>
            <a:endParaRPr lang="nb-NO" i="1" baseline="-25000" dirty="0">
              <a:solidFill>
                <a:srgbClr val="194B64"/>
              </a:solidFill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904000" y="1584000"/>
            <a:ext cx="2592008" cy="2592008"/>
            <a:chOff x="5040000" y="1440000"/>
            <a:chExt cx="2592008" cy="2592008"/>
          </a:xfrm>
        </p:grpSpPr>
        <p:sp>
          <p:nvSpPr>
            <p:cNvPr id="2" name="Oval 1"/>
            <p:cNvSpPr/>
            <p:nvPr/>
          </p:nvSpPr>
          <p:spPr>
            <a:xfrm>
              <a:off x="5040000" y="144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5400000" y="144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5760000" y="144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6120000" y="144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480000" y="144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6840000" y="144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7200000" y="144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7560000" y="144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5040000" y="180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5400000" y="180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5760000" y="180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6120000" y="180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6480000" y="180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6840000" y="180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7200000" y="180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7560000" y="180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5040000" y="216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5400000" y="216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5760000" y="216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6120000" y="216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6480000" y="216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6840000" y="216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7200000" y="216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7560000" y="216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5040000" y="252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5400000" y="252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5760000" y="252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6120000" y="252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6480000" y="252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6840000" y="252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7200000" y="252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7560000" y="252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5040000" y="288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5400000" y="288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5760000" y="288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6120000" y="288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6480000" y="288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6840000" y="288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7200000" y="288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7560000" y="288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5040000" y="324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5400000" y="324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5760000" y="324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6120000" y="324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6480000" y="324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6840000" y="324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7200000" y="324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7560000" y="324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5040000" y="360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5400000" y="360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5760000" y="360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6120000" y="360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6480000" y="360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6840000" y="360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7200000" y="360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7560000" y="360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5040000" y="396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5400000" y="396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5760000" y="396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6120000" y="396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6480000" y="396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/>
            <p:nvPr/>
          </p:nvSpPr>
          <p:spPr>
            <a:xfrm>
              <a:off x="6840000" y="396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7200000" y="396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7560000" y="396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8" name="Oval 107"/>
          <p:cNvSpPr/>
          <p:nvPr/>
        </p:nvSpPr>
        <p:spPr>
          <a:xfrm>
            <a:off x="5560829" y="4703568"/>
            <a:ext cx="72008" cy="7200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/>
          <p:nvPr/>
        </p:nvSpPr>
        <p:spPr>
          <a:xfrm>
            <a:off x="5920829" y="4703568"/>
            <a:ext cx="72008" cy="7200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/>
        </p:nvSpPr>
        <p:spPr>
          <a:xfrm>
            <a:off x="6280829" y="4703568"/>
            <a:ext cx="72008" cy="7200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/>
          <p:nvPr/>
        </p:nvSpPr>
        <p:spPr>
          <a:xfrm>
            <a:off x="6640829" y="4703568"/>
            <a:ext cx="72008" cy="7200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/>
          <p:nvPr/>
        </p:nvSpPr>
        <p:spPr>
          <a:xfrm>
            <a:off x="7000829" y="4703568"/>
            <a:ext cx="72008" cy="7200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/>
          <p:nvPr/>
        </p:nvSpPr>
        <p:spPr>
          <a:xfrm>
            <a:off x="7360829" y="4703568"/>
            <a:ext cx="72008" cy="7200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/>
          <p:nvPr/>
        </p:nvSpPr>
        <p:spPr>
          <a:xfrm>
            <a:off x="7720829" y="4703568"/>
            <a:ext cx="72008" cy="7200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/>
          <p:nvPr/>
        </p:nvSpPr>
        <p:spPr>
          <a:xfrm>
            <a:off x="8080829" y="4703568"/>
            <a:ext cx="72008" cy="7200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/>
          <p:cNvSpPr/>
          <p:nvPr/>
        </p:nvSpPr>
        <p:spPr>
          <a:xfrm>
            <a:off x="5679629" y="4703568"/>
            <a:ext cx="72008" cy="7200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/>
          <p:cNvSpPr/>
          <p:nvPr/>
        </p:nvSpPr>
        <p:spPr>
          <a:xfrm>
            <a:off x="6039629" y="4703568"/>
            <a:ext cx="72008" cy="7200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/>
          <p:nvPr/>
        </p:nvSpPr>
        <p:spPr>
          <a:xfrm>
            <a:off x="6399629" y="4703568"/>
            <a:ext cx="72008" cy="7200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6759629" y="4703568"/>
            <a:ext cx="72008" cy="7200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>
            <a:off x="7119629" y="4703568"/>
            <a:ext cx="72008" cy="7200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>
            <a:off x="7479629" y="4703568"/>
            <a:ext cx="72008" cy="7200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>
            <a:off x="7839629" y="4703568"/>
            <a:ext cx="72008" cy="7200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>
            <a:off x="8199629" y="4703568"/>
            <a:ext cx="72008" cy="7200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Oval 172"/>
          <p:cNvSpPr/>
          <p:nvPr/>
        </p:nvSpPr>
        <p:spPr>
          <a:xfrm>
            <a:off x="5798429" y="4703568"/>
            <a:ext cx="72008" cy="7200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Oval 173"/>
          <p:cNvSpPr/>
          <p:nvPr/>
        </p:nvSpPr>
        <p:spPr>
          <a:xfrm>
            <a:off x="6158429" y="4703568"/>
            <a:ext cx="72008" cy="7200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Oval 174"/>
          <p:cNvSpPr/>
          <p:nvPr/>
        </p:nvSpPr>
        <p:spPr>
          <a:xfrm>
            <a:off x="6518429" y="4703568"/>
            <a:ext cx="72008" cy="7200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Oval 175"/>
          <p:cNvSpPr/>
          <p:nvPr/>
        </p:nvSpPr>
        <p:spPr>
          <a:xfrm>
            <a:off x="6878429" y="4703568"/>
            <a:ext cx="72008" cy="7200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Oval 176"/>
          <p:cNvSpPr/>
          <p:nvPr/>
        </p:nvSpPr>
        <p:spPr>
          <a:xfrm>
            <a:off x="7238429" y="4703568"/>
            <a:ext cx="72008" cy="7200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Oval 177"/>
          <p:cNvSpPr/>
          <p:nvPr/>
        </p:nvSpPr>
        <p:spPr>
          <a:xfrm>
            <a:off x="7598429" y="4703568"/>
            <a:ext cx="72008" cy="7200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Oval 178"/>
          <p:cNvSpPr/>
          <p:nvPr/>
        </p:nvSpPr>
        <p:spPr>
          <a:xfrm>
            <a:off x="7958429" y="4703568"/>
            <a:ext cx="72008" cy="7200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Oval 179"/>
          <p:cNvSpPr/>
          <p:nvPr/>
        </p:nvSpPr>
        <p:spPr>
          <a:xfrm>
            <a:off x="8318429" y="4703568"/>
            <a:ext cx="72008" cy="7200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5560829" y="4822368"/>
            <a:ext cx="2829608" cy="72008"/>
            <a:chOff x="5760000" y="4320000"/>
            <a:chExt cx="2829608" cy="72008"/>
          </a:xfrm>
        </p:grpSpPr>
        <p:sp>
          <p:nvSpPr>
            <p:cNvPr id="116" name="Oval 115"/>
            <p:cNvSpPr/>
            <p:nvPr/>
          </p:nvSpPr>
          <p:spPr>
            <a:xfrm>
              <a:off x="5760000" y="432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6120000" y="432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/>
            <p:cNvSpPr/>
            <p:nvPr/>
          </p:nvSpPr>
          <p:spPr>
            <a:xfrm>
              <a:off x="6480000" y="432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6840000" y="432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7200000" y="432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7560000" y="432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7920000" y="432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/>
            <p:cNvSpPr/>
            <p:nvPr/>
          </p:nvSpPr>
          <p:spPr>
            <a:xfrm>
              <a:off x="8280000" y="432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5878800" y="432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6238800" y="432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6598800" y="432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6958800" y="432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7318800" y="432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7678800" y="432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8038800" y="432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8398800" y="432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>
              <a:off x="5997600" y="432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/>
            <p:cNvSpPr/>
            <p:nvPr/>
          </p:nvSpPr>
          <p:spPr>
            <a:xfrm>
              <a:off x="6357600" y="432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/>
            <p:cNvSpPr/>
            <p:nvPr/>
          </p:nvSpPr>
          <p:spPr>
            <a:xfrm>
              <a:off x="6717600" y="432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/>
            <p:cNvSpPr/>
            <p:nvPr/>
          </p:nvSpPr>
          <p:spPr>
            <a:xfrm>
              <a:off x="7077600" y="432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/>
            <p:cNvSpPr/>
            <p:nvPr/>
          </p:nvSpPr>
          <p:spPr>
            <a:xfrm>
              <a:off x="7437600" y="432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/>
            <p:cNvSpPr/>
            <p:nvPr/>
          </p:nvSpPr>
          <p:spPr>
            <a:xfrm>
              <a:off x="7797600" y="432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/>
            <p:cNvSpPr/>
            <p:nvPr/>
          </p:nvSpPr>
          <p:spPr>
            <a:xfrm>
              <a:off x="8157600" y="432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/>
            <p:cNvSpPr/>
            <p:nvPr/>
          </p:nvSpPr>
          <p:spPr>
            <a:xfrm>
              <a:off x="8517600" y="4320000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4" name="Oval 123"/>
          <p:cNvSpPr/>
          <p:nvPr/>
        </p:nvSpPr>
        <p:spPr>
          <a:xfrm>
            <a:off x="5560829" y="4941168"/>
            <a:ext cx="72008" cy="7200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/>
          <p:nvPr/>
        </p:nvSpPr>
        <p:spPr>
          <a:xfrm>
            <a:off x="5920829" y="4941168"/>
            <a:ext cx="72008" cy="7200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/>
          <p:nvPr/>
        </p:nvSpPr>
        <p:spPr>
          <a:xfrm>
            <a:off x="6280829" y="4941168"/>
            <a:ext cx="72008" cy="7200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/>
          <p:nvPr/>
        </p:nvSpPr>
        <p:spPr>
          <a:xfrm>
            <a:off x="6640829" y="4941168"/>
            <a:ext cx="72008" cy="7200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/>
          <p:nvPr/>
        </p:nvSpPr>
        <p:spPr>
          <a:xfrm>
            <a:off x="8676456" y="4822368"/>
            <a:ext cx="72008" cy="7200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8676456" y="4703568"/>
            <a:ext cx="72008" cy="7200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>
            <a:off x="5679629" y="4941168"/>
            <a:ext cx="72008" cy="7200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>
            <a:off x="6039629" y="4941168"/>
            <a:ext cx="72008" cy="7200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Oval 157"/>
          <p:cNvSpPr/>
          <p:nvPr/>
        </p:nvSpPr>
        <p:spPr>
          <a:xfrm>
            <a:off x="6399629" y="4941168"/>
            <a:ext cx="72008" cy="7200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Oval 158"/>
          <p:cNvSpPr/>
          <p:nvPr/>
        </p:nvSpPr>
        <p:spPr>
          <a:xfrm>
            <a:off x="8435256" y="4822368"/>
            <a:ext cx="72008" cy="7200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Oval 159"/>
          <p:cNvSpPr/>
          <p:nvPr/>
        </p:nvSpPr>
        <p:spPr>
          <a:xfrm>
            <a:off x="8435256" y="4703568"/>
            <a:ext cx="72008" cy="7200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Oval 188"/>
          <p:cNvSpPr/>
          <p:nvPr/>
        </p:nvSpPr>
        <p:spPr>
          <a:xfrm>
            <a:off x="5798429" y="4941168"/>
            <a:ext cx="72008" cy="7200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Oval 189"/>
          <p:cNvSpPr/>
          <p:nvPr/>
        </p:nvSpPr>
        <p:spPr>
          <a:xfrm>
            <a:off x="6158429" y="4941168"/>
            <a:ext cx="72008" cy="7200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Oval 190"/>
          <p:cNvSpPr/>
          <p:nvPr/>
        </p:nvSpPr>
        <p:spPr>
          <a:xfrm>
            <a:off x="6518429" y="4941168"/>
            <a:ext cx="72008" cy="7200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Oval 191"/>
          <p:cNvSpPr/>
          <p:nvPr/>
        </p:nvSpPr>
        <p:spPr>
          <a:xfrm>
            <a:off x="8554056" y="4822368"/>
            <a:ext cx="72008" cy="7200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Oval 192"/>
          <p:cNvSpPr/>
          <p:nvPr/>
        </p:nvSpPr>
        <p:spPr>
          <a:xfrm>
            <a:off x="8554056" y="4703568"/>
            <a:ext cx="72008" cy="7200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760000" y="1440000"/>
            <a:ext cx="2880000" cy="2880000"/>
          </a:xfrm>
          <a:prstGeom prst="rect">
            <a:avLst/>
          </a:prstGeom>
          <a:noFill/>
          <a:ln w="19050" cap="rnd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Rectangle 204"/>
          <p:cNvSpPr/>
          <p:nvPr/>
        </p:nvSpPr>
        <p:spPr>
          <a:xfrm>
            <a:off x="5076056" y="4551511"/>
            <a:ext cx="4560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nb-NO" sz="2400" i="1" dirty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r>
              <a:rPr lang="nb-NO" sz="2400" i="1" baseline="-25000" dirty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endParaRPr lang="en-US" sz="2400" dirty="0"/>
          </a:p>
        </p:txBody>
      </p:sp>
      <p:sp>
        <p:nvSpPr>
          <p:cNvPr id="15" name="Right Arrow 14"/>
          <p:cNvSpPr/>
          <p:nvPr/>
        </p:nvSpPr>
        <p:spPr>
          <a:xfrm>
            <a:off x="378284" y="2187612"/>
            <a:ext cx="288032" cy="216024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17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Rectangle 3"/>
          <p:cNvSpPr txBox="1">
            <a:spLocks noChangeArrowheads="1"/>
          </p:cNvSpPr>
          <p:nvPr/>
        </p:nvSpPr>
        <p:spPr bwMode="auto">
          <a:xfrm>
            <a:off x="611560" y="1340768"/>
            <a:ext cx="4104456" cy="3816424"/>
          </a:xfrm>
          <a:prstGeom prst="rect">
            <a:avLst/>
          </a:prstGeom>
          <a:solidFill>
            <a:schemeClr val="bg2"/>
          </a:solidFill>
          <a:ln w="9525" cap="rnd">
            <a:solidFill>
              <a:schemeClr val="tx1"/>
            </a:solidFill>
            <a:prstDash val="lgDash"/>
            <a:round/>
            <a:headEnd/>
            <a:tailEnd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61950" algn="l"/>
                <a:tab pos="715963" algn="l"/>
                <a:tab pos="1077913" algn="l"/>
                <a:tab pos="1431925" algn="l"/>
                <a:tab pos="1793875" algn="l"/>
              </a:tabLst>
            </a:pP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for each attribute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61950" algn="l"/>
                <a:tab pos="715963" algn="l"/>
                <a:tab pos="1077913" algn="l"/>
                <a:tab pos="1431925" algn="l"/>
                <a:tab pos="1793875" algn="l"/>
              </a:tabLst>
            </a:pPr>
            <a:r>
              <a:rPr lang="nb-NO" sz="2400" i="1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.. </a:t>
            </a:r>
            <a:r>
              <a:rPr lang="el-GR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γ</a:t>
            </a:r>
            <a:r>
              <a:rPr lang="nb-NO" sz="2400" i="1" baseline="-25000" dirty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el-GR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= coherency threshold</a:t>
            </a:r>
            <a:endParaRPr lang="nb-NO" sz="2400" i="1" dirty="0" smtClean="0">
              <a:solidFill>
                <a:schemeClr val="accent5"/>
              </a:solidFill>
              <a:latin typeface="Corbel" panose="020B0503020204020204" pitchFamily="34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61950" algn="l"/>
                <a:tab pos="715963" algn="l"/>
                <a:tab pos="1077913" algn="l"/>
                <a:tab pos="1431925" algn="l"/>
                <a:tab pos="1793875" algn="l"/>
              </a:tabLst>
            </a:pPr>
            <a:r>
              <a:rPr lang="nb-NO" sz="2400" i="1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.. </a:t>
            </a:r>
            <a:r>
              <a:rPr lang="nb-NO" sz="2400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build(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61950" algn="l"/>
                <a:tab pos="715963" algn="l"/>
                <a:tab pos="1077913" algn="l"/>
                <a:tab pos="1431925" algn="l"/>
                <a:tab pos="1793875" algn="l"/>
              </a:tabLst>
            </a:pPr>
            <a:r>
              <a:rPr lang="nb-NO" sz="2400" i="1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.. 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sort</a:t>
            </a:r>
            <a:r>
              <a:rPr lang="nb-NO" sz="2400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(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,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relevance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)</a:t>
            </a:r>
            <a:endParaRPr lang="nb-NO" sz="2400" i="1" dirty="0" smtClean="0">
              <a:solidFill>
                <a:schemeClr val="accent5"/>
              </a:solidFill>
              <a:latin typeface="Corbel" panose="020B0503020204020204" pitchFamily="34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61950" algn="l"/>
                <a:tab pos="715963" algn="l"/>
                <a:tab pos="1077913" algn="l"/>
                <a:tab pos="1431925" algn="l"/>
                <a:tab pos="1793875" algn="l"/>
              </a:tabLst>
            </a:pPr>
            <a:r>
              <a:rPr lang="nb-NO" sz="2400" i="1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.. 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for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in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61950" algn="l"/>
                <a:tab pos="715963" algn="l"/>
                <a:tab pos="1077913" algn="l"/>
                <a:tab pos="1431925" algn="l"/>
                <a:tab pos="1793875" algn="l"/>
              </a:tabLst>
            </a:pP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  <a:r>
              <a:rPr lang="nb-NO" sz="2400" i="1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..  ..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r>
              <a:rPr lang="nb-NO" sz="2400" i="1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= sphere around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endParaRPr lang="nb-NO" sz="2400" i="1" dirty="0">
              <a:solidFill>
                <a:schemeClr val="accent5"/>
              </a:solidFill>
              <a:latin typeface="Corbel" panose="020B0503020204020204" pitchFamily="34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61950" algn="l"/>
                <a:tab pos="715963" algn="l"/>
                <a:tab pos="1077913" algn="l"/>
                <a:tab pos="1431925" algn="l"/>
                <a:tab pos="1793875" algn="l"/>
              </a:tabLst>
            </a:pPr>
            <a:r>
              <a:rPr lang="nb-NO" sz="2400" i="1" dirty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  <a:r>
              <a:rPr lang="nb-NO" sz="2400" i="1" dirty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..  .. 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while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coherency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(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r>
              <a:rPr lang="nb-NO" sz="2400" dirty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)</a:t>
            </a:r>
            <a:r>
              <a:rPr lang="nb-NO" sz="2400" dirty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  <a:r>
              <a:rPr lang="nb-NO" sz="2400" dirty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&lt;</a:t>
            </a:r>
            <a:r>
              <a:rPr lang="nb-NO" sz="2400" dirty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  <a:r>
              <a:rPr lang="el-GR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γ</a:t>
            </a:r>
            <a:r>
              <a:rPr lang="nb-NO" sz="2400" i="1" baseline="-25000" dirty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  <a:endParaRPr lang="nb-NO" sz="2400" i="1" dirty="0">
              <a:solidFill>
                <a:schemeClr val="accent5"/>
              </a:solidFill>
              <a:latin typeface="Corbel" panose="020B0503020204020204" pitchFamily="34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61950" algn="l"/>
                <a:tab pos="715963" algn="l"/>
                <a:tab pos="1077913" algn="l"/>
                <a:tab pos="1431925" algn="l"/>
                <a:tab pos="1793875" algn="l"/>
              </a:tabLst>
            </a:pPr>
            <a:r>
              <a:rPr lang="nb-NO" sz="2400" i="1" dirty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  <a:r>
              <a:rPr lang="nb-NO" sz="2400" i="1" dirty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..  ..  </a:t>
            </a:r>
            <a:r>
              <a:rPr lang="nb-NO" sz="2400" i="1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.. 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increase radius of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61950" algn="l"/>
                <a:tab pos="715963" algn="l"/>
                <a:tab pos="1077913" algn="l"/>
                <a:tab pos="1431925" algn="l"/>
                <a:tab pos="1793875" algn="l"/>
              </a:tabLst>
            </a:pPr>
            <a:r>
              <a:rPr lang="nb-NO" sz="2400" i="1" dirty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  <a:r>
              <a:rPr lang="nb-NO" sz="2400" i="1" dirty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..  .. 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place a glyph in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61950" algn="l"/>
                <a:tab pos="715963" algn="l"/>
                <a:tab pos="1077913" algn="l"/>
                <a:tab pos="1431925" algn="l"/>
                <a:tab pos="1793875" algn="l"/>
              </a:tabLst>
            </a:pPr>
            <a:r>
              <a:rPr lang="nb-NO" sz="2400" i="1" dirty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  <a:r>
              <a:rPr lang="nb-NO" sz="2400" i="1" dirty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..  ..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=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-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endParaRPr lang="nb-NO" sz="2400" dirty="0" smtClean="0">
              <a:solidFill>
                <a:srgbClr val="194B64"/>
              </a:solidFill>
              <a:latin typeface="Corbel" panose="020B0503020204020204" pitchFamily="34" charset="0"/>
              <a:ea typeface="Tahoma" panose="020B0604030504040204" pitchFamily="34" charset="0"/>
              <a:cs typeface="Courier New" panose="02070309020205020404" pitchFamily="49" charset="0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-324544" y="6426000"/>
            <a:ext cx="9468544" cy="431999"/>
            <a:chOff x="-324544" y="6426000"/>
            <a:chExt cx="9468544" cy="431999"/>
          </a:xfrm>
        </p:grpSpPr>
        <p:grpSp>
          <p:nvGrpSpPr>
            <p:cNvPr id="51" name="Group 50"/>
            <p:cNvGrpSpPr/>
            <p:nvPr/>
          </p:nvGrpSpPr>
          <p:grpSpPr>
            <a:xfrm>
              <a:off x="0" y="6426000"/>
              <a:ext cx="9144000" cy="431999"/>
              <a:chOff x="0" y="6426000"/>
              <a:chExt cx="9144000" cy="431999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0" y="6569999"/>
                <a:ext cx="9144000" cy="288000"/>
              </a:xfrm>
              <a:prstGeom prst="rect">
                <a:avLst/>
              </a:prstGeom>
              <a:gradFill flip="none" rotWithShape="1">
                <a:gsLst>
                  <a:gs pos="75000">
                    <a:srgbClr val="1E6978"/>
                  </a:gs>
                  <a:gs pos="50000">
                    <a:srgbClr val="1E5A78"/>
                  </a:gs>
                  <a:gs pos="0">
                    <a:srgbClr val="23698C"/>
                  </a:gs>
                  <a:gs pos="100000">
                    <a:srgbClr val="194B64"/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Rounded Rectangle 53"/>
              <p:cNvSpPr/>
              <p:nvPr/>
            </p:nvSpPr>
            <p:spPr>
              <a:xfrm>
                <a:off x="1476000" y="6569999"/>
                <a:ext cx="6876000" cy="288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Plaque 54"/>
              <p:cNvSpPr/>
              <p:nvPr/>
            </p:nvSpPr>
            <p:spPr>
              <a:xfrm>
                <a:off x="1332000" y="6426000"/>
                <a:ext cx="7164000" cy="288000"/>
              </a:xfrm>
              <a:prstGeom prst="plaque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2" name="Oval 51"/>
            <p:cNvSpPr/>
            <p:nvPr/>
          </p:nvSpPr>
          <p:spPr>
            <a:xfrm>
              <a:off x="-324544" y="6608965"/>
              <a:ext cx="216024" cy="2142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1084" y="0"/>
            <a:ext cx="9144000" cy="576000"/>
          </a:xfrm>
          <a:prstGeom prst="rect">
            <a:avLst/>
          </a:prstGeom>
          <a:gradFill flip="none" rotWithShape="1">
            <a:gsLst>
              <a:gs pos="75000">
                <a:srgbClr val="1E6969"/>
              </a:gs>
              <a:gs pos="50000">
                <a:srgbClr val="1E5A78"/>
              </a:gs>
              <a:gs pos="0">
                <a:srgbClr val="23698C"/>
              </a:gs>
              <a:gs pos="100000">
                <a:srgbClr val="194B6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-600051" y="67800"/>
            <a:ext cx="10140603" cy="724200"/>
            <a:chOff x="-600051" y="67800"/>
            <a:chExt cx="10140603" cy="724200"/>
          </a:xfrm>
        </p:grpSpPr>
        <p:grpSp>
          <p:nvGrpSpPr>
            <p:cNvPr id="32" name="Group 31"/>
            <p:cNvGrpSpPr/>
            <p:nvPr/>
          </p:nvGrpSpPr>
          <p:grpSpPr>
            <a:xfrm>
              <a:off x="432000" y="72000"/>
              <a:ext cx="8892528" cy="432000"/>
              <a:chOff x="432000" y="72000"/>
              <a:chExt cx="5273435" cy="43200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432000" y="72000"/>
                <a:ext cx="5273435" cy="432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432000" y="289716"/>
                <a:ext cx="5273435" cy="1422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Oval 32"/>
            <p:cNvSpPr/>
            <p:nvPr/>
          </p:nvSpPr>
          <p:spPr>
            <a:xfrm>
              <a:off x="-600051" y="67800"/>
              <a:ext cx="216024" cy="2142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Plaque 27"/>
            <p:cNvSpPr/>
            <p:nvPr/>
          </p:nvSpPr>
          <p:spPr>
            <a:xfrm>
              <a:off x="216000" y="360000"/>
              <a:ext cx="9324552" cy="432000"/>
            </a:xfrm>
            <a:prstGeom prst="plaque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68000" y="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 smtClean="0">
                <a:solidFill>
                  <a:srgbClr val="194B64"/>
                </a:solidFill>
                <a:latin typeface="Chaparral Pro" pitchFamily="18" charset="0"/>
                <a:ea typeface="Tahoma" panose="020B0604030504040204" pitchFamily="34" charset="0"/>
                <a:cs typeface="Tahoma" panose="020B0604030504040204" pitchFamily="34" charset="0"/>
              </a:rPr>
              <a:t>Visualization strategy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0" y="6570000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Brambilla et al.</a:t>
            </a:r>
            <a:endParaRPr lang="en-US" sz="14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44000" y="6570000"/>
            <a:ext cx="900000" cy="324000"/>
          </a:xfrm>
        </p:spPr>
        <p:txBody>
          <a:bodyPr/>
          <a:lstStyle/>
          <a:p>
            <a:fld id="{000FED22-883D-472C-8692-000D75AC78D0}" type="slidenum">
              <a:rPr lang="en-US" sz="1400" smtClean="0">
                <a:solidFill>
                  <a:schemeClr val="bg2"/>
                </a:solidFill>
                <a:latin typeface="Century Gothic" panose="020B0502020202020204" pitchFamily="34" charset="0"/>
              </a:rPr>
              <a:t>15</a:t>
            </a:fld>
            <a:r>
              <a:rPr lang="en-US" sz="14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 / 27</a:t>
            </a:r>
            <a:endParaRPr lang="en-US" sz="14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sp>
        <p:nvSpPr>
          <p:cNvPr id="66" name="Rectangle 3"/>
          <p:cNvSpPr txBox="1">
            <a:spLocks noChangeArrowheads="1"/>
          </p:cNvSpPr>
          <p:nvPr/>
        </p:nvSpPr>
        <p:spPr bwMode="auto">
          <a:xfrm>
            <a:off x="107504" y="707886"/>
            <a:ext cx="5256584" cy="586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>
              <a:buBlip>
                <a:blip r:embed="rId3"/>
              </a:buBlip>
            </a:pPr>
            <a:r>
              <a:rPr lang="nb-NO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Glyph placement algorithm:</a:t>
            </a:r>
            <a:endParaRPr lang="nb-NO" i="1" baseline="-25000" dirty="0">
              <a:solidFill>
                <a:srgbClr val="194B64"/>
              </a:solidFill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904000" y="1584000"/>
            <a:ext cx="2592008" cy="2592008"/>
            <a:chOff x="5859629" y="1556792"/>
            <a:chExt cx="2592008" cy="2592008"/>
          </a:xfrm>
        </p:grpSpPr>
        <p:sp>
          <p:nvSpPr>
            <p:cNvPr id="2" name="Oval 1"/>
            <p:cNvSpPr/>
            <p:nvPr/>
          </p:nvSpPr>
          <p:spPr>
            <a:xfrm>
              <a:off x="5859629" y="155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6219629" y="155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6579629" y="155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6939629" y="155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7299629" y="155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7659629" y="155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8019629" y="155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8379629" y="155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5859629" y="191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6219629" y="191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6579629" y="1916792"/>
              <a:ext cx="72008" cy="72008"/>
            </a:xfrm>
            <a:prstGeom prst="ellipse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6939629" y="1916792"/>
              <a:ext cx="72008" cy="72008"/>
            </a:xfrm>
            <a:prstGeom prst="ellipse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7299629" y="191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7659629" y="191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8019629" y="1916792"/>
              <a:ext cx="72008" cy="72008"/>
            </a:xfrm>
            <a:prstGeom prst="ellipse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8379629" y="191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5859629" y="227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6219629" y="2276792"/>
              <a:ext cx="72008" cy="72008"/>
            </a:xfrm>
            <a:prstGeom prst="ellipse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6579629" y="2276792"/>
              <a:ext cx="72008" cy="72008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6939629" y="2276792"/>
              <a:ext cx="72008" cy="72008"/>
            </a:xfrm>
            <a:prstGeom prst="ellipse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7299629" y="227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7659629" y="2276792"/>
              <a:ext cx="72008" cy="72008"/>
            </a:xfrm>
            <a:prstGeom prst="ellipse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8019629" y="227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8379629" y="227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5859629" y="2636792"/>
              <a:ext cx="72008" cy="72008"/>
            </a:xfrm>
            <a:prstGeom prst="ellipse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6219629" y="2636792"/>
              <a:ext cx="72008" cy="72008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6579629" y="2636792"/>
              <a:ext cx="72008" cy="72008"/>
            </a:xfrm>
            <a:prstGeom prst="ellipse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6939629" y="263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7299629" y="263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7659629" y="263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8019629" y="263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8379629" y="263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5859629" y="2996792"/>
              <a:ext cx="72008" cy="72008"/>
            </a:xfrm>
            <a:prstGeom prst="ellipse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6219629" y="2996792"/>
              <a:ext cx="72008" cy="72008"/>
            </a:xfrm>
            <a:prstGeom prst="ellipse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6579629" y="299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6939629" y="299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7299629" y="299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7659629" y="299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8019629" y="299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8379629" y="299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5859629" y="335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6219629" y="335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6579629" y="335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6939629" y="335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7299629" y="335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7659629" y="335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8019629" y="3356792"/>
              <a:ext cx="72008" cy="72008"/>
            </a:xfrm>
            <a:prstGeom prst="ellipse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8379629" y="335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5859629" y="371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6219629" y="371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6579629" y="371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6939629" y="371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7299629" y="371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7659629" y="3716792"/>
              <a:ext cx="72008" cy="72008"/>
            </a:xfrm>
            <a:prstGeom prst="ellipse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8019629" y="3716792"/>
              <a:ext cx="72008" cy="72008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8379629" y="3716792"/>
              <a:ext cx="72008" cy="72008"/>
            </a:xfrm>
            <a:prstGeom prst="ellipse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5859629" y="407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6219629" y="407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6579629" y="407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6939629" y="407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7299629" y="407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/>
            <p:nvPr/>
          </p:nvSpPr>
          <p:spPr>
            <a:xfrm>
              <a:off x="7659629" y="407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8019629" y="4076792"/>
              <a:ext cx="72008" cy="72008"/>
            </a:xfrm>
            <a:prstGeom prst="ellipse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8379629" y="407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8" name="Oval 107"/>
          <p:cNvSpPr/>
          <p:nvPr/>
        </p:nvSpPr>
        <p:spPr>
          <a:xfrm>
            <a:off x="5560829" y="4703568"/>
            <a:ext cx="72008" cy="7200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/>
          <p:nvPr/>
        </p:nvSpPr>
        <p:spPr>
          <a:xfrm>
            <a:off x="5920829" y="4703568"/>
            <a:ext cx="72008" cy="7200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/>
        </p:nvSpPr>
        <p:spPr>
          <a:xfrm>
            <a:off x="6280829" y="4703568"/>
            <a:ext cx="72008" cy="7200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/>
          <p:nvPr/>
        </p:nvSpPr>
        <p:spPr>
          <a:xfrm>
            <a:off x="6640829" y="4703568"/>
            <a:ext cx="72008" cy="7200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/>
          <p:nvPr/>
        </p:nvSpPr>
        <p:spPr>
          <a:xfrm>
            <a:off x="7000829" y="4703568"/>
            <a:ext cx="72008" cy="7200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/>
          <p:nvPr/>
        </p:nvSpPr>
        <p:spPr>
          <a:xfrm>
            <a:off x="7360829" y="4703568"/>
            <a:ext cx="72008" cy="7200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/>
          <p:nvPr/>
        </p:nvSpPr>
        <p:spPr>
          <a:xfrm>
            <a:off x="7720829" y="4703568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/>
          <p:nvPr/>
        </p:nvSpPr>
        <p:spPr>
          <a:xfrm>
            <a:off x="8080829" y="4703568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/>
          <p:cNvSpPr/>
          <p:nvPr/>
        </p:nvSpPr>
        <p:spPr>
          <a:xfrm>
            <a:off x="5679629" y="4703568"/>
            <a:ext cx="72008" cy="7200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/>
          <p:cNvSpPr/>
          <p:nvPr/>
        </p:nvSpPr>
        <p:spPr>
          <a:xfrm>
            <a:off x="6039629" y="4703568"/>
            <a:ext cx="72008" cy="7200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/>
          <p:nvPr/>
        </p:nvSpPr>
        <p:spPr>
          <a:xfrm>
            <a:off x="6399629" y="4703568"/>
            <a:ext cx="72008" cy="7200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6759629" y="4703568"/>
            <a:ext cx="72008" cy="7200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>
            <a:off x="7119629" y="4703568"/>
            <a:ext cx="72008" cy="7200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>
            <a:off x="7479629" y="4703568"/>
            <a:ext cx="72008" cy="7200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>
            <a:off x="7839629" y="4703568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>
            <a:off x="8199629" y="4703568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Oval 172"/>
          <p:cNvSpPr/>
          <p:nvPr/>
        </p:nvSpPr>
        <p:spPr>
          <a:xfrm>
            <a:off x="5798429" y="4703568"/>
            <a:ext cx="72008" cy="7200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Oval 173"/>
          <p:cNvSpPr/>
          <p:nvPr/>
        </p:nvSpPr>
        <p:spPr>
          <a:xfrm>
            <a:off x="6158429" y="4703568"/>
            <a:ext cx="72008" cy="7200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Oval 174"/>
          <p:cNvSpPr/>
          <p:nvPr/>
        </p:nvSpPr>
        <p:spPr>
          <a:xfrm>
            <a:off x="6518429" y="4703568"/>
            <a:ext cx="72008" cy="7200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Oval 175"/>
          <p:cNvSpPr/>
          <p:nvPr/>
        </p:nvSpPr>
        <p:spPr>
          <a:xfrm>
            <a:off x="6878429" y="4703568"/>
            <a:ext cx="72008" cy="7200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Oval 176"/>
          <p:cNvSpPr/>
          <p:nvPr/>
        </p:nvSpPr>
        <p:spPr>
          <a:xfrm>
            <a:off x="7238429" y="4703568"/>
            <a:ext cx="72008" cy="7200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Oval 177"/>
          <p:cNvSpPr/>
          <p:nvPr/>
        </p:nvSpPr>
        <p:spPr>
          <a:xfrm>
            <a:off x="7598429" y="4703568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Oval 178"/>
          <p:cNvSpPr/>
          <p:nvPr/>
        </p:nvSpPr>
        <p:spPr>
          <a:xfrm>
            <a:off x="7958429" y="4703568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Oval 179"/>
          <p:cNvSpPr/>
          <p:nvPr/>
        </p:nvSpPr>
        <p:spPr>
          <a:xfrm>
            <a:off x="8318429" y="4703568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5560829" y="4822368"/>
            <a:ext cx="2829608" cy="72008"/>
            <a:chOff x="5760000" y="4320000"/>
            <a:chExt cx="2829608" cy="72008"/>
          </a:xfrm>
          <a:solidFill>
            <a:schemeClr val="bg1">
              <a:lumMod val="95000"/>
            </a:schemeClr>
          </a:solidFill>
        </p:grpSpPr>
        <p:sp>
          <p:nvSpPr>
            <p:cNvPr id="116" name="Oval 115"/>
            <p:cNvSpPr/>
            <p:nvPr/>
          </p:nvSpPr>
          <p:spPr>
            <a:xfrm>
              <a:off x="5760000" y="4320000"/>
              <a:ext cx="72008" cy="72008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6120000" y="4320000"/>
              <a:ext cx="72008" cy="72008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/>
            <p:cNvSpPr/>
            <p:nvPr/>
          </p:nvSpPr>
          <p:spPr>
            <a:xfrm>
              <a:off x="6480000" y="4320000"/>
              <a:ext cx="72008" cy="72008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6840000" y="4320000"/>
              <a:ext cx="72008" cy="72008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7200000" y="4320000"/>
              <a:ext cx="72008" cy="72008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7560000" y="4320000"/>
              <a:ext cx="72008" cy="72008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7920000" y="4320000"/>
              <a:ext cx="72008" cy="72008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/>
            <p:cNvSpPr/>
            <p:nvPr/>
          </p:nvSpPr>
          <p:spPr>
            <a:xfrm>
              <a:off x="8280000" y="4320000"/>
              <a:ext cx="72008" cy="72008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5878800" y="4320000"/>
              <a:ext cx="72008" cy="72008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6238800" y="4320000"/>
              <a:ext cx="72008" cy="72008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6598800" y="4320000"/>
              <a:ext cx="72008" cy="72008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6958800" y="4320000"/>
              <a:ext cx="72008" cy="72008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7318800" y="4320000"/>
              <a:ext cx="72008" cy="72008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7678800" y="4320000"/>
              <a:ext cx="72008" cy="72008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8038800" y="4320000"/>
              <a:ext cx="72008" cy="72008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8398800" y="4320000"/>
              <a:ext cx="72008" cy="72008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>
              <a:off x="5997600" y="4320000"/>
              <a:ext cx="72008" cy="72008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/>
            <p:cNvSpPr/>
            <p:nvPr/>
          </p:nvSpPr>
          <p:spPr>
            <a:xfrm>
              <a:off x="6357600" y="4320000"/>
              <a:ext cx="72008" cy="72008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/>
            <p:cNvSpPr/>
            <p:nvPr/>
          </p:nvSpPr>
          <p:spPr>
            <a:xfrm>
              <a:off x="6717600" y="4320000"/>
              <a:ext cx="72008" cy="72008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/>
            <p:cNvSpPr/>
            <p:nvPr/>
          </p:nvSpPr>
          <p:spPr>
            <a:xfrm>
              <a:off x="7077600" y="4320000"/>
              <a:ext cx="72008" cy="72008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/>
            <p:cNvSpPr/>
            <p:nvPr/>
          </p:nvSpPr>
          <p:spPr>
            <a:xfrm>
              <a:off x="7437600" y="4320000"/>
              <a:ext cx="72008" cy="72008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/>
            <p:cNvSpPr/>
            <p:nvPr/>
          </p:nvSpPr>
          <p:spPr>
            <a:xfrm>
              <a:off x="7797600" y="4320000"/>
              <a:ext cx="72008" cy="72008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/>
            <p:cNvSpPr/>
            <p:nvPr/>
          </p:nvSpPr>
          <p:spPr>
            <a:xfrm>
              <a:off x="8157600" y="4320000"/>
              <a:ext cx="72008" cy="72008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/>
            <p:cNvSpPr/>
            <p:nvPr/>
          </p:nvSpPr>
          <p:spPr>
            <a:xfrm>
              <a:off x="8517600" y="4320000"/>
              <a:ext cx="72008" cy="72008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4" name="Oval 123"/>
          <p:cNvSpPr/>
          <p:nvPr/>
        </p:nvSpPr>
        <p:spPr>
          <a:xfrm>
            <a:off x="5560829" y="4941168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/>
          <p:nvPr/>
        </p:nvSpPr>
        <p:spPr>
          <a:xfrm>
            <a:off x="5920829" y="4941168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/>
          <p:nvPr/>
        </p:nvSpPr>
        <p:spPr>
          <a:xfrm>
            <a:off x="6280829" y="4941168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/>
          <p:nvPr/>
        </p:nvSpPr>
        <p:spPr>
          <a:xfrm>
            <a:off x="6640829" y="4941168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/>
          <p:nvPr/>
        </p:nvSpPr>
        <p:spPr>
          <a:xfrm>
            <a:off x="8676456" y="4822368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8676456" y="4703568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>
            <a:off x="5679629" y="4941168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>
            <a:off x="6039629" y="4941168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Oval 157"/>
          <p:cNvSpPr/>
          <p:nvPr/>
        </p:nvSpPr>
        <p:spPr>
          <a:xfrm>
            <a:off x="6399629" y="4941168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Oval 158"/>
          <p:cNvSpPr/>
          <p:nvPr/>
        </p:nvSpPr>
        <p:spPr>
          <a:xfrm>
            <a:off x="8435256" y="4822368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Oval 159"/>
          <p:cNvSpPr/>
          <p:nvPr/>
        </p:nvSpPr>
        <p:spPr>
          <a:xfrm>
            <a:off x="8435256" y="4703568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Oval 188"/>
          <p:cNvSpPr/>
          <p:nvPr/>
        </p:nvSpPr>
        <p:spPr>
          <a:xfrm>
            <a:off x="5798429" y="4941168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Oval 189"/>
          <p:cNvSpPr/>
          <p:nvPr/>
        </p:nvSpPr>
        <p:spPr>
          <a:xfrm>
            <a:off x="6158429" y="4941168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Oval 190"/>
          <p:cNvSpPr/>
          <p:nvPr/>
        </p:nvSpPr>
        <p:spPr>
          <a:xfrm>
            <a:off x="6518429" y="4941168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Oval 191"/>
          <p:cNvSpPr/>
          <p:nvPr/>
        </p:nvSpPr>
        <p:spPr>
          <a:xfrm>
            <a:off x="8554056" y="4822368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Oval 192"/>
          <p:cNvSpPr/>
          <p:nvPr/>
        </p:nvSpPr>
        <p:spPr>
          <a:xfrm>
            <a:off x="8554056" y="4703568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Rectangle 160"/>
          <p:cNvSpPr/>
          <p:nvPr/>
        </p:nvSpPr>
        <p:spPr>
          <a:xfrm>
            <a:off x="5760000" y="1440000"/>
            <a:ext cx="2880000" cy="2880000"/>
          </a:xfrm>
          <a:prstGeom prst="rect">
            <a:avLst/>
          </a:prstGeom>
          <a:noFill/>
          <a:ln w="19050" cap="rnd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Rectangle 161"/>
          <p:cNvSpPr/>
          <p:nvPr/>
        </p:nvSpPr>
        <p:spPr>
          <a:xfrm>
            <a:off x="5076056" y="4551511"/>
            <a:ext cx="4560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nb-NO" sz="2400" i="1" dirty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r>
              <a:rPr lang="nb-NO" sz="2400" i="1" baseline="-25000" dirty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endParaRPr lang="en-US" sz="2400" dirty="0"/>
          </a:p>
        </p:txBody>
      </p:sp>
      <p:sp>
        <p:nvSpPr>
          <p:cNvPr id="163" name="Right Arrow 162"/>
          <p:cNvSpPr/>
          <p:nvPr/>
        </p:nvSpPr>
        <p:spPr>
          <a:xfrm>
            <a:off x="378284" y="2564904"/>
            <a:ext cx="288032" cy="216024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96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Rectangle 3"/>
          <p:cNvSpPr txBox="1">
            <a:spLocks noChangeArrowheads="1"/>
          </p:cNvSpPr>
          <p:nvPr/>
        </p:nvSpPr>
        <p:spPr bwMode="auto">
          <a:xfrm>
            <a:off x="611560" y="1340768"/>
            <a:ext cx="4104456" cy="3816424"/>
          </a:xfrm>
          <a:prstGeom prst="rect">
            <a:avLst/>
          </a:prstGeom>
          <a:solidFill>
            <a:schemeClr val="bg2"/>
          </a:solidFill>
          <a:ln w="9525" cap="rnd">
            <a:solidFill>
              <a:schemeClr val="tx1"/>
            </a:solidFill>
            <a:prstDash val="lgDash"/>
            <a:round/>
            <a:headEnd/>
            <a:tailEnd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61950" algn="l"/>
                <a:tab pos="715963" algn="l"/>
                <a:tab pos="1077913" algn="l"/>
                <a:tab pos="1431925" algn="l"/>
                <a:tab pos="1793875" algn="l"/>
              </a:tabLst>
            </a:pP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for each attribute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61950" algn="l"/>
                <a:tab pos="715963" algn="l"/>
                <a:tab pos="1077913" algn="l"/>
                <a:tab pos="1431925" algn="l"/>
                <a:tab pos="1793875" algn="l"/>
              </a:tabLst>
            </a:pPr>
            <a:r>
              <a:rPr lang="nb-NO" sz="2400" i="1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.. </a:t>
            </a:r>
            <a:r>
              <a:rPr lang="el-GR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γ</a:t>
            </a:r>
            <a:r>
              <a:rPr lang="nb-NO" sz="2400" i="1" baseline="-25000" dirty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el-GR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= coherency threshold</a:t>
            </a:r>
            <a:endParaRPr lang="nb-NO" sz="2400" i="1" dirty="0" smtClean="0">
              <a:solidFill>
                <a:schemeClr val="accent5"/>
              </a:solidFill>
              <a:latin typeface="Corbel" panose="020B0503020204020204" pitchFamily="34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61950" algn="l"/>
                <a:tab pos="715963" algn="l"/>
                <a:tab pos="1077913" algn="l"/>
                <a:tab pos="1431925" algn="l"/>
                <a:tab pos="1793875" algn="l"/>
              </a:tabLst>
            </a:pPr>
            <a:r>
              <a:rPr lang="nb-NO" sz="2400" i="1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.. </a:t>
            </a:r>
            <a:r>
              <a:rPr lang="nb-NO" sz="2400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build(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61950" algn="l"/>
                <a:tab pos="715963" algn="l"/>
                <a:tab pos="1077913" algn="l"/>
                <a:tab pos="1431925" algn="l"/>
                <a:tab pos="1793875" algn="l"/>
              </a:tabLst>
            </a:pPr>
            <a:r>
              <a:rPr lang="nb-NO" sz="2400" i="1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.. 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sort</a:t>
            </a:r>
            <a:r>
              <a:rPr lang="nb-NO" sz="2400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(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,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relevance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)</a:t>
            </a:r>
            <a:endParaRPr lang="nb-NO" sz="2400" i="1" dirty="0" smtClean="0">
              <a:solidFill>
                <a:schemeClr val="accent5"/>
              </a:solidFill>
              <a:latin typeface="Corbel" panose="020B0503020204020204" pitchFamily="34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61950" algn="l"/>
                <a:tab pos="715963" algn="l"/>
                <a:tab pos="1077913" algn="l"/>
                <a:tab pos="1431925" algn="l"/>
                <a:tab pos="1793875" algn="l"/>
              </a:tabLst>
            </a:pPr>
            <a:r>
              <a:rPr lang="nb-NO" sz="2400" i="1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.. 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for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in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61950" algn="l"/>
                <a:tab pos="715963" algn="l"/>
                <a:tab pos="1077913" algn="l"/>
                <a:tab pos="1431925" algn="l"/>
                <a:tab pos="1793875" algn="l"/>
              </a:tabLst>
            </a:pP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  <a:r>
              <a:rPr lang="nb-NO" sz="2400" i="1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..  ..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r>
              <a:rPr lang="nb-NO" sz="2400" i="1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= sphere around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endParaRPr lang="nb-NO" sz="2400" i="1" dirty="0">
              <a:solidFill>
                <a:schemeClr val="accent5"/>
              </a:solidFill>
              <a:latin typeface="Corbel" panose="020B0503020204020204" pitchFamily="34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61950" algn="l"/>
                <a:tab pos="715963" algn="l"/>
                <a:tab pos="1077913" algn="l"/>
                <a:tab pos="1431925" algn="l"/>
                <a:tab pos="1793875" algn="l"/>
              </a:tabLst>
            </a:pPr>
            <a:r>
              <a:rPr lang="nb-NO" sz="2400" i="1" dirty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  <a:r>
              <a:rPr lang="nb-NO" sz="2400" i="1" dirty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..  .. 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while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coherency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(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r>
              <a:rPr lang="nb-NO" sz="2400" dirty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)</a:t>
            </a:r>
            <a:r>
              <a:rPr lang="nb-NO" sz="2400" dirty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  <a:r>
              <a:rPr lang="nb-NO" sz="2400" dirty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&lt;</a:t>
            </a:r>
            <a:r>
              <a:rPr lang="nb-NO" sz="2400" dirty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  <a:r>
              <a:rPr lang="el-GR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γ</a:t>
            </a:r>
            <a:r>
              <a:rPr lang="nb-NO" sz="2400" i="1" baseline="-25000" dirty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  <a:endParaRPr lang="nb-NO" sz="2400" i="1" dirty="0">
              <a:solidFill>
                <a:schemeClr val="accent5"/>
              </a:solidFill>
              <a:latin typeface="Corbel" panose="020B0503020204020204" pitchFamily="34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61950" algn="l"/>
                <a:tab pos="715963" algn="l"/>
                <a:tab pos="1077913" algn="l"/>
                <a:tab pos="1431925" algn="l"/>
                <a:tab pos="1793875" algn="l"/>
              </a:tabLst>
            </a:pPr>
            <a:r>
              <a:rPr lang="nb-NO" sz="2400" i="1" dirty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  <a:r>
              <a:rPr lang="nb-NO" sz="2400" i="1" dirty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..  ..  </a:t>
            </a:r>
            <a:r>
              <a:rPr lang="nb-NO" sz="2400" i="1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.. 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increase radius of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61950" algn="l"/>
                <a:tab pos="715963" algn="l"/>
                <a:tab pos="1077913" algn="l"/>
                <a:tab pos="1431925" algn="l"/>
                <a:tab pos="1793875" algn="l"/>
              </a:tabLst>
            </a:pPr>
            <a:r>
              <a:rPr lang="nb-NO" sz="2400" i="1" dirty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  <a:r>
              <a:rPr lang="nb-NO" sz="2400" i="1" dirty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..  .. 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place a glyph in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61950" algn="l"/>
                <a:tab pos="715963" algn="l"/>
                <a:tab pos="1077913" algn="l"/>
                <a:tab pos="1431925" algn="l"/>
                <a:tab pos="1793875" algn="l"/>
              </a:tabLst>
            </a:pPr>
            <a:r>
              <a:rPr lang="nb-NO" sz="2400" i="1" dirty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  <a:r>
              <a:rPr lang="nb-NO" sz="2400" i="1" dirty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..  ..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=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-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endParaRPr lang="nb-NO" sz="2400" dirty="0" smtClean="0">
              <a:solidFill>
                <a:srgbClr val="194B64"/>
              </a:solidFill>
              <a:latin typeface="Corbel" panose="020B0503020204020204" pitchFamily="34" charset="0"/>
              <a:ea typeface="Tahoma" panose="020B0604030504040204" pitchFamily="34" charset="0"/>
              <a:cs typeface="Courier New" panose="02070309020205020404" pitchFamily="49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6480004" y="2160004"/>
            <a:ext cx="360000" cy="36000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/>
          <p:cNvGrpSpPr/>
          <p:nvPr/>
        </p:nvGrpSpPr>
        <p:grpSpPr>
          <a:xfrm>
            <a:off x="-324544" y="6426000"/>
            <a:ext cx="9468544" cy="431999"/>
            <a:chOff x="-324544" y="6426000"/>
            <a:chExt cx="9468544" cy="431999"/>
          </a:xfrm>
        </p:grpSpPr>
        <p:grpSp>
          <p:nvGrpSpPr>
            <p:cNvPr id="51" name="Group 50"/>
            <p:cNvGrpSpPr/>
            <p:nvPr/>
          </p:nvGrpSpPr>
          <p:grpSpPr>
            <a:xfrm>
              <a:off x="0" y="6426000"/>
              <a:ext cx="9144000" cy="431999"/>
              <a:chOff x="0" y="6426000"/>
              <a:chExt cx="9144000" cy="431999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0" y="6569999"/>
                <a:ext cx="9144000" cy="288000"/>
              </a:xfrm>
              <a:prstGeom prst="rect">
                <a:avLst/>
              </a:prstGeom>
              <a:gradFill flip="none" rotWithShape="1">
                <a:gsLst>
                  <a:gs pos="75000">
                    <a:srgbClr val="1E6978"/>
                  </a:gs>
                  <a:gs pos="50000">
                    <a:srgbClr val="1E5A78"/>
                  </a:gs>
                  <a:gs pos="0">
                    <a:srgbClr val="23698C"/>
                  </a:gs>
                  <a:gs pos="100000">
                    <a:srgbClr val="194B64"/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Rounded Rectangle 53"/>
              <p:cNvSpPr/>
              <p:nvPr/>
            </p:nvSpPr>
            <p:spPr>
              <a:xfrm>
                <a:off x="1476000" y="6569999"/>
                <a:ext cx="6876000" cy="288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Plaque 54"/>
              <p:cNvSpPr/>
              <p:nvPr/>
            </p:nvSpPr>
            <p:spPr>
              <a:xfrm>
                <a:off x="1332000" y="6426000"/>
                <a:ext cx="7164000" cy="288000"/>
              </a:xfrm>
              <a:prstGeom prst="plaque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2" name="Oval 51"/>
            <p:cNvSpPr/>
            <p:nvPr/>
          </p:nvSpPr>
          <p:spPr>
            <a:xfrm>
              <a:off x="-324544" y="6608965"/>
              <a:ext cx="216024" cy="2142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1084" y="0"/>
            <a:ext cx="9144000" cy="576000"/>
          </a:xfrm>
          <a:prstGeom prst="rect">
            <a:avLst/>
          </a:prstGeom>
          <a:gradFill flip="none" rotWithShape="1">
            <a:gsLst>
              <a:gs pos="75000">
                <a:srgbClr val="1E6969"/>
              </a:gs>
              <a:gs pos="50000">
                <a:srgbClr val="1E5A78"/>
              </a:gs>
              <a:gs pos="0">
                <a:srgbClr val="23698C"/>
              </a:gs>
              <a:gs pos="100000">
                <a:srgbClr val="194B6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-600051" y="67800"/>
            <a:ext cx="10140603" cy="724200"/>
            <a:chOff x="-600051" y="67800"/>
            <a:chExt cx="10140603" cy="724200"/>
          </a:xfrm>
        </p:grpSpPr>
        <p:grpSp>
          <p:nvGrpSpPr>
            <p:cNvPr id="32" name="Group 31"/>
            <p:cNvGrpSpPr/>
            <p:nvPr/>
          </p:nvGrpSpPr>
          <p:grpSpPr>
            <a:xfrm>
              <a:off x="432000" y="72000"/>
              <a:ext cx="8892528" cy="432000"/>
              <a:chOff x="432000" y="72000"/>
              <a:chExt cx="5273435" cy="43200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432000" y="72000"/>
                <a:ext cx="5273435" cy="432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432000" y="289716"/>
                <a:ext cx="5273435" cy="1422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Oval 32"/>
            <p:cNvSpPr/>
            <p:nvPr/>
          </p:nvSpPr>
          <p:spPr>
            <a:xfrm>
              <a:off x="-600051" y="67800"/>
              <a:ext cx="216024" cy="2142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Plaque 27"/>
            <p:cNvSpPr/>
            <p:nvPr/>
          </p:nvSpPr>
          <p:spPr>
            <a:xfrm>
              <a:off x="216000" y="360000"/>
              <a:ext cx="9324552" cy="432000"/>
            </a:xfrm>
            <a:prstGeom prst="plaque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68000" y="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 smtClean="0">
                <a:solidFill>
                  <a:srgbClr val="194B64"/>
                </a:solidFill>
                <a:latin typeface="Chaparral Pro" pitchFamily="18" charset="0"/>
                <a:ea typeface="Tahoma" panose="020B0604030504040204" pitchFamily="34" charset="0"/>
                <a:cs typeface="Tahoma" panose="020B0604030504040204" pitchFamily="34" charset="0"/>
              </a:rPr>
              <a:t>Visualization strategy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0" y="6570000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Brambilla et al.</a:t>
            </a:r>
            <a:endParaRPr lang="en-US" sz="14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44000" y="6570000"/>
            <a:ext cx="900000" cy="324000"/>
          </a:xfrm>
        </p:spPr>
        <p:txBody>
          <a:bodyPr/>
          <a:lstStyle/>
          <a:p>
            <a:fld id="{000FED22-883D-472C-8692-000D75AC78D0}" type="slidenum">
              <a:rPr lang="en-US" sz="1400" smtClean="0">
                <a:solidFill>
                  <a:schemeClr val="bg2"/>
                </a:solidFill>
                <a:latin typeface="Century Gothic" panose="020B0502020202020204" pitchFamily="34" charset="0"/>
              </a:rPr>
              <a:t>16</a:t>
            </a:fld>
            <a:r>
              <a:rPr lang="en-US" sz="14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 / 27</a:t>
            </a:r>
            <a:endParaRPr lang="en-US" sz="14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sp>
        <p:nvSpPr>
          <p:cNvPr id="66" name="Rectangle 3"/>
          <p:cNvSpPr txBox="1">
            <a:spLocks noChangeArrowheads="1"/>
          </p:cNvSpPr>
          <p:nvPr/>
        </p:nvSpPr>
        <p:spPr bwMode="auto">
          <a:xfrm>
            <a:off x="107504" y="707887"/>
            <a:ext cx="5256584" cy="488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>
              <a:buBlip>
                <a:blip r:embed="rId3"/>
              </a:buBlip>
            </a:pPr>
            <a:r>
              <a:rPr lang="nb-NO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Glyph placement algorithm:</a:t>
            </a:r>
            <a:endParaRPr lang="nb-NO" i="1" baseline="-25000" dirty="0">
              <a:solidFill>
                <a:srgbClr val="194B64"/>
              </a:solidFill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904000" y="1584000"/>
            <a:ext cx="2592008" cy="2592008"/>
            <a:chOff x="5859629" y="1556792"/>
            <a:chExt cx="2592008" cy="2592008"/>
          </a:xfrm>
        </p:grpSpPr>
        <p:sp>
          <p:nvSpPr>
            <p:cNvPr id="2" name="Oval 1"/>
            <p:cNvSpPr/>
            <p:nvPr/>
          </p:nvSpPr>
          <p:spPr>
            <a:xfrm>
              <a:off x="5859629" y="155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6219629" y="155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6579629" y="155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6939629" y="155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7299629" y="155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7659629" y="155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8019629" y="155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8379629" y="155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5859629" y="191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6219629" y="191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6579629" y="1916792"/>
              <a:ext cx="72008" cy="72008"/>
            </a:xfrm>
            <a:prstGeom prst="ellipse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6939629" y="1916792"/>
              <a:ext cx="72008" cy="72008"/>
            </a:xfrm>
            <a:prstGeom prst="ellipse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7299629" y="191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7659629" y="191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8019629" y="1916792"/>
              <a:ext cx="72008" cy="72008"/>
            </a:xfrm>
            <a:prstGeom prst="ellipse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8379629" y="191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5859629" y="227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6219629" y="2276792"/>
              <a:ext cx="72008" cy="72008"/>
            </a:xfrm>
            <a:prstGeom prst="ellipse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6579629" y="2276792"/>
              <a:ext cx="72008" cy="72008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6939629" y="2276792"/>
              <a:ext cx="72008" cy="72008"/>
            </a:xfrm>
            <a:prstGeom prst="ellipse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7299629" y="227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7659629" y="2276792"/>
              <a:ext cx="72008" cy="72008"/>
            </a:xfrm>
            <a:prstGeom prst="ellipse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8019629" y="227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8379629" y="227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5859629" y="2636792"/>
              <a:ext cx="72008" cy="72008"/>
            </a:xfrm>
            <a:prstGeom prst="ellipse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6219629" y="2636792"/>
              <a:ext cx="72008" cy="72008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6579629" y="2636792"/>
              <a:ext cx="72008" cy="72008"/>
            </a:xfrm>
            <a:prstGeom prst="ellipse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6939629" y="263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7299629" y="263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7659629" y="263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8019629" y="263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8379629" y="263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5859629" y="2996792"/>
              <a:ext cx="72008" cy="72008"/>
            </a:xfrm>
            <a:prstGeom prst="ellipse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6219629" y="2996792"/>
              <a:ext cx="72008" cy="72008"/>
            </a:xfrm>
            <a:prstGeom prst="ellipse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6579629" y="299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6939629" y="299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7299629" y="299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7659629" y="299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8019629" y="299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8379629" y="299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5859629" y="335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6219629" y="335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6579629" y="335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6939629" y="335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7299629" y="335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7659629" y="335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8019629" y="3356792"/>
              <a:ext cx="72008" cy="72008"/>
            </a:xfrm>
            <a:prstGeom prst="ellipse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8379629" y="335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5859629" y="371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6219629" y="371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6579629" y="371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6939629" y="371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7299629" y="371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7659629" y="3716792"/>
              <a:ext cx="72008" cy="72008"/>
            </a:xfrm>
            <a:prstGeom prst="ellipse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8019629" y="3716792"/>
              <a:ext cx="72008" cy="72008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8379629" y="3716792"/>
              <a:ext cx="72008" cy="72008"/>
            </a:xfrm>
            <a:prstGeom prst="ellipse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5859629" y="407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6219629" y="407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6579629" y="407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6939629" y="407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7299629" y="407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/>
            <p:nvPr/>
          </p:nvSpPr>
          <p:spPr>
            <a:xfrm>
              <a:off x="7659629" y="407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8019629" y="4076792"/>
              <a:ext cx="72008" cy="72008"/>
            </a:xfrm>
            <a:prstGeom prst="ellipse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8379629" y="407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8" name="Oval 107"/>
          <p:cNvSpPr/>
          <p:nvPr/>
        </p:nvSpPr>
        <p:spPr>
          <a:xfrm>
            <a:off x="5560829" y="4703568"/>
            <a:ext cx="72008" cy="7200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/>
          <p:nvPr/>
        </p:nvSpPr>
        <p:spPr>
          <a:xfrm>
            <a:off x="5920829" y="4703568"/>
            <a:ext cx="72008" cy="7200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/>
        </p:nvSpPr>
        <p:spPr>
          <a:xfrm>
            <a:off x="6280829" y="4703568"/>
            <a:ext cx="72008" cy="7200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/>
          <p:nvPr/>
        </p:nvSpPr>
        <p:spPr>
          <a:xfrm>
            <a:off x="6640829" y="4703568"/>
            <a:ext cx="72008" cy="7200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/>
          <p:nvPr/>
        </p:nvSpPr>
        <p:spPr>
          <a:xfrm>
            <a:off x="7000829" y="4703568"/>
            <a:ext cx="72008" cy="7200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/>
          <p:nvPr/>
        </p:nvSpPr>
        <p:spPr>
          <a:xfrm>
            <a:off x="7360829" y="4703568"/>
            <a:ext cx="72008" cy="7200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/>
          <p:nvPr/>
        </p:nvSpPr>
        <p:spPr>
          <a:xfrm>
            <a:off x="7720829" y="4703568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/>
          <p:nvPr/>
        </p:nvSpPr>
        <p:spPr>
          <a:xfrm>
            <a:off x="8080829" y="4703568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/>
          <p:cNvSpPr/>
          <p:nvPr/>
        </p:nvSpPr>
        <p:spPr>
          <a:xfrm>
            <a:off x="5679629" y="4703568"/>
            <a:ext cx="72008" cy="7200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/>
          <p:cNvSpPr/>
          <p:nvPr/>
        </p:nvSpPr>
        <p:spPr>
          <a:xfrm>
            <a:off x="6039629" y="4703568"/>
            <a:ext cx="72008" cy="7200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/>
          <p:nvPr/>
        </p:nvSpPr>
        <p:spPr>
          <a:xfrm>
            <a:off x="6399629" y="4703568"/>
            <a:ext cx="72008" cy="7200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6759629" y="4703568"/>
            <a:ext cx="72008" cy="7200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>
            <a:off x="7119629" y="4703568"/>
            <a:ext cx="72008" cy="7200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>
            <a:off x="7479629" y="4703568"/>
            <a:ext cx="72008" cy="7200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>
            <a:off x="7839629" y="4703568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>
            <a:off x="8199629" y="4703568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Oval 172"/>
          <p:cNvSpPr/>
          <p:nvPr/>
        </p:nvSpPr>
        <p:spPr>
          <a:xfrm>
            <a:off x="5798429" y="4703568"/>
            <a:ext cx="72008" cy="7200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Oval 173"/>
          <p:cNvSpPr/>
          <p:nvPr/>
        </p:nvSpPr>
        <p:spPr>
          <a:xfrm>
            <a:off x="6158429" y="4703568"/>
            <a:ext cx="72008" cy="7200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Oval 174"/>
          <p:cNvSpPr/>
          <p:nvPr/>
        </p:nvSpPr>
        <p:spPr>
          <a:xfrm>
            <a:off x="6518429" y="4703568"/>
            <a:ext cx="72008" cy="7200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Oval 175"/>
          <p:cNvSpPr/>
          <p:nvPr/>
        </p:nvSpPr>
        <p:spPr>
          <a:xfrm>
            <a:off x="6878429" y="4703568"/>
            <a:ext cx="72008" cy="7200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Oval 176"/>
          <p:cNvSpPr/>
          <p:nvPr/>
        </p:nvSpPr>
        <p:spPr>
          <a:xfrm>
            <a:off x="7238429" y="4703568"/>
            <a:ext cx="72008" cy="7200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Oval 177"/>
          <p:cNvSpPr/>
          <p:nvPr/>
        </p:nvSpPr>
        <p:spPr>
          <a:xfrm>
            <a:off x="7598429" y="4703568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Oval 178"/>
          <p:cNvSpPr/>
          <p:nvPr/>
        </p:nvSpPr>
        <p:spPr>
          <a:xfrm>
            <a:off x="7958429" y="4703568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Oval 179"/>
          <p:cNvSpPr/>
          <p:nvPr/>
        </p:nvSpPr>
        <p:spPr>
          <a:xfrm>
            <a:off x="8318429" y="4703568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5560829" y="4822368"/>
            <a:ext cx="2829608" cy="72008"/>
            <a:chOff x="5760000" y="4320000"/>
            <a:chExt cx="2829608" cy="72008"/>
          </a:xfrm>
          <a:solidFill>
            <a:schemeClr val="bg1">
              <a:lumMod val="95000"/>
            </a:schemeClr>
          </a:solidFill>
        </p:grpSpPr>
        <p:sp>
          <p:nvSpPr>
            <p:cNvPr id="116" name="Oval 115"/>
            <p:cNvSpPr/>
            <p:nvPr/>
          </p:nvSpPr>
          <p:spPr>
            <a:xfrm>
              <a:off x="5760000" y="4320000"/>
              <a:ext cx="72008" cy="72008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6120000" y="4320000"/>
              <a:ext cx="72008" cy="72008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/>
            <p:cNvSpPr/>
            <p:nvPr/>
          </p:nvSpPr>
          <p:spPr>
            <a:xfrm>
              <a:off x="6480000" y="4320000"/>
              <a:ext cx="72008" cy="72008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6840000" y="4320000"/>
              <a:ext cx="72008" cy="72008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7200000" y="4320000"/>
              <a:ext cx="72008" cy="72008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7560000" y="4320000"/>
              <a:ext cx="72008" cy="72008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7920000" y="4320000"/>
              <a:ext cx="72008" cy="72008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/>
            <p:cNvSpPr/>
            <p:nvPr/>
          </p:nvSpPr>
          <p:spPr>
            <a:xfrm>
              <a:off x="8280000" y="4320000"/>
              <a:ext cx="72008" cy="72008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5878800" y="4320000"/>
              <a:ext cx="72008" cy="72008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6238800" y="4320000"/>
              <a:ext cx="72008" cy="72008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6598800" y="4320000"/>
              <a:ext cx="72008" cy="72008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6958800" y="4320000"/>
              <a:ext cx="72008" cy="72008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7318800" y="4320000"/>
              <a:ext cx="72008" cy="72008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7678800" y="4320000"/>
              <a:ext cx="72008" cy="72008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8038800" y="4320000"/>
              <a:ext cx="72008" cy="72008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8398800" y="4320000"/>
              <a:ext cx="72008" cy="72008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>
              <a:off x="5997600" y="4320000"/>
              <a:ext cx="72008" cy="72008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/>
            <p:cNvSpPr/>
            <p:nvPr/>
          </p:nvSpPr>
          <p:spPr>
            <a:xfrm>
              <a:off x="6357600" y="4320000"/>
              <a:ext cx="72008" cy="72008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/>
            <p:cNvSpPr/>
            <p:nvPr/>
          </p:nvSpPr>
          <p:spPr>
            <a:xfrm>
              <a:off x="6717600" y="4320000"/>
              <a:ext cx="72008" cy="72008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/>
            <p:cNvSpPr/>
            <p:nvPr/>
          </p:nvSpPr>
          <p:spPr>
            <a:xfrm>
              <a:off x="7077600" y="4320000"/>
              <a:ext cx="72008" cy="72008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/>
            <p:cNvSpPr/>
            <p:nvPr/>
          </p:nvSpPr>
          <p:spPr>
            <a:xfrm>
              <a:off x="7437600" y="4320000"/>
              <a:ext cx="72008" cy="72008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/>
            <p:cNvSpPr/>
            <p:nvPr/>
          </p:nvSpPr>
          <p:spPr>
            <a:xfrm>
              <a:off x="7797600" y="4320000"/>
              <a:ext cx="72008" cy="72008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/>
            <p:cNvSpPr/>
            <p:nvPr/>
          </p:nvSpPr>
          <p:spPr>
            <a:xfrm>
              <a:off x="8157600" y="4320000"/>
              <a:ext cx="72008" cy="72008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/>
            <p:cNvSpPr/>
            <p:nvPr/>
          </p:nvSpPr>
          <p:spPr>
            <a:xfrm>
              <a:off x="8517600" y="4320000"/>
              <a:ext cx="72008" cy="72008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4" name="Oval 123"/>
          <p:cNvSpPr/>
          <p:nvPr/>
        </p:nvSpPr>
        <p:spPr>
          <a:xfrm>
            <a:off x="5560829" y="4941168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/>
          <p:nvPr/>
        </p:nvSpPr>
        <p:spPr>
          <a:xfrm>
            <a:off x="5920829" y="4941168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/>
          <p:nvPr/>
        </p:nvSpPr>
        <p:spPr>
          <a:xfrm>
            <a:off x="6280829" y="4941168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/>
          <p:nvPr/>
        </p:nvSpPr>
        <p:spPr>
          <a:xfrm>
            <a:off x="6640829" y="4941168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/>
          <p:nvPr/>
        </p:nvSpPr>
        <p:spPr>
          <a:xfrm>
            <a:off x="8676456" y="4822368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8676456" y="4703568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>
            <a:off x="5679629" y="4941168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>
            <a:off x="6039629" y="4941168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Oval 157"/>
          <p:cNvSpPr/>
          <p:nvPr/>
        </p:nvSpPr>
        <p:spPr>
          <a:xfrm>
            <a:off x="6399629" y="4941168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Oval 158"/>
          <p:cNvSpPr/>
          <p:nvPr/>
        </p:nvSpPr>
        <p:spPr>
          <a:xfrm>
            <a:off x="8435256" y="4822368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Oval 159"/>
          <p:cNvSpPr/>
          <p:nvPr/>
        </p:nvSpPr>
        <p:spPr>
          <a:xfrm>
            <a:off x="8435256" y="4703568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Oval 188"/>
          <p:cNvSpPr/>
          <p:nvPr/>
        </p:nvSpPr>
        <p:spPr>
          <a:xfrm>
            <a:off x="5798429" y="4941168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Oval 189"/>
          <p:cNvSpPr/>
          <p:nvPr/>
        </p:nvSpPr>
        <p:spPr>
          <a:xfrm>
            <a:off x="6158429" y="4941168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Oval 190"/>
          <p:cNvSpPr/>
          <p:nvPr/>
        </p:nvSpPr>
        <p:spPr>
          <a:xfrm>
            <a:off x="6518429" y="4941168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Oval 191"/>
          <p:cNvSpPr/>
          <p:nvPr/>
        </p:nvSpPr>
        <p:spPr>
          <a:xfrm>
            <a:off x="8554056" y="4822368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Oval 192"/>
          <p:cNvSpPr/>
          <p:nvPr/>
        </p:nvSpPr>
        <p:spPr>
          <a:xfrm>
            <a:off x="8554056" y="4703568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Rectangle 160"/>
          <p:cNvSpPr/>
          <p:nvPr/>
        </p:nvSpPr>
        <p:spPr>
          <a:xfrm>
            <a:off x="5760000" y="1440000"/>
            <a:ext cx="2880000" cy="2880000"/>
          </a:xfrm>
          <a:prstGeom prst="rect">
            <a:avLst/>
          </a:prstGeom>
          <a:noFill/>
          <a:ln w="19050" cap="rnd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Rectangle 198"/>
          <p:cNvSpPr/>
          <p:nvPr/>
        </p:nvSpPr>
        <p:spPr>
          <a:xfrm>
            <a:off x="5076056" y="4551511"/>
            <a:ext cx="4560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nb-NO" sz="2400" i="1" dirty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r>
              <a:rPr lang="nb-NO" sz="2400" i="1" baseline="-25000" dirty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endParaRPr lang="en-US" sz="2400" dirty="0"/>
          </a:p>
        </p:txBody>
      </p:sp>
      <p:sp>
        <p:nvSpPr>
          <p:cNvPr id="200" name="Oval 199"/>
          <p:cNvSpPr/>
          <p:nvPr/>
        </p:nvSpPr>
        <p:spPr>
          <a:xfrm>
            <a:off x="5561815" y="5326424"/>
            <a:ext cx="72008" cy="7200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Rectangle 204"/>
          <p:cNvSpPr/>
          <p:nvPr/>
        </p:nvSpPr>
        <p:spPr>
          <a:xfrm>
            <a:off x="5105302" y="5127575"/>
            <a:ext cx="4748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endParaRPr lang="en-US" sz="2400" dirty="0"/>
          </a:p>
        </p:txBody>
      </p:sp>
      <p:sp>
        <p:nvSpPr>
          <p:cNvPr id="206" name="Right Arrow 205"/>
          <p:cNvSpPr/>
          <p:nvPr/>
        </p:nvSpPr>
        <p:spPr>
          <a:xfrm>
            <a:off x="378284" y="3302236"/>
            <a:ext cx="288032" cy="216024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Right Arrow 206"/>
          <p:cNvSpPr/>
          <p:nvPr/>
        </p:nvSpPr>
        <p:spPr>
          <a:xfrm>
            <a:off x="378284" y="2924944"/>
            <a:ext cx="288032" cy="216024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43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Rectangle 3"/>
          <p:cNvSpPr txBox="1">
            <a:spLocks noChangeArrowheads="1"/>
          </p:cNvSpPr>
          <p:nvPr/>
        </p:nvSpPr>
        <p:spPr bwMode="auto">
          <a:xfrm>
            <a:off x="611560" y="1340768"/>
            <a:ext cx="4104456" cy="3816424"/>
          </a:xfrm>
          <a:prstGeom prst="rect">
            <a:avLst/>
          </a:prstGeom>
          <a:solidFill>
            <a:schemeClr val="bg2"/>
          </a:solidFill>
          <a:ln w="9525" cap="rnd">
            <a:solidFill>
              <a:schemeClr val="tx1"/>
            </a:solidFill>
            <a:prstDash val="lgDash"/>
            <a:round/>
            <a:headEnd/>
            <a:tailEnd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61950" algn="l"/>
                <a:tab pos="715963" algn="l"/>
                <a:tab pos="1077913" algn="l"/>
                <a:tab pos="1431925" algn="l"/>
                <a:tab pos="1793875" algn="l"/>
              </a:tabLst>
            </a:pP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for each attribute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61950" algn="l"/>
                <a:tab pos="715963" algn="l"/>
                <a:tab pos="1077913" algn="l"/>
                <a:tab pos="1431925" algn="l"/>
                <a:tab pos="1793875" algn="l"/>
              </a:tabLst>
            </a:pPr>
            <a:r>
              <a:rPr lang="nb-NO" sz="2400" i="1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.. </a:t>
            </a:r>
            <a:r>
              <a:rPr lang="el-GR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γ</a:t>
            </a:r>
            <a:r>
              <a:rPr lang="nb-NO" sz="2400" i="1" baseline="-25000" dirty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el-GR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= coherency threshold</a:t>
            </a:r>
            <a:endParaRPr lang="nb-NO" sz="2400" i="1" dirty="0" smtClean="0">
              <a:solidFill>
                <a:schemeClr val="accent5"/>
              </a:solidFill>
              <a:latin typeface="Corbel" panose="020B0503020204020204" pitchFamily="34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61950" algn="l"/>
                <a:tab pos="715963" algn="l"/>
                <a:tab pos="1077913" algn="l"/>
                <a:tab pos="1431925" algn="l"/>
                <a:tab pos="1793875" algn="l"/>
              </a:tabLst>
            </a:pPr>
            <a:r>
              <a:rPr lang="nb-NO" sz="2400" i="1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.. </a:t>
            </a:r>
            <a:r>
              <a:rPr lang="nb-NO" sz="2400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build(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61950" algn="l"/>
                <a:tab pos="715963" algn="l"/>
                <a:tab pos="1077913" algn="l"/>
                <a:tab pos="1431925" algn="l"/>
                <a:tab pos="1793875" algn="l"/>
              </a:tabLst>
            </a:pPr>
            <a:r>
              <a:rPr lang="nb-NO" sz="2400" i="1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.. 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sort</a:t>
            </a:r>
            <a:r>
              <a:rPr lang="nb-NO" sz="2400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(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,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relevance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)</a:t>
            </a:r>
            <a:endParaRPr lang="nb-NO" sz="2400" i="1" dirty="0" smtClean="0">
              <a:solidFill>
                <a:schemeClr val="accent5"/>
              </a:solidFill>
              <a:latin typeface="Corbel" panose="020B0503020204020204" pitchFamily="34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61950" algn="l"/>
                <a:tab pos="715963" algn="l"/>
                <a:tab pos="1077913" algn="l"/>
                <a:tab pos="1431925" algn="l"/>
                <a:tab pos="1793875" algn="l"/>
              </a:tabLst>
            </a:pPr>
            <a:r>
              <a:rPr lang="nb-NO" sz="2400" i="1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.. 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for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in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61950" algn="l"/>
                <a:tab pos="715963" algn="l"/>
                <a:tab pos="1077913" algn="l"/>
                <a:tab pos="1431925" algn="l"/>
                <a:tab pos="1793875" algn="l"/>
              </a:tabLst>
            </a:pP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  <a:r>
              <a:rPr lang="nb-NO" sz="2400" i="1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..  ..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r>
              <a:rPr lang="nb-NO" sz="2400" i="1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= sphere around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endParaRPr lang="nb-NO" sz="2400" i="1" dirty="0">
              <a:solidFill>
                <a:schemeClr val="accent5"/>
              </a:solidFill>
              <a:latin typeface="Corbel" panose="020B0503020204020204" pitchFamily="34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61950" algn="l"/>
                <a:tab pos="715963" algn="l"/>
                <a:tab pos="1077913" algn="l"/>
                <a:tab pos="1431925" algn="l"/>
                <a:tab pos="1793875" algn="l"/>
              </a:tabLst>
            </a:pPr>
            <a:r>
              <a:rPr lang="nb-NO" sz="2400" i="1" dirty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  <a:r>
              <a:rPr lang="nb-NO" sz="2400" i="1" dirty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..  .. 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while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coherency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(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r>
              <a:rPr lang="nb-NO" sz="2400" dirty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)</a:t>
            </a:r>
            <a:r>
              <a:rPr lang="nb-NO" sz="2400" dirty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  <a:r>
              <a:rPr lang="nb-NO" sz="2400" dirty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&lt;</a:t>
            </a:r>
            <a:r>
              <a:rPr lang="nb-NO" sz="2400" dirty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  <a:r>
              <a:rPr lang="el-GR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γ</a:t>
            </a:r>
            <a:r>
              <a:rPr lang="nb-NO" sz="2400" i="1" baseline="-25000" dirty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  <a:endParaRPr lang="nb-NO" sz="2400" i="1" dirty="0">
              <a:solidFill>
                <a:schemeClr val="accent5"/>
              </a:solidFill>
              <a:latin typeface="Corbel" panose="020B0503020204020204" pitchFamily="34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61950" algn="l"/>
                <a:tab pos="715963" algn="l"/>
                <a:tab pos="1077913" algn="l"/>
                <a:tab pos="1431925" algn="l"/>
                <a:tab pos="1793875" algn="l"/>
              </a:tabLst>
            </a:pPr>
            <a:r>
              <a:rPr lang="nb-NO" sz="2400" i="1" dirty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  <a:r>
              <a:rPr lang="nb-NO" sz="2400" i="1" dirty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..  ..  </a:t>
            </a:r>
            <a:r>
              <a:rPr lang="nb-NO" sz="2400" i="1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.. 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increase radius of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61950" algn="l"/>
                <a:tab pos="715963" algn="l"/>
                <a:tab pos="1077913" algn="l"/>
                <a:tab pos="1431925" algn="l"/>
                <a:tab pos="1793875" algn="l"/>
              </a:tabLst>
            </a:pPr>
            <a:r>
              <a:rPr lang="nb-NO" sz="2400" i="1" dirty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  <a:r>
              <a:rPr lang="nb-NO" sz="2400" i="1" dirty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..  .. 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place a glyph in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61950" algn="l"/>
                <a:tab pos="715963" algn="l"/>
                <a:tab pos="1077913" algn="l"/>
                <a:tab pos="1431925" algn="l"/>
                <a:tab pos="1793875" algn="l"/>
              </a:tabLst>
            </a:pPr>
            <a:r>
              <a:rPr lang="nb-NO" sz="2400" i="1" dirty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  <a:r>
              <a:rPr lang="nb-NO" sz="2400" i="1" dirty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..  ..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=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-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endParaRPr lang="nb-NO" sz="2400" dirty="0" smtClean="0">
              <a:solidFill>
                <a:srgbClr val="194B64"/>
              </a:solidFill>
              <a:latin typeface="Corbel" panose="020B0503020204020204" pitchFamily="34" charset="0"/>
              <a:ea typeface="Tahoma" panose="020B0604030504040204" pitchFamily="34" charset="0"/>
              <a:cs typeface="Courier New" panose="02070309020205020404" pitchFamily="49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6220468" y="1900464"/>
            <a:ext cx="879072" cy="879072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/>
          <p:cNvGrpSpPr/>
          <p:nvPr/>
        </p:nvGrpSpPr>
        <p:grpSpPr>
          <a:xfrm>
            <a:off x="-324544" y="6426000"/>
            <a:ext cx="9468544" cy="431999"/>
            <a:chOff x="-324544" y="6426000"/>
            <a:chExt cx="9468544" cy="431999"/>
          </a:xfrm>
        </p:grpSpPr>
        <p:grpSp>
          <p:nvGrpSpPr>
            <p:cNvPr id="51" name="Group 50"/>
            <p:cNvGrpSpPr/>
            <p:nvPr/>
          </p:nvGrpSpPr>
          <p:grpSpPr>
            <a:xfrm>
              <a:off x="0" y="6426000"/>
              <a:ext cx="9144000" cy="431999"/>
              <a:chOff x="0" y="6426000"/>
              <a:chExt cx="9144000" cy="431999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0" y="6569999"/>
                <a:ext cx="9144000" cy="288000"/>
              </a:xfrm>
              <a:prstGeom prst="rect">
                <a:avLst/>
              </a:prstGeom>
              <a:gradFill flip="none" rotWithShape="1">
                <a:gsLst>
                  <a:gs pos="75000">
                    <a:srgbClr val="1E6978"/>
                  </a:gs>
                  <a:gs pos="50000">
                    <a:srgbClr val="1E5A78"/>
                  </a:gs>
                  <a:gs pos="0">
                    <a:srgbClr val="23698C"/>
                  </a:gs>
                  <a:gs pos="100000">
                    <a:srgbClr val="194B64"/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Rounded Rectangle 53"/>
              <p:cNvSpPr/>
              <p:nvPr/>
            </p:nvSpPr>
            <p:spPr>
              <a:xfrm>
                <a:off x="1476000" y="6569999"/>
                <a:ext cx="6876000" cy="288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Plaque 54"/>
              <p:cNvSpPr/>
              <p:nvPr/>
            </p:nvSpPr>
            <p:spPr>
              <a:xfrm>
                <a:off x="1332000" y="6426000"/>
                <a:ext cx="7164000" cy="288000"/>
              </a:xfrm>
              <a:prstGeom prst="plaque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2" name="Oval 51"/>
            <p:cNvSpPr/>
            <p:nvPr/>
          </p:nvSpPr>
          <p:spPr>
            <a:xfrm>
              <a:off x="-324544" y="6608965"/>
              <a:ext cx="216024" cy="2142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1084" y="0"/>
            <a:ext cx="9144000" cy="576000"/>
          </a:xfrm>
          <a:prstGeom prst="rect">
            <a:avLst/>
          </a:prstGeom>
          <a:gradFill flip="none" rotWithShape="1">
            <a:gsLst>
              <a:gs pos="75000">
                <a:srgbClr val="1E6969"/>
              </a:gs>
              <a:gs pos="50000">
                <a:srgbClr val="1E5A78"/>
              </a:gs>
              <a:gs pos="0">
                <a:srgbClr val="23698C"/>
              </a:gs>
              <a:gs pos="100000">
                <a:srgbClr val="194B6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-600051" y="67800"/>
            <a:ext cx="10140603" cy="724200"/>
            <a:chOff x="-600051" y="67800"/>
            <a:chExt cx="10140603" cy="724200"/>
          </a:xfrm>
        </p:grpSpPr>
        <p:grpSp>
          <p:nvGrpSpPr>
            <p:cNvPr id="32" name="Group 31"/>
            <p:cNvGrpSpPr/>
            <p:nvPr/>
          </p:nvGrpSpPr>
          <p:grpSpPr>
            <a:xfrm>
              <a:off x="432000" y="72000"/>
              <a:ext cx="8892528" cy="432000"/>
              <a:chOff x="432000" y="72000"/>
              <a:chExt cx="5273435" cy="43200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432000" y="72000"/>
                <a:ext cx="5273435" cy="432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432000" y="289716"/>
                <a:ext cx="5273435" cy="1422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Oval 32"/>
            <p:cNvSpPr/>
            <p:nvPr/>
          </p:nvSpPr>
          <p:spPr>
            <a:xfrm>
              <a:off x="-600051" y="67800"/>
              <a:ext cx="216024" cy="2142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Plaque 27"/>
            <p:cNvSpPr/>
            <p:nvPr/>
          </p:nvSpPr>
          <p:spPr>
            <a:xfrm>
              <a:off x="216000" y="360000"/>
              <a:ext cx="9324552" cy="432000"/>
            </a:xfrm>
            <a:prstGeom prst="plaque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68000" y="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 smtClean="0">
                <a:solidFill>
                  <a:srgbClr val="194B64"/>
                </a:solidFill>
                <a:latin typeface="Chaparral Pro" pitchFamily="18" charset="0"/>
                <a:ea typeface="Tahoma" panose="020B0604030504040204" pitchFamily="34" charset="0"/>
                <a:cs typeface="Tahoma" panose="020B0604030504040204" pitchFamily="34" charset="0"/>
              </a:rPr>
              <a:t>Visualization strategy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0" y="6570000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Brambilla et al.</a:t>
            </a:r>
            <a:endParaRPr lang="en-US" sz="14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44000" y="6570000"/>
            <a:ext cx="900000" cy="324000"/>
          </a:xfrm>
        </p:spPr>
        <p:txBody>
          <a:bodyPr/>
          <a:lstStyle/>
          <a:p>
            <a:fld id="{000FED22-883D-472C-8692-000D75AC78D0}" type="slidenum">
              <a:rPr lang="en-US" sz="1400" smtClean="0">
                <a:solidFill>
                  <a:schemeClr val="bg2"/>
                </a:solidFill>
                <a:latin typeface="Century Gothic" panose="020B0502020202020204" pitchFamily="34" charset="0"/>
              </a:rPr>
              <a:t>17</a:t>
            </a:fld>
            <a:r>
              <a:rPr lang="en-US" sz="14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 / 27</a:t>
            </a:r>
            <a:endParaRPr lang="en-US" sz="14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sp>
        <p:nvSpPr>
          <p:cNvPr id="66" name="Rectangle 3"/>
          <p:cNvSpPr txBox="1">
            <a:spLocks noChangeArrowheads="1"/>
          </p:cNvSpPr>
          <p:nvPr/>
        </p:nvSpPr>
        <p:spPr bwMode="auto">
          <a:xfrm>
            <a:off x="107504" y="707887"/>
            <a:ext cx="5256584" cy="488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>
              <a:buBlip>
                <a:blip r:embed="rId3"/>
              </a:buBlip>
            </a:pPr>
            <a:r>
              <a:rPr lang="nb-NO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Glyph placement algorithm:</a:t>
            </a:r>
            <a:endParaRPr lang="nb-NO" i="1" baseline="-25000" dirty="0">
              <a:solidFill>
                <a:srgbClr val="194B64"/>
              </a:solidFill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904000" y="1584000"/>
            <a:ext cx="2592008" cy="2592008"/>
            <a:chOff x="5859629" y="1556792"/>
            <a:chExt cx="2592008" cy="2592008"/>
          </a:xfrm>
        </p:grpSpPr>
        <p:sp>
          <p:nvSpPr>
            <p:cNvPr id="2" name="Oval 1"/>
            <p:cNvSpPr/>
            <p:nvPr/>
          </p:nvSpPr>
          <p:spPr>
            <a:xfrm>
              <a:off x="5859629" y="155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6219629" y="155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6579629" y="155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6939629" y="155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7299629" y="155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7659629" y="155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8019629" y="155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8379629" y="155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5859629" y="191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6219629" y="191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6579629" y="1916792"/>
              <a:ext cx="72008" cy="72008"/>
            </a:xfrm>
            <a:prstGeom prst="ellipse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6939629" y="1916792"/>
              <a:ext cx="72008" cy="72008"/>
            </a:xfrm>
            <a:prstGeom prst="ellipse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7299629" y="191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7659629" y="191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8019629" y="1916792"/>
              <a:ext cx="72008" cy="72008"/>
            </a:xfrm>
            <a:prstGeom prst="ellipse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8379629" y="191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5859629" y="227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6219629" y="2276792"/>
              <a:ext cx="72008" cy="72008"/>
            </a:xfrm>
            <a:prstGeom prst="ellipse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6579629" y="2276792"/>
              <a:ext cx="72008" cy="72008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6939629" y="2276792"/>
              <a:ext cx="72008" cy="72008"/>
            </a:xfrm>
            <a:prstGeom prst="ellipse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7299629" y="227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7659629" y="2276792"/>
              <a:ext cx="72008" cy="72008"/>
            </a:xfrm>
            <a:prstGeom prst="ellipse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8019629" y="227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8379629" y="227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5859629" y="2636792"/>
              <a:ext cx="72008" cy="72008"/>
            </a:xfrm>
            <a:prstGeom prst="ellipse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6219629" y="2636792"/>
              <a:ext cx="72008" cy="72008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6579629" y="2636792"/>
              <a:ext cx="72008" cy="72008"/>
            </a:xfrm>
            <a:prstGeom prst="ellipse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6939629" y="263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7299629" y="263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7659629" y="263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8019629" y="263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8379629" y="263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5859629" y="2996792"/>
              <a:ext cx="72008" cy="72008"/>
            </a:xfrm>
            <a:prstGeom prst="ellipse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6219629" y="2996792"/>
              <a:ext cx="72008" cy="72008"/>
            </a:xfrm>
            <a:prstGeom prst="ellipse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6579629" y="299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6939629" y="299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7299629" y="299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7659629" y="299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8019629" y="299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8379629" y="299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5859629" y="335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6219629" y="335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6579629" y="335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6939629" y="335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7299629" y="335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7659629" y="335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8019629" y="3356792"/>
              <a:ext cx="72008" cy="72008"/>
            </a:xfrm>
            <a:prstGeom prst="ellipse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8379629" y="335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5859629" y="371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6219629" y="371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6579629" y="371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6939629" y="371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7299629" y="371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7659629" y="3716792"/>
              <a:ext cx="72008" cy="72008"/>
            </a:xfrm>
            <a:prstGeom prst="ellipse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8019629" y="3716792"/>
              <a:ext cx="72008" cy="72008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8379629" y="3716792"/>
              <a:ext cx="72008" cy="72008"/>
            </a:xfrm>
            <a:prstGeom prst="ellipse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5859629" y="407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6219629" y="407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6579629" y="407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6939629" y="407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7299629" y="407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/>
            <p:nvPr/>
          </p:nvSpPr>
          <p:spPr>
            <a:xfrm>
              <a:off x="7659629" y="407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8019629" y="4076792"/>
              <a:ext cx="72008" cy="72008"/>
            </a:xfrm>
            <a:prstGeom prst="ellipse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8379629" y="407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8" name="Oval 107"/>
          <p:cNvSpPr/>
          <p:nvPr/>
        </p:nvSpPr>
        <p:spPr>
          <a:xfrm>
            <a:off x="5560829" y="4703568"/>
            <a:ext cx="72008" cy="7200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/>
          <p:nvPr/>
        </p:nvSpPr>
        <p:spPr>
          <a:xfrm>
            <a:off x="5920829" y="4703568"/>
            <a:ext cx="72008" cy="7200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/>
        </p:nvSpPr>
        <p:spPr>
          <a:xfrm>
            <a:off x="6280829" y="4703568"/>
            <a:ext cx="72008" cy="7200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/>
          <p:nvPr/>
        </p:nvSpPr>
        <p:spPr>
          <a:xfrm>
            <a:off x="6640829" y="4703568"/>
            <a:ext cx="72008" cy="7200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/>
          <p:nvPr/>
        </p:nvSpPr>
        <p:spPr>
          <a:xfrm>
            <a:off x="7000829" y="4703568"/>
            <a:ext cx="72008" cy="7200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/>
          <p:nvPr/>
        </p:nvSpPr>
        <p:spPr>
          <a:xfrm>
            <a:off x="7360829" y="4703568"/>
            <a:ext cx="72008" cy="7200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/>
          <p:nvPr/>
        </p:nvSpPr>
        <p:spPr>
          <a:xfrm>
            <a:off x="7720829" y="4703568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/>
          <p:nvPr/>
        </p:nvSpPr>
        <p:spPr>
          <a:xfrm>
            <a:off x="8080829" y="4703568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/>
          <p:cNvSpPr/>
          <p:nvPr/>
        </p:nvSpPr>
        <p:spPr>
          <a:xfrm>
            <a:off x="5679629" y="4703568"/>
            <a:ext cx="72008" cy="7200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/>
          <p:cNvSpPr/>
          <p:nvPr/>
        </p:nvSpPr>
        <p:spPr>
          <a:xfrm>
            <a:off x="6039629" y="4703568"/>
            <a:ext cx="72008" cy="7200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/>
          <p:nvPr/>
        </p:nvSpPr>
        <p:spPr>
          <a:xfrm>
            <a:off x="6399629" y="4703568"/>
            <a:ext cx="72008" cy="7200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6759629" y="4703568"/>
            <a:ext cx="72008" cy="7200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>
            <a:off x="7119629" y="4703568"/>
            <a:ext cx="72008" cy="7200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>
            <a:off x="7479629" y="4703568"/>
            <a:ext cx="72008" cy="7200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>
            <a:off x="7839629" y="4703568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>
            <a:off x="8199629" y="4703568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Oval 172"/>
          <p:cNvSpPr/>
          <p:nvPr/>
        </p:nvSpPr>
        <p:spPr>
          <a:xfrm>
            <a:off x="5798429" y="4703568"/>
            <a:ext cx="72008" cy="7200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Oval 173"/>
          <p:cNvSpPr/>
          <p:nvPr/>
        </p:nvSpPr>
        <p:spPr>
          <a:xfrm>
            <a:off x="6158429" y="4703568"/>
            <a:ext cx="72008" cy="7200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Oval 174"/>
          <p:cNvSpPr/>
          <p:nvPr/>
        </p:nvSpPr>
        <p:spPr>
          <a:xfrm>
            <a:off x="6518429" y="4703568"/>
            <a:ext cx="72008" cy="7200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Oval 175"/>
          <p:cNvSpPr/>
          <p:nvPr/>
        </p:nvSpPr>
        <p:spPr>
          <a:xfrm>
            <a:off x="6878429" y="4703568"/>
            <a:ext cx="72008" cy="7200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Oval 176"/>
          <p:cNvSpPr/>
          <p:nvPr/>
        </p:nvSpPr>
        <p:spPr>
          <a:xfrm>
            <a:off x="7238429" y="4703568"/>
            <a:ext cx="72008" cy="7200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Oval 177"/>
          <p:cNvSpPr/>
          <p:nvPr/>
        </p:nvSpPr>
        <p:spPr>
          <a:xfrm>
            <a:off x="7598429" y="4703568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Oval 178"/>
          <p:cNvSpPr/>
          <p:nvPr/>
        </p:nvSpPr>
        <p:spPr>
          <a:xfrm>
            <a:off x="7958429" y="4703568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Oval 179"/>
          <p:cNvSpPr/>
          <p:nvPr/>
        </p:nvSpPr>
        <p:spPr>
          <a:xfrm>
            <a:off x="8318429" y="4703568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5560829" y="4822368"/>
            <a:ext cx="2829608" cy="72008"/>
            <a:chOff x="5760000" y="4320000"/>
            <a:chExt cx="2829608" cy="72008"/>
          </a:xfrm>
          <a:solidFill>
            <a:schemeClr val="bg1">
              <a:lumMod val="95000"/>
            </a:schemeClr>
          </a:solidFill>
        </p:grpSpPr>
        <p:sp>
          <p:nvSpPr>
            <p:cNvPr id="116" name="Oval 115"/>
            <p:cNvSpPr/>
            <p:nvPr/>
          </p:nvSpPr>
          <p:spPr>
            <a:xfrm>
              <a:off x="5760000" y="4320000"/>
              <a:ext cx="72008" cy="72008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6120000" y="4320000"/>
              <a:ext cx="72008" cy="72008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/>
            <p:cNvSpPr/>
            <p:nvPr/>
          </p:nvSpPr>
          <p:spPr>
            <a:xfrm>
              <a:off x="6480000" y="4320000"/>
              <a:ext cx="72008" cy="72008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6840000" y="4320000"/>
              <a:ext cx="72008" cy="72008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7200000" y="4320000"/>
              <a:ext cx="72008" cy="72008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7560000" y="4320000"/>
              <a:ext cx="72008" cy="72008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7920000" y="4320000"/>
              <a:ext cx="72008" cy="72008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/>
            <p:cNvSpPr/>
            <p:nvPr/>
          </p:nvSpPr>
          <p:spPr>
            <a:xfrm>
              <a:off x="8280000" y="4320000"/>
              <a:ext cx="72008" cy="72008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5878800" y="4320000"/>
              <a:ext cx="72008" cy="72008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6238800" y="4320000"/>
              <a:ext cx="72008" cy="72008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6598800" y="4320000"/>
              <a:ext cx="72008" cy="72008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6958800" y="4320000"/>
              <a:ext cx="72008" cy="72008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7318800" y="4320000"/>
              <a:ext cx="72008" cy="72008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7678800" y="4320000"/>
              <a:ext cx="72008" cy="72008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8038800" y="4320000"/>
              <a:ext cx="72008" cy="72008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8398800" y="4320000"/>
              <a:ext cx="72008" cy="72008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>
              <a:off x="5997600" y="4320000"/>
              <a:ext cx="72008" cy="72008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/>
            <p:cNvSpPr/>
            <p:nvPr/>
          </p:nvSpPr>
          <p:spPr>
            <a:xfrm>
              <a:off x="6357600" y="4320000"/>
              <a:ext cx="72008" cy="72008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/>
            <p:cNvSpPr/>
            <p:nvPr/>
          </p:nvSpPr>
          <p:spPr>
            <a:xfrm>
              <a:off x="6717600" y="4320000"/>
              <a:ext cx="72008" cy="72008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/>
            <p:cNvSpPr/>
            <p:nvPr/>
          </p:nvSpPr>
          <p:spPr>
            <a:xfrm>
              <a:off x="7077600" y="4320000"/>
              <a:ext cx="72008" cy="72008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/>
            <p:cNvSpPr/>
            <p:nvPr/>
          </p:nvSpPr>
          <p:spPr>
            <a:xfrm>
              <a:off x="7437600" y="4320000"/>
              <a:ext cx="72008" cy="72008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/>
            <p:cNvSpPr/>
            <p:nvPr/>
          </p:nvSpPr>
          <p:spPr>
            <a:xfrm>
              <a:off x="7797600" y="4320000"/>
              <a:ext cx="72008" cy="72008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/>
            <p:cNvSpPr/>
            <p:nvPr/>
          </p:nvSpPr>
          <p:spPr>
            <a:xfrm>
              <a:off x="8157600" y="4320000"/>
              <a:ext cx="72008" cy="72008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/>
            <p:cNvSpPr/>
            <p:nvPr/>
          </p:nvSpPr>
          <p:spPr>
            <a:xfrm>
              <a:off x="8517600" y="4320000"/>
              <a:ext cx="72008" cy="72008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4" name="Oval 123"/>
          <p:cNvSpPr/>
          <p:nvPr/>
        </p:nvSpPr>
        <p:spPr>
          <a:xfrm>
            <a:off x="5560829" y="4941168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/>
          <p:nvPr/>
        </p:nvSpPr>
        <p:spPr>
          <a:xfrm>
            <a:off x="5920829" y="4941168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/>
          <p:nvPr/>
        </p:nvSpPr>
        <p:spPr>
          <a:xfrm>
            <a:off x="6280829" y="4941168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/>
          <p:nvPr/>
        </p:nvSpPr>
        <p:spPr>
          <a:xfrm>
            <a:off x="6640829" y="4941168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/>
          <p:nvPr/>
        </p:nvSpPr>
        <p:spPr>
          <a:xfrm>
            <a:off x="8676456" y="4822368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8676456" y="4703568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>
            <a:off x="5679629" y="4941168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>
            <a:off x="6039629" y="4941168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Oval 157"/>
          <p:cNvSpPr/>
          <p:nvPr/>
        </p:nvSpPr>
        <p:spPr>
          <a:xfrm>
            <a:off x="6399629" y="4941168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Oval 158"/>
          <p:cNvSpPr/>
          <p:nvPr/>
        </p:nvSpPr>
        <p:spPr>
          <a:xfrm>
            <a:off x="8435256" y="4822368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Oval 159"/>
          <p:cNvSpPr/>
          <p:nvPr/>
        </p:nvSpPr>
        <p:spPr>
          <a:xfrm>
            <a:off x="8435256" y="4703568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Oval 188"/>
          <p:cNvSpPr/>
          <p:nvPr/>
        </p:nvSpPr>
        <p:spPr>
          <a:xfrm>
            <a:off x="5798429" y="4941168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Oval 189"/>
          <p:cNvSpPr/>
          <p:nvPr/>
        </p:nvSpPr>
        <p:spPr>
          <a:xfrm>
            <a:off x="6158429" y="4941168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Oval 190"/>
          <p:cNvSpPr/>
          <p:nvPr/>
        </p:nvSpPr>
        <p:spPr>
          <a:xfrm>
            <a:off x="6518429" y="4941168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Oval 191"/>
          <p:cNvSpPr/>
          <p:nvPr/>
        </p:nvSpPr>
        <p:spPr>
          <a:xfrm>
            <a:off x="8554056" y="4822368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Oval 192"/>
          <p:cNvSpPr/>
          <p:nvPr/>
        </p:nvSpPr>
        <p:spPr>
          <a:xfrm>
            <a:off x="8554056" y="4703568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Rectangle 160"/>
          <p:cNvSpPr/>
          <p:nvPr/>
        </p:nvSpPr>
        <p:spPr>
          <a:xfrm>
            <a:off x="5760000" y="1440000"/>
            <a:ext cx="2880000" cy="2880000"/>
          </a:xfrm>
          <a:prstGeom prst="rect">
            <a:avLst/>
          </a:prstGeom>
          <a:noFill/>
          <a:ln w="19050" cap="rnd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Rectangle 161"/>
          <p:cNvSpPr/>
          <p:nvPr/>
        </p:nvSpPr>
        <p:spPr>
          <a:xfrm>
            <a:off x="5076056" y="4551511"/>
            <a:ext cx="4560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nb-NO" sz="2400" i="1" dirty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r>
              <a:rPr lang="nb-NO" sz="2400" i="1" baseline="-25000" dirty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endParaRPr lang="en-US" sz="2400" dirty="0"/>
          </a:p>
        </p:txBody>
      </p:sp>
      <p:sp>
        <p:nvSpPr>
          <p:cNvPr id="206" name="Oval 205"/>
          <p:cNvSpPr/>
          <p:nvPr/>
        </p:nvSpPr>
        <p:spPr>
          <a:xfrm>
            <a:off x="5561815" y="5326424"/>
            <a:ext cx="72008" cy="7200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Oval 206"/>
          <p:cNvSpPr/>
          <p:nvPr/>
        </p:nvSpPr>
        <p:spPr>
          <a:xfrm>
            <a:off x="6281815" y="5326424"/>
            <a:ext cx="72008" cy="7200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Oval 207"/>
          <p:cNvSpPr/>
          <p:nvPr/>
        </p:nvSpPr>
        <p:spPr>
          <a:xfrm>
            <a:off x="7001815" y="5326424"/>
            <a:ext cx="72008" cy="7200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Oval 209"/>
          <p:cNvSpPr/>
          <p:nvPr/>
        </p:nvSpPr>
        <p:spPr>
          <a:xfrm>
            <a:off x="6040615" y="5326424"/>
            <a:ext cx="72008" cy="7200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Oval 211"/>
          <p:cNvSpPr/>
          <p:nvPr/>
        </p:nvSpPr>
        <p:spPr>
          <a:xfrm>
            <a:off x="7480615" y="5326424"/>
            <a:ext cx="72008" cy="7200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Rectangle 214"/>
          <p:cNvSpPr/>
          <p:nvPr/>
        </p:nvSpPr>
        <p:spPr>
          <a:xfrm>
            <a:off x="5105302" y="5127575"/>
            <a:ext cx="4748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endParaRPr lang="en-US" sz="2400" dirty="0"/>
          </a:p>
        </p:txBody>
      </p:sp>
      <p:sp>
        <p:nvSpPr>
          <p:cNvPr id="216" name="Right Arrow 215"/>
          <p:cNvSpPr/>
          <p:nvPr/>
        </p:nvSpPr>
        <p:spPr>
          <a:xfrm>
            <a:off x="378284" y="4022316"/>
            <a:ext cx="288032" cy="216024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Right Arrow 217"/>
          <p:cNvSpPr/>
          <p:nvPr/>
        </p:nvSpPr>
        <p:spPr>
          <a:xfrm>
            <a:off x="378284" y="3645024"/>
            <a:ext cx="288032" cy="216024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27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Rectangle 3"/>
          <p:cNvSpPr txBox="1">
            <a:spLocks noChangeArrowheads="1"/>
          </p:cNvSpPr>
          <p:nvPr/>
        </p:nvSpPr>
        <p:spPr bwMode="auto">
          <a:xfrm>
            <a:off x="611560" y="1340768"/>
            <a:ext cx="4104456" cy="3816424"/>
          </a:xfrm>
          <a:prstGeom prst="rect">
            <a:avLst/>
          </a:prstGeom>
          <a:solidFill>
            <a:schemeClr val="bg2"/>
          </a:solidFill>
          <a:ln w="9525" cap="rnd">
            <a:solidFill>
              <a:schemeClr val="tx1"/>
            </a:solidFill>
            <a:prstDash val="lgDash"/>
            <a:round/>
            <a:headEnd/>
            <a:tailEnd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61950" algn="l"/>
                <a:tab pos="715963" algn="l"/>
                <a:tab pos="1077913" algn="l"/>
                <a:tab pos="1431925" algn="l"/>
                <a:tab pos="1793875" algn="l"/>
              </a:tabLst>
            </a:pP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for each attribute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61950" algn="l"/>
                <a:tab pos="715963" algn="l"/>
                <a:tab pos="1077913" algn="l"/>
                <a:tab pos="1431925" algn="l"/>
                <a:tab pos="1793875" algn="l"/>
              </a:tabLst>
            </a:pPr>
            <a:r>
              <a:rPr lang="nb-NO" sz="2400" i="1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.. </a:t>
            </a:r>
            <a:r>
              <a:rPr lang="el-GR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γ</a:t>
            </a:r>
            <a:r>
              <a:rPr lang="nb-NO" sz="2400" i="1" baseline="-25000" dirty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el-GR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= coherency threshold</a:t>
            </a:r>
            <a:endParaRPr lang="nb-NO" sz="2400" i="1" dirty="0" smtClean="0">
              <a:solidFill>
                <a:schemeClr val="accent5"/>
              </a:solidFill>
              <a:latin typeface="Corbel" panose="020B0503020204020204" pitchFamily="34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61950" algn="l"/>
                <a:tab pos="715963" algn="l"/>
                <a:tab pos="1077913" algn="l"/>
                <a:tab pos="1431925" algn="l"/>
                <a:tab pos="1793875" algn="l"/>
              </a:tabLst>
            </a:pPr>
            <a:r>
              <a:rPr lang="nb-NO" sz="2400" i="1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.. </a:t>
            </a:r>
            <a:r>
              <a:rPr lang="nb-NO" sz="2400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build(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61950" algn="l"/>
                <a:tab pos="715963" algn="l"/>
                <a:tab pos="1077913" algn="l"/>
                <a:tab pos="1431925" algn="l"/>
                <a:tab pos="1793875" algn="l"/>
              </a:tabLst>
            </a:pPr>
            <a:r>
              <a:rPr lang="nb-NO" sz="2400" i="1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.. 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sort</a:t>
            </a:r>
            <a:r>
              <a:rPr lang="nb-NO" sz="2400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(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,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relevance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)</a:t>
            </a:r>
            <a:endParaRPr lang="nb-NO" sz="2400" i="1" dirty="0" smtClean="0">
              <a:solidFill>
                <a:schemeClr val="accent5"/>
              </a:solidFill>
              <a:latin typeface="Corbel" panose="020B0503020204020204" pitchFamily="34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61950" algn="l"/>
                <a:tab pos="715963" algn="l"/>
                <a:tab pos="1077913" algn="l"/>
                <a:tab pos="1431925" algn="l"/>
                <a:tab pos="1793875" algn="l"/>
              </a:tabLst>
            </a:pPr>
            <a:r>
              <a:rPr lang="nb-NO" sz="2400" i="1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.. 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for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in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61950" algn="l"/>
                <a:tab pos="715963" algn="l"/>
                <a:tab pos="1077913" algn="l"/>
                <a:tab pos="1431925" algn="l"/>
                <a:tab pos="1793875" algn="l"/>
              </a:tabLst>
            </a:pP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  <a:r>
              <a:rPr lang="nb-NO" sz="2400" i="1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..  ..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r>
              <a:rPr lang="nb-NO" sz="2400" i="1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= sphere around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endParaRPr lang="nb-NO" sz="2400" i="1" dirty="0">
              <a:solidFill>
                <a:schemeClr val="accent5"/>
              </a:solidFill>
              <a:latin typeface="Corbel" panose="020B0503020204020204" pitchFamily="34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61950" algn="l"/>
                <a:tab pos="715963" algn="l"/>
                <a:tab pos="1077913" algn="l"/>
                <a:tab pos="1431925" algn="l"/>
                <a:tab pos="1793875" algn="l"/>
              </a:tabLst>
            </a:pPr>
            <a:r>
              <a:rPr lang="nb-NO" sz="2400" i="1" dirty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  <a:r>
              <a:rPr lang="nb-NO" sz="2400" i="1" dirty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..  .. 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while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coherency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(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r>
              <a:rPr lang="nb-NO" sz="2400" dirty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)</a:t>
            </a:r>
            <a:r>
              <a:rPr lang="nb-NO" sz="2400" dirty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  <a:r>
              <a:rPr lang="nb-NO" sz="2400" dirty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&lt;</a:t>
            </a:r>
            <a:r>
              <a:rPr lang="nb-NO" sz="2400" dirty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  <a:r>
              <a:rPr lang="el-GR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γ</a:t>
            </a:r>
            <a:r>
              <a:rPr lang="nb-NO" sz="2400" i="1" baseline="-25000" dirty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  <a:endParaRPr lang="nb-NO" sz="2400" i="1" dirty="0">
              <a:solidFill>
                <a:schemeClr val="accent5"/>
              </a:solidFill>
              <a:latin typeface="Corbel" panose="020B0503020204020204" pitchFamily="34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61950" algn="l"/>
                <a:tab pos="715963" algn="l"/>
                <a:tab pos="1077913" algn="l"/>
                <a:tab pos="1431925" algn="l"/>
                <a:tab pos="1793875" algn="l"/>
              </a:tabLst>
            </a:pPr>
            <a:r>
              <a:rPr lang="nb-NO" sz="2400" i="1" dirty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  <a:r>
              <a:rPr lang="nb-NO" sz="2400" i="1" dirty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..  ..  </a:t>
            </a:r>
            <a:r>
              <a:rPr lang="nb-NO" sz="2400" i="1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.. 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increase radius of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61950" algn="l"/>
                <a:tab pos="715963" algn="l"/>
                <a:tab pos="1077913" algn="l"/>
                <a:tab pos="1431925" algn="l"/>
                <a:tab pos="1793875" algn="l"/>
              </a:tabLst>
            </a:pPr>
            <a:r>
              <a:rPr lang="nb-NO" sz="2400" i="1" dirty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  <a:r>
              <a:rPr lang="nb-NO" sz="2400" i="1" dirty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..  .. 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place a glyph in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61950" algn="l"/>
                <a:tab pos="715963" algn="l"/>
                <a:tab pos="1077913" algn="l"/>
                <a:tab pos="1431925" algn="l"/>
                <a:tab pos="1793875" algn="l"/>
              </a:tabLst>
            </a:pPr>
            <a:r>
              <a:rPr lang="nb-NO" sz="2400" i="1" dirty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  <a:r>
              <a:rPr lang="nb-NO" sz="2400" i="1" dirty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..  ..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=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-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endParaRPr lang="nb-NO" sz="2400" dirty="0" smtClean="0">
              <a:solidFill>
                <a:srgbClr val="194B64"/>
              </a:solidFill>
              <a:latin typeface="Corbel" panose="020B0503020204020204" pitchFamily="34" charset="0"/>
              <a:ea typeface="Tahoma" panose="020B0604030504040204" pitchFamily="34" charset="0"/>
              <a:cs typeface="Courier New" panose="02070309020205020404" pitchFamily="49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6039314" y="1719310"/>
            <a:ext cx="1241380" cy="124138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/>
          <p:cNvGrpSpPr/>
          <p:nvPr/>
        </p:nvGrpSpPr>
        <p:grpSpPr>
          <a:xfrm>
            <a:off x="-324544" y="6426000"/>
            <a:ext cx="9468544" cy="431999"/>
            <a:chOff x="-324544" y="6426000"/>
            <a:chExt cx="9468544" cy="431999"/>
          </a:xfrm>
        </p:grpSpPr>
        <p:grpSp>
          <p:nvGrpSpPr>
            <p:cNvPr id="51" name="Group 50"/>
            <p:cNvGrpSpPr/>
            <p:nvPr/>
          </p:nvGrpSpPr>
          <p:grpSpPr>
            <a:xfrm>
              <a:off x="0" y="6426000"/>
              <a:ext cx="9144000" cy="431999"/>
              <a:chOff x="0" y="6426000"/>
              <a:chExt cx="9144000" cy="431999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0" y="6569999"/>
                <a:ext cx="9144000" cy="288000"/>
              </a:xfrm>
              <a:prstGeom prst="rect">
                <a:avLst/>
              </a:prstGeom>
              <a:gradFill flip="none" rotWithShape="1">
                <a:gsLst>
                  <a:gs pos="75000">
                    <a:srgbClr val="1E6978"/>
                  </a:gs>
                  <a:gs pos="50000">
                    <a:srgbClr val="1E5A78"/>
                  </a:gs>
                  <a:gs pos="0">
                    <a:srgbClr val="23698C"/>
                  </a:gs>
                  <a:gs pos="100000">
                    <a:srgbClr val="194B64"/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Rounded Rectangle 53"/>
              <p:cNvSpPr/>
              <p:nvPr/>
            </p:nvSpPr>
            <p:spPr>
              <a:xfrm>
                <a:off x="1476000" y="6569999"/>
                <a:ext cx="6876000" cy="288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Plaque 54"/>
              <p:cNvSpPr/>
              <p:nvPr/>
            </p:nvSpPr>
            <p:spPr>
              <a:xfrm>
                <a:off x="1332000" y="6426000"/>
                <a:ext cx="7164000" cy="288000"/>
              </a:xfrm>
              <a:prstGeom prst="plaque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2" name="Oval 51"/>
            <p:cNvSpPr/>
            <p:nvPr/>
          </p:nvSpPr>
          <p:spPr>
            <a:xfrm>
              <a:off x="-324544" y="6608965"/>
              <a:ext cx="216024" cy="2142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1084" y="0"/>
            <a:ext cx="9144000" cy="576000"/>
          </a:xfrm>
          <a:prstGeom prst="rect">
            <a:avLst/>
          </a:prstGeom>
          <a:gradFill flip="none" rotWithShape="1">
            <a:gsLst>
              <a:gs pos="75000">
                <a:srgbClr val="1E6969"/>
              </a:gs>
              <a:gs pos="50000">
                <a:srgbClr val="1E5A78"/>
              </a:gs>
              <a:gs pos="0">
                <a:srgbClr val="23698C"/>
              </a:gs>
              <a:gs pos="100000">
                <a:srgbClr val="194B6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-600051" y="67800"/>
            <a:ext cx="10140603" cy="724200"/>
            <a:chOff x="-600051" y="67800"/>
            <a:chExt cx="10140603" cy="724200"/>
          </a:xfrm>
        </p:grpSpPr>
        <p:grpSp>
          <p:nvGrpSpPr>
            <p:cNvPr id="32" name="Group 31"/>
            <p:cNvGrpSpPr/>
            <p:nvPr/>
          </p:nvGrpSpPr>
          <p:grpSpPr>
            <a:xfrm>
              <a:off x="432000" y="72000"/>
              <a:ext cx="8892528" cy="432000"/>
              <a:chOff x="432000" y="72000"/>
              <a:chExt cx="5273435" cy="43200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432000" y="72000"/>
                <a:ext cx="5273435" cy="432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432000" y="289716"/>
                <a:ext cx="5273435" cy="1422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Oval 32"/>
            <p:cNvSpPr/>
            <p:nvPr/>
          </p:nvSpPr>
          <p:spPr>
            <a:xfrm>
              <a:off x="-600051" y="67800"/>
              <a:ext cx="216024" cy="2142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Plaque 27"/>
            <p:cNvSpPr/>
            <p:nvPr/>
          </p:nvSpPr>
          <p:spPr>
            <a:xfrm>
              <a:off x="216000" y="360000"/>
              <a:ext cx="9324552" cy="432000"/>
            </a:xfrm>
            <a:prstGeom prst="plaque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68000" y="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 smtClean="0">
                <a:solidFill>
                  <a:srgbClr val="194B64"/>
                </a:solidFill>
                <a:latin typeface="Chaparral Pro" pitchFamily="18" charset="0"/>
                <a:ea typeface="Tahoma" panose="020B0604030504040204" pitchFamily="34" charset="0"/>
                <a:cs typeface="Tahoma" panose="020B0604030504040204" pitchFamily="34" charset="0"/>
              </a:rPr>
              <a:t>Visualization strategy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0" y="6570000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Brambilla et al.</a:t>
            </a:r>
            <a:endParaRPr lang="en-US" sz="14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44000" y="6570000"/>
            <a:ext cx="900000" cy="324000"/>
          </a:xfrm>
        </p:spPr>
        <p:txBody>
          <a:bodyPr/>
          <a:lstStyle/>
          <a:p>
            <a:fld id="{000FED22-883D-472C-8692-000D75AC78D0}" type="slidenum">
              <a:rPr lang="en-US" sz="1400" smtClean="0">
                <a:solidFill>
                  <a:schemeClr val="bg2"/>
                </a:solidFill>
                <a:latin typeface="Century Gothic" panose="020B0502020202020204" pitchFamily="34" charset="0"/>
              </a:rPr>
              <a:t>18</a:t>
            </a:fld>
            <a:r>
              <a:rPr lang="en-US" sz="14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 / 27</a:t>
            </a:r>
            <a:endParaRPr lang="en-US" sz="14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sp>
        <p:nvSpPr>
          <p:cNvPr id="66" name="Rectangle 3"/>
          <p:cNvSpPr txBox="1">
            <a:spLocks noChangeArrowheads="1"/>
          </p:cNvSpPr>
          <p:nvPr/>
        </p:nvSpPr>
        <p:spPr bwMode="auto">
          <a:xfrm>
            <a:off x="107504" y="707887"/>
            <a:ext cx="5256584" cy="488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>
              <a:buBlip>
                <a:blip r:embed="rId3"/>
              </a:buBlip>
            </a:pPr>
            <a:r>
              <a:rPr lang="nb-NO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Glyph placement algorithm:</a:t>
            </a:r>
            <a:endParaRPr lang="nb-NO" i="1" baseline="-25000" dirty="0">
              <a:solidFill>
                <a:srgbClr val="194B64"/>
              </a:solidFill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904000" y="1584000"/>
            <a:ext cx="2592008" cy="2592008"/>
            <a:chOff x="5859629" y="1556792"/>
            <a:chExt cx="2592008" cy="2592008"/>
          </a:xfrm>
        </p:grpSpPr>
        <p:sp>
          <p:nvSpPr>
            <p:cNvPr id="2" name="Oval 1"/>
            <p:cNvSpPr/>
            <p:nvPr/>
          </p:nvSpPr>
          <p:spPr>
            <a:xfrm>
              <a:off x="5859629" y="155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6219629" y="155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6579629" y="155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6939629" y="155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7299629" y="155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7659629" y="155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8019629" y="155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8379629" y="155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5859629" y="191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6219629" y="191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6579629" y="1916792"/>
              <a:ext cx="72008" cy="72008"/>
            </a:xfrm>
            <a:prstGeom prst="ellipse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6939629" y="1916792"/>
              <a:ext cx="72008" cy="72008"/>
            </a:xfrm>
            <a:prstGeom prst="ellipse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7299629" y="191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7659629" y="191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8019629" y="1916792"/>
              <a:ext cx="72008" cy="72008"/>
            </a:xfrm>
            <a:prstGeom prst="ellipse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8379629" y="191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5859629" y="227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6219629" y="2276792"/>
              <a:ext cx="72008" cy="72008"/>
            </a:xfrm>
            <a:prstGeom prst="ellipse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6579629" y="2276792"/>
              <a:ext cx="72008" cy="72008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6939629" y="2276792"/>
              <a:ext cx="72008" cy="72008"/>
            </a:xfrm>
            <a:prstGeom prst="ellipse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7299629" y="227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7659629" y="2276792"/>
              <a:ext cx="72008" cy="72008"/>
            </a:xfrm>
            <a:prstGeom prst="ellipse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8019629" y="227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8379629" y="227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5859629" y="2636792"/>
              <a:ext cx="72008" cy="72008"/>
            </a:xfrm>
            <a:prstGeom prst="ellipse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6219629" y="2636792"/>
              <a:ext cx="72008" cy="72008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6579629" y="2636792"/>
              <a:ext cx="72008" cy="72008"/>
            </a:xfrm>
            <a:prstGeom prst="ellipse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6939629" y="263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7299629" y="263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7659629" y="263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8019629" y="263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8379629" y="263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5859629" y="2996792"/>
              <a:ext cx="72008" cy="72008"/>
            </a:xfrm>
            <a:prstGeom prst="ellipse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6219629" y="2996792"/>
              <a:ext cx="72008" cy="72008"/>
            </a:xfrm>
            <a:prstGeom prst="ellipse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6579629" y="299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6939629" y="299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7299629" y="299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7659629" y="299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8019629" y="299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8379629" y="299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5859629" y="335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6219629" y="335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6579629" y="335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6939629" y="335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7299629" y="335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7659629" y="335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8019629" y="3356792"/>
              <a:ext cx="72008" cy="72008"/>
            </a:xfrm>
            <a:prstGeom prst="ellipse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8379629" y="335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5859629" y="371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6219629" y="371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6579629" y="371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6939629" y="371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7299629" y="371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7659629" y="3716792"/>
              <a:ext cx="72008" cy="72008"/>
            </a:xfrm>
            <a:prstGeom prst="ellipse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8019629" y="3716792"/>
              <a:ext cx="72008" cy="72008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8379629" y="3716792"/>
              <a:ext cx="72008" cy="72008"/>
            </a:xfrm>
            <a:prstGeom prst="ellipse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5859629" y="407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6219629" y="407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6579629" y="407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6939629" y="407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7299629" y="407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/>
            <p:nvPr/>
          </p:nvSpPr>
          <p:spPr>
            <a:xfrm>
              <a:off x="7659629" y="407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8019629" y="4076792"/>
              <a:ext cx="72008" cy="72008"/>
            </a:xfrm>
            <a:prstGeom prst="ellipse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8379629" y="407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8" name="Oval 107"/>
          <p:cNvSpPr/>
          <p:nvPr/>
        </p:nvSpPr>
        <p:spPr>
          <a:xfrm>
            <a:off x="5560829" y="4703568"/>
            <a:ext cx="72008" cy="7200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/>
          <p:nvPr/>
        </p:nvSpPr>
        <p:spPr>
          <a:xfrm>
            <a:off x="5920829" y="4703568"/>
            <a:ext cx="72008" cy="7200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/>
        </p:nvSpPr>
        <p:spPr>
          <a:xfrm>
            <a:off x="6280829" y="4703568"/>
            <a:ext cx="72008" cy="7200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/>
          <p:nvPr/>
        </p:nvSpPr>
        <p:spPr>
          <a:xfrm>
            <a:off x="6640829" y="4703568"/>
            <a:ext cx="72008" cy="7200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/>
          <p:nvPr/>
        </p:nvSpPr>
        <p:spPr>
          <a:xfrm>
            <a:off x="7000829" y="4703568"/>
            <a:ext cx="72008" cy="7200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/>
          <p:nvPr/>
        </p:nvSpPr>
        <p:spPr>
          <a:xfrm>
            <a:off x="7360829" y="4703568"/>
            <a:ext cx="72008" cy="7200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/>
          <p:nvPr/>
        </p:nvSpPr>
        <p:spPr>
          <a:xfrm>
            <a:off x="7720829" y="4703568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/>
          <p:nvPr/>
        </p:nvSpPr>
        <p:spPr>
          <a:xfrm>
            <a:off x="8080829" y="4703568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/>
          <p:cNvSpPr/>
          <p:nvPr/>
        </p:nvSpPr>
        <p:spPr>
          <a:xfrm>
            <a:off x="5679629" y="4703568"/>
            <a:ext cx="72008" cy="7200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/>
          <p:cNvSpPr/>
          <p:nvPr/>
        </p:nvSpPr>
        <p:spPr>
          <a:xfrm>
            <a:off x="6039629" y="4703568"/>
            <a:ext cx="72008" cy="7200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/>
          <p:nvPr/>
        </p:nvSpPr>
        <p:spPr>
          <a:xfrm>
            <a:off x="6399629" y="4703568"/>
            <a:ext cx="72008" cy="7200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6759629" y="4703568"/>
            <a:ext cx="72008" cy="7200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>
            <a:off x="7119629" y="4703568"/>
            <a:ext cx="72008" cy="7200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>
            <a:off x="7479629" y="4703568"/>
            <a:ext cx="72008" cy="7200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>
            <a:off x="7839629" y="4703568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>
            <a:off x="8199629" y="4703568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Oval 172"/>
          <p:cNvSpPr/>
          <p:nvPr/>
        </p:nvSpPr>
        <p:spPr>
          <a:xfrm>
            <a:off x="5798429" y="4703568"/>
            <a:ext cx="72008" cy="7200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Oval 173"/>
          <p:cNvSpPr/>
          <p:nvPr/>
        </p:nvSpPr>
        <p:spPr>
          <a:xfrm>
            <a:off x="6158429" y="4703568"/>
            <a:ext cx="72008" cy="7200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Oval 174"/>
          <p:cNvSpPr/>
          <p:nvPr/>
        </p:nvSpPr>
        <p:spPr>
          <a:xfrm>
            <a:off x="6518429" y="4703568"/>
            <a:ext cx="72008" cy="7200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Oval 175"/>
          <p:cNvSpPr/>
          <p:nvPr/>
        </p:nvSpPr>
        <p:spPr>
          <a:xfrm>
            <a:off x="6878429" y="4703568"/>
            <a:ext cx="72008" cy="7200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Oval 176"/>
          <p:cNvSpPr/>
          <p:nvPr/>
        </p:nvSpPr>
        <p:spPr>
          <a:xfrm>
            <a:off x="7238429" y="4703568"/>
            <a:ext cx="72008" cy="7200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Oval 177"/>
          <p:cNvSpPr/>
          <p:nvPr/>
        </p:nvSpPr>
        <p:spPr>
          <a:xfrm>
            <a:off x="7598429" y="4703568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Oval 178"/>
          <p:cNvSpPr/>
          <p:nvPr/>
        </p:nvSpPr>
        <p:spPr>
          <a:xfrm>
            <a:off x="7958429" y="4703568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Oval 179"/>
          <p:cNvSpPr/>
          <p:nvPr/>
        </p:nvSpPr>
        <p:spPr>
          <a:xfrm>
            <a:off x="8318429" y="4703568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5560829" y="4822368"/>
            <a:ext cx="2829608" cy="72008"/>
            <a:chOff x="5760000" y="4320000"/>
            <a:chExt cx="2829608" cy="72008"/>
          </a:xfrm>
          <a:solidFill>
            <a:schemeClr val="bg1">
              <a:lumMod val="95000"/>
            </a:schemeClr>
          </a:solidFill>
        </p:grpSpPr>
        <p:sp>
          <p:nvSpPr>
            <p:cNvPr id="116" name="Oval 115"/>
            <p:cNvSpPr/>
            <p:nvPr/>
          </p:nvSpPr>
          <p:spPr>
            <a:xfrm>
              <a:off x="5760000" y="4320000"/>
              <a:ext cx="72008" cy="72008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6120000" y="4320000"/>
              <a:ext cx="72008" cy="72008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/>
            <p:cNvSpPr/>
            <p:nvPr/>
          </p:nvSpPr>
          <p:spPr>
            <a:xfrm>
              <a:off x="6480000" y="4320000"/>
              <a:ext cx="72008" cy="72008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6840000" y="4320000"/>
              <a:ext cx="72008" cy="72008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7200000" y="4320000"/>
              <a:ext cx="72008" cy="72008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7560000" y="4320000"/>
              <a:ext cx="72008" cy="72008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7920000" y="4320000"/>
              <a:ext cx="72008" cy="72008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/>
            <p:cNvSpPr/>
            <p:nvPr/>
          </p:nvSpPr>
          <p:spPr>
            <a:xfrm>
              <a:off x="8280000" y="4320000"/>
              <a:ext cx="72008" cy="72008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5878800" y="4320000"/>
              <a:ext cx="72008" cy="72008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6238800" y="4320000"/>
              <a:ext cx="72008" cy="72008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6598800" y="4320000"/>
              <a:ext cx="72008" cy="72008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6958800" y="4320000"/>
              <a:ext cx="72008" cy="72008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7318800" y="4320000"/>
              <a:ext cx="72008" cy="72008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7678800" y="4320000"/>
              <a:ext cx="72008" cy="72008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8038800" y="4320000"/>
              <a:ext cx="72008" cy="72008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8398800" y="4320000"/>
              <a:ext cx="72008" cy="72008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>
              <a:off x="5997600" y="4320000"/>
              <a:ext cx="72008" cy="72008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/>
            <p:cNvSpPr/>
            <p:nvPr/>
          </p:nvSpPr>
          <p:spPr>
            <a:xfrm>
              <a:off x="6357600" y="4320000"/>
              <a:ext cx="72008" cy="72008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/>
            <p:cNvSpPr/>
            <p:nvPr/>
          </p:nvSpPr>
          <p:spPr>
            <a:xfrm>
              <a:off x="6717600" y="4320000"/>
              <a:ext cx="72008" cy="72008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/>
            <p:cNvSpPr/>
            <p:nvPr/>
          </p:nvSpPr>
          <p:spPr>
            <a:xfrm>
              <a:off x="7077600" y="4320000"/>
              <a:ext cx="72008" cy="72008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/>
            <p:cNvSpPr/>
            <p:nvPr/>
          </p:nvSpPr>
          <p:spPr>
            <a:xfrm>
              <a:off x="7437600" y="4320000"/>
              <a:ext cx="72008" cy="72008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/>
            <p:cNvSpPr/>
            <p:nvPr/>
          </p:nvSpPr>
          <p:spPr>
            <a:xfrm>
              <a:off x="7797600" y="4320000"/>
              <a:ext cx="72008" cy="72008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/>
            <p:cNvSpPr/>
            <p:nvPr/>
          </p:nvSpPr>
          <p:spPr>
            <a:xfrm>
              <a:off x="8157600" y="4320000"/>
              <a:ext cx="72008" cy="72008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/>
            <p:cNvSpPr/>
            <p:nvPr/>
          </p:nvSpPr>
          <p:spPr>
            <a:xfrm>
              <a:off x="8517600" y="4320000"/>
              <a:ext cx="72008" cy="72008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4" name="Oval 123"/>
          <p:cNvSpPr/>
          <p:nvPr/>
        </p:nvSpPr>
        <p:spPr>
          <a:xfrm>
            <a:off x="5560829" y="4941168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/>
          <p:nvPr/>
        </p:nvSpPr>
        <p:spPr>
          <a:xfrm>
            <a:off x="5920829" y="4941168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/>
          <p:nvPr/>
        </p:nvSpPr>
        <p:spPr>
          <a:xfrm>
            <a:off x="6280829" y="4941168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/>
          <p:nvPr/>
        </p:nvSpPr>
        <p:spPr>
          <a:xfrm>
            <a:off x="6640829" y="4941168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/>
          <p:nvPr/>
        </p:nvSpPr>
        <p:spPr>
          <a:xfrm>
            <a:off x="8676456" y="4822368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8676456" y="4703568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>
            <a:off x="5679629" y="4941168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>
            <a:off x="6039629" y="4941168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Oval 157"/>
          <p:cNvSpPr/>
          <p:nvPr/>
        </p:nvSpPr>
        <p:spPr>
          <a:xfrm>
            <a:off x="6399629" y="4941168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Oval 158"/>
          <p:cNvSpPr/>
          <p:nvPr/>
        </p:nvSpPr>
        <p:spPr>
          <a:xfrm>
            <a:off x="8435256" y="4822368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Oval 159"/>
          <p:cNvSpPr/>
          <p:nvPr/>
        </p:nvSpPr>
        <p:spPr>
          <a:xfrm>
            <a:off x="8435256" y="4703568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Oval 188"/>
          <p:cNvSpPr/>
          <p:nvPr/>
        </p:nvSpPr>
        <p:spPr>
          <a:xfrm>
            <a:off x="5798429" y="4941168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Oval 189"/>
          <p:cNvSpPr/>
          <p:nvPr/>
        </p:nvSpPr>
        <p:spPr>
          <a:xfrm>
            <a:off x="6158429" y="4941168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Oval 190"/>
          <p:cNvSpPr/>
          <p:nvPr/>
        </p:nvSpPr>
        <p:spPr>
          <a:xfrm>
            <a:off x="6518429" y="4941168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Oval 191"/>
          <p:cNvSpPr/>
          <p:nvPr/>
        </p:nvSpPr>
        <p:spPr>
          <a:xfrm>
            <a:off x="8554056" y="4822368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Oval 192"/>
          <p:cNvSpPr/>
          <p:nvPr/>
        </p:nvSpPr>
        <p:spPr>
          <a:xfrm>
            <a:off x="8554056" y="4703568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Rectangle 160"/>
          <p:cNvSpPr/>
          <p:nvPr/>
        </p:nvSpPr>
        <p:spPr>
          <a:xfrm>
            <a:off x="5760000" y="1440000"/>
            <a:ext cx="2880000" cy="2880000"/>
          </a:xfrm>
          <a:prstGeom prst="rect">
            <a:avLst/>
          </a:prstGeom>
          <a:noFill/>
          <a:ln w="19050" cap="rnd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Rectangle 161"/>
          <p:cNvSpPr/>
          <p:nvPr/>
        </p:nvSpPr>
        <p:spPr>
          <a:xfrm>
            <a:off x="5076056" y="4551511"/>
            <a:ext cx="4560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nb-NO" sz="2400" i="1" dirty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r>
              <a:rPr lang="nb-NO" sz="2400" i="1" baseline="-25000" dirty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endParaRPr lang="en-US" sz="2400" dirty="0"/>
          </a:p>
        </p:txBody>
      </p:sp>
      <p:sp>
        <p:nvSpPr>
          <p:cNvPr id="163" name="Oval 162"/>
          <p:cNvSpPr/>
          <p:nvPr/>
        </p:nvSpPr>
        <p:spPr>
          <a:xfrm>
            <a:off x="5561815" y="5326424"/>
            <a:ext cx="72008" cy="7200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Oval 163"/>
          <p:cNvSpPr/>
          <p:nvPr/>
        </p:nvSpPr>
        <p:spPr>
          <a:xfrm>
            <a:off x="6281815" y="5326424"/>
            <a:ext cx="72008" cy="7200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Oval 165"/>
          <p:cNvSpPr/>
          <p:nvPr/>
        </p:nvSpPr>
        <p:spPr>
          <a:xfrm>
            <a:off x="7001815" y="5326424"/>
            <a:ext cx="72008" cy="7200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Oval 167"/>
          <p:cNvSpPr/>
          <p:nvPr/>
        </p:nvSpPr>
        <p:spPr>
          <a:xfrm>
            <a:off x="8081815" y="5326424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Oval 168"/>
          <p:cNvSpPr/>
          <p:nvPr/>
        </p:nvSpPr>
        <p:spPr>
          <a:xfrm>
            <a:off x="6040615" y="5326424"/>
            <a:ext cx="72008" cy="7200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Oval 169"/>
          <p:cNvSpPr/>
          <p:nvPr/>
        </p:nvSpPr>
        <p:spPr>
          <a:xfrm>
            <a:off x="6760615" y="5326424"/>
            <a:ext cx="72008" cy="7200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Oval 170"/>
          <p:cNvSpPr/>
          <p:nvPr/>
        </p:nvSpPr>
        <p:spPr>
          <a:xfrm>
            <a:off x="7480615" y="5326424"/>
            <a:ext cx="72008" cy="7200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Oval 194"/>
          <p:cNvSpPr/>
          <p:nvPr/>
        </p:nvSpPr>
        <p:spPr>
          <a:xfrm>
            <a:off x="5799415" y="5326424"/>
            <a:ext cx="72008" cy="7200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Oval 197"/>
          <p:cNvSpPr/>
          <p:nvPr/>
        </p:nvSpPr>
        <p:spPr>
          <a:xfrm>
            <a:off x="5561815" y="5445224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Rectangle 204"/>
          <p:cNvSpPr/>
          <p:nvPr/>
        </p:nvSpPr>
        <p:spPr>
          <a:xfrm>
            <a:off x="5105302" y="5127575"/>
            <a:ext cx="4748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endParaRPr lang="en-US" sz="2400" dirty="0"/>
          </a:p>
        </p:txBody>
      </p:sp>
      <p:sp>
        <p:nvSpPr>
          <p:cNvPr id="206" name="Right Arrow 205"/>
          <p:cNvSpPr/>
          <p:nvPr/>
        </p:nvSpPr>
        <p:spPr>
          <a:xfrm>
            <a:off x="378284" y="4022316"/>
            <a:ext cx="288032" cy="216024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Right Arrow 206"/>
          <p:cNvSpPr/>
          <p:nvPr/>
        </p:nvSpPr>
        <p:spPr>
          <a:xfrm>
            <a:off x="378284" y="3645024"/>
            <a:ext cx="288032" cy="216024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7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Rectangle 3"/>
          <p:cNvSpPr txBox="1">
            <a:spLocks noChangeArrowheads="1"/>
          </p:cNvSpPr>
          <p:nvPr/>
        </p:nvSpPr>
        <p:spPr bwMode="auto">
          <a:xfrm>
            <a:off x="611560" y="1340768"/>
            <a:ext cx="4104456" cy="3816424"/>
          </a:xfrm>
          <a:prstGeom prst="rect">
            <a:avLst/>
          </a:prstGeom>
          <a:solidFill>
            <a:schemeClr val="bg2"/>
          </a:solidFill>
          <a:ln w="9525" cap="rnd">
            <a:solidFill>
              <a:schemeClr val="tx1"/>
            </a:solidFill>
            <a:prstDash val="lgDash"/>
            <a:round/>
            <a:headEnd/>
            <a:tailEnd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61950" algn="l"/>
                <a:tab pos="715963" algn="l"/>
                <a:tab pos="1077913" algn="l"/>
                <a:tab pos="1431925" algn="l"/>
                <a:tab pos="1793875" algn="l"/>
              </a:tabLst>
            </a:pP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for each attribute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61950" algn="l"/>
                <a:tab pos="715963" algn="l"/>
                <a:tab pos="1077913" algn="l"/>
                <a:tab pos="1431925" algn="l"/>
                <a:tab pos="1793875" algn="l"/>
              </a:tabLst>
            </a:pPr>
            <a:r>
              <a:rPr lang="nb-NO" sz="2400" i="1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.. </a:t>
            </a:r>
            <a:r>
              <a:rPr lang="el-GR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γ</a:t>
            </a:r>
            <a:r>
              <a:rPr lang="nb-NO" sz="2400" i="1" baseline="-25000" dirty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el-GR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= coherency threshold</a:t>
            </a:r>
            <a:endParaRPr lang="nb-NO" sz="2400" i="1" dirty="0" smtClean="0">
              <a:solidFill>
                <a:schemeClr val="accent5"/>
              </a:solidFill>
              <a:latin typeface="Corbel" panose="020B0503020204020204" pitchFamily="34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61950" algn="l"/>
                <a:tab pos="715963" algn="l"/>
                <a:tab pos="1077913" algn="l"/>
                <a:tab pos="1431925" algn="l"/>
                <a:tab pos="1793875" algn="l"/>
              </a:tabLst>
            </a:pPr>
            <a:r>
              <a:rPr lang="nb-NO" sz="2400" i="1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.. </a:t>
            </a:r>
            <a:r>
              <a:rPr lang="nb-NO" sz="2400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build(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61950" algn="l"/>
                <a:tab pos="715963" algn="l"/>
                <a:tab pos="1077913" algn="l"/>
                <a:tab pos="1431925" algn="l"/>
                <a:tab pos="1793875" algn="l"/>
              </a:tabLst>
            </a:pPr>
            <a:r>
              <a:rPr lang="nb-NO" sz="2400" i="1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.. 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sort</a:t>
            </a:r>
            <a:r>
              <a:rPr lang="nb-NO" sz="2400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(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,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relevance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)</a:t>
            </a:r>
            <a:endParaRPr lang="nb-NO" sz="2400" i="1" dirty="0" smtClean="0">
              <a:solidFill>
                <a:schemeClr val="accent5"/>
              </a:solidFill>
              <a:latin typeface="Corbel" panose="020B0503020204020204" pitchFamily="34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61950" algn="l"/>
                <a:tab pos="715963" algn="l"/>
                <a:tab pos="1077913" algn="l"/>
                <a:tab pos="1431925" algn="l"/>
                <a:tab pos="1793875" algn="l"/>
              </a:tabLst>
            </a:pPr>
            <a:r>
              <a:rPr lang="nb-NO" sz="2400" i="1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.. 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for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in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61950" algn="l"/>
                <a:tab pos="715963" algn="l"/>
                <a:tab pos="1077913" algn="l"/>
                <a:tab pos="1431925" algn="l"/>
                <a:tab pos="1793875" algn="l"/>
              </a:tabLst>
            </a:pP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  <a:r>
              <a:rPr lang="nb-NO" sz="2400" i="1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..  ..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r>
              <a:rPr lang="nb-NO" sz="2400" i="1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= sphere around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endParaRPr lang="nb-NO" sz="2400" i="1" dirty="0">
              <a:solidFill>
                <a:schemeClr val="accent5"/>
              </a:solidFill>
              <a:latin typeface="Corbel" panose="020B0503020204020204" pitchFamily="34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61950" algn="l"/>
                <a:tab pos="715963" algn="l"/>
                <a:tab pos="1077913" algn="l"/>
                <a:tab pos="1431925" algn="l"/>
                <a:tab pos="1793875" algn="l"/>
              </a:tabLst>
            </a:pPr>
            <a:r>
              <a:rPr lang="nb-NO" sz="2400" i="1" dirty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  <a:r>
              <a:rPr lang="nb-NO" sz="2400" i="1" dirty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..  .. 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while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coherency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(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r>
              <a:rPr lang="nb-NO" sz="2400" dirty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)</a:t>
            </a:r>
            <a:r>
              <a:rPr lang="nb-NO" sz="2400" dirty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  <a:r>
              <a:rPr lang="nb-NO" sz="2400" dirty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&lt;</a:t>
            </a:r>
            <a:r>
              <a:rPr lang="nb-NO" sz="2400" dirty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  <a:r>
              <a:rPr lang="el-GR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γ</a:t>
            </a:r>
            <a:r>
              <a:rPr lang="nb-NO" sz="2400" i="1" baseline="-25000" dirty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  <a:endParaRPr lang="nb-NO" sz="2400" i="1" dirty="0">
              <a:solidFill>
                <a:schemeClr val="accent5"/>
              </a:solidFill>
              <a:latin typeface="Corbel" panose="020B0503020204020204" pitchFamily="34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61950" algn="l"/>
                <a:tab pos="715963" algn="l"/>
                <a:tab pos="1077913" algn="l"/>
                <a:tab pos="1431925" algn="l"/>
                <a:tab pos="1793875" algn="l"/>
              </a:tabLst>
            </a:pPr>
            <a:r>
              <a:rPr lang="nb-NO" sz="2400" i="1" dirty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  <a:r>
              <a:rPr lang="nb-NO" sz="2400" i="1" dirty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..  ..  </a:t>
            </a:r>
            <a:r>
              <a:rPr lang="nb-NO" sz="2400" i="1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.. 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increase radius of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61950" algn="l"/>
                <a:tab pos="715963" algn="l"/>
                <a:tab pos="1077913" algn="l"/>
                <a:tab pos="1431925" algn="l"/>
                <a:tab pos="1793875" algn="l"/>
              </a:tabLst>
            </a:pPr>
            <a:r>
              <a:rPr lang="nb-NO" sz="2400" i="1" dirty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  <a:r>
              <a:rPr lang="nb-NO" sz="2400" i="1" dirty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..  .. 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place a glyph in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61950" algn="l"/>
                <a:tab pos="715963" algn="l"/>
                <a:tab pos="1077913" algn="l"/>
                <a:tab pos="1431925" algn="l"/>
                <a:tab pos="1793875" algn="l"/>
              </a:tabLst>
            </a:pPr>
            <a:r>
              <a:rPr lang="nb-NO" sz="2400" i="1" dirty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  <a:r>
              <a:rPr lang="nb-NO" sz="2400" i="1" dirty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..  ..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=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-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endParaRPr lang="nb-NO" sz="2400" dirty="0" smtClean="0">
              <a:solidFill>
                <a:srgbClr val="194B64"/>
              </a:solidFill>
              <a:latin typeface="Corbel" panose="020B0503020204020204" pitchFamily="34" charset="0"/>
              <a:ea typeface="Tahoma" panose="020B0604030504040204" pitchFamily="34" charset="0"/>
              <a:cs typeface="Courier New" panose="02070309020205020404" pitchFamily="49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5746016" y="1426012"/>
            <a:ext cx="1827976" cy="1827976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/>
          <p:cNvGrpSpPr/>
          <p:nvPr/>
        </p:nvGrpSpPr>
        <p:grpSpPr>
          <a:xfrm>
            <a:off x="-324544" y="6426000"/>
            <a:ext cx="9468544" cy="431999"/>
            <a:chOff x="-324544" y="6426000"/>
            <a:chExt cx="9468544" cy="431999"/>
          </a:xfrm>
        </p:grpSpPr>
        <p:grpSp>
          <p:nvGrpSpPr>
            <p:cNvPr id="51" name="Group 50"/>
            <p:cNvGrpSpPr/>
            <p:nvPr/>
          </p:nvGrpSpPr>
          <p:grpSpPr>
            <a:xfrm>
              <a:off x="0" y="6426000"/>
              <a:ext cx="9144000" cy="431999"/>
              <a:chOff x="0" y="6426000"/>
              <a:chExt cx="9144000" cy="431999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0" y="6569999"/>
                <a:ext cx="9144000" cy="288000"/>
              </a:xfrm>
              <a:prstGeom prst="rect">
                <a:avLst/>
              </a:prstGeom>
              <a:gradFill flip="none" rotWithShape="1">
                <a:gsLst>
                  <a:gs pos="75000">
                    <a:srgbClr val="1E6978"/>
                  </a:gs>
                  <a:gs pos="50000">
                    <a:srgbClr val="1E5A78"/>
                  </a:gs>
                  <a:gs pos="0">
                    <a:srgbClr val="23698C"/>
                  </a:gs>
                  <a:gs pos="100000">
                    <a:srgbClr val="194B64"/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Rounded Rectangle 53"/>
              <p:cNvSpPr/>
              <p:nvPr/>
            </p:nvSpPr>
            <p:spPr>
              <a:xfrm>
                <a:off x="1476000" y="6569999"/>
                <a:ext cx="6876000" cy="288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Plaque 54"/>
              <p:cNvSpPr/>
              <p:nvPr/>
            </p:nvSpPr>
            <p:spPr>
              <a:xfrm>
                <a:off x="1332000" y="6426000"/>
                <a:ext cx="7164000" cy="288000"/>
              </a:xfrm>
              <a:prstGeom prst="plaque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2" name="Oval 51"/>
            <p:cNvSpPr/>
            <p:nvPr/>
          </p:nvSpPr>
          <p:spPr>
            <a:xfrm>
              <a:off x="-324544" y="6608965"/>
              <a:ext cx="216024" cy="2142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1084" y="0"/>
            <a:ext cx="9144000" cy="576000"/>
          </a:xfrm>
          <a:prstGeom prst="rect">
            <a:avLst/>
          </a:prstGeom>
          <a:gradFill flip="none" rotWithShape="1">
            <a:gsLst>
              <a:gs pos="75000">
                <a:srgbClr val="1E6969"/>
              </a:gs>
              <a:gs pos="50000">
                <a:srgbClr val="1E5A78"/>
              </a:gs>
              <a:gs pos="0">
                <a:srgbClr val="23698C"/>
              </a:gs>
              <a:gs pos="100000">
                <a:srgbClr val="194B6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-600051" y="67800"/>
            <a:ext cx="10140603" cy="724200"/>
            <a:chOff x="-600051" y="67800"/>
            <a:chExt cx="10140603" cy="724200"/>
          </a:xfrm>
        </p:grpSpPr>
        <p:grpSp>
          <p:nvGrpSpPr>
            <p:cNvPr id="32" name="Group 31"/>
            <p:cNvGrpSpPr/>
            <p:nvPr/>
          </p:nvGrpSpPr>
          <p:grpSpPr>
            <a:xfrm>
              <a:off x="432000" y="72000"/>
              <a:ext cx="8892528" cy="432000"/>
              <a:chOff x="432000" y="72000"/>
              <a:chExt cx="5273435" cy="43200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432000" y="72000"/>
                <a:ext cx="5273435" cy="432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432000" y="289716"/>
                <a:ext cx="5273435" cy="1422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Oval 32"/>
            <p:cNvSpPr/>
            <p:nvPr/>
          </p:nvSpPr>
          <p:spPr>
            <a:xfrm>
              <a:off x="-600051" y="67800"/>
              <a:ext cx="216024" cy="2142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Plaque 27"/>
            <p:cNvSpPr/>
            <p:nvPr/>
          </p:nvSpPr>
          <p:spPr>
            <a:xfrm>
              <a:off x="216000" y="360000"/>
              <a:ext cx="9324552" cy="432000"/>
            </a:xfrm>
            <a:prstGeom prst="plaque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68000" y="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 smtClean="0">
                <a:solidFill>
                  <a:srgbClr val="194B64"/>
                </a:solidFill>
                <a:latin typeface="Chaparral Pro" pitchFamily="18" charset="0"/>
                <a:ea typeface="Tahoma" panose="020B0604030504040204" pitchFamily="34" charset="0"/>
                <a:cs typeface="Tahoma" panose="020B0604030504040204" pitchFamily="34" charset="0"/>
              </a:rPr>
              <a:t>Visualization strategy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0" y="6570000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Brambilla et al.</a:t>
            </a:r>
            <a:endParaRPr lang="en-US" sz="14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44000" y="6570000"/>
            <a:ext cx="900000" cy="324000"/>
          </a:xfrm>
        </p:spPr>
        <p:txBody>
          <a:bodyPr/>
          <a:lstStyle/>
          <a:p>
            <a:fld id="{000FED22-883D-472C-8692-000D75AC78D0}" type="slidenum">
              <a:rPr lang="en-US" sz="1400" smtClean="0">
                <a:solidFill>
                  <a:schemeClr val="bg2"/>
                </a:solidFill>
                <a:latin typeface="Century Gothic" panose="020B0502020202020204" pitchFamily="34" charset="0"/>
              </a:rPr>
              <a:t>19</a:t>
            </a:fld>
            <a:r>
              <a:rPr lang="en-US" sz="14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 / 27</a:t>
            </a:r>
            <a:endParaRPr lang="en-US" sz="14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sp>
        <p:nvSpPr>
          <p:cNvPr id="66" name="Rectangle 3"/>
          <p:cNvSpPr txBox="1">
            <a:spLocks noChangeArrowheads="1"/>
          </p:cNvSpPr>
          <p:nvPr/>
        </p:nvSpPr>
        <p:spPr bwMode="auto">
          <a:xfrm>
            <a:off x="107504" y="707887"/>
            <a:ext cx="5256584" cy="488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>
              <a:buBlip>
                <a:blip r:embed="rId3"/>
              </a:buBlip>
            </a:pPr>
            <a:r>
              <a:rPr lang="nb-NO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Glyph placement algorithm:</a:t>
            </a:r>
            <a:endParaRPr lang="nb-NO" i="1" baseline="-25000" dirty="0">
              <a:solidFill>
                <a:srgbClr val="194B64"/>
              </a:solidFill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904000" y="1584000"/>
            <a:ext cx="2592008" cy="2592008"/>
            <a:chOff x="5859629" y="1556792"/>
            <a:chExt cx="2592008" cy="2592008"/>
          </a:xfrm>
        </p:grpSpPr>
        <p:sp>
          <p:nvSpPr>
            <p:cNvPr id="2" name="Oval 1"/>
            <p:cNvSpPr/>
            <p:nvPr/>
          </p:nvSpPr>
          <p:spPr>
            <a:xfrm>
              <a:off x="5859629" y="155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6219629" y="155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6579629" y="155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6939629" y="155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7299629" y="155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7659629" y="155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8019629" y="155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8379629" y="155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5859629" y="191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6219629" y="191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6579629" y="1916792"/>
              <a:ext cx="72008" cy="72008"/>
            </a:xfrm>
            <a:prstGeom prst="ellipse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6939629" y="1916792"/>
              <a:ext cx="72008" cy="72008"/>
            </a:xfrm>
            <a:prstGeom prst="ellipse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7299629" y="191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7659629" y="191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8019629" y="1916792"/>
              <a:ext cx="72008" cy="72008"/>
            </a:xfrm>
            <a:prstGeom prst="ellipse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8379629" y="191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5859629" y="227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6219629" y="2276792"/>
              <a:ext cx="72008" cy="72008"/>
            </a:xfrm>
            <a:prstGeom prst="ellipse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6579629" y="2276792"/>
              <a:ext cx="72008" cy="72008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6939629" y="2276792"/>
              <a:ext cx="72008" cy="72008"/>
            </a:xfrm>
            <a:prstGeom prst="ellipse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7299629" y="227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7659629" y="2276792"/>
              <a:ext cx="72008" cy="72008"/>
            </a:xfrm>
            <a:prstGeom prst="ellipse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8019629" y="227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8379629" y="227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5859629" y="2636792"/>
              <a:ext cx="72008" cy="72008"/>
            </a:xfrm>
            <a:prstGeom prst="ellipse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6219629" y="2636792"/>
              <a:ext cx="72008" cy="72008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6579629" y="2636792"/>
              <a:ext cx="72008" cy="72008"/>
            </a:xfrm>
            <a:prstGeom prst="ellipse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6939629" y="263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7299629" y="263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7659629" y="263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8019629" y="263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8379629" y="263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5859629" y="2996792"/>
              <a:ext cx="72008" cy="72008"/>
            </a:xfrm>
            <a:prstGeom prst="ellipse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6219629" y="2996792"/>
              <a:ext cx="72008" cy="72008"/>
            </a:xfrm>
            <a:prstGeom prst="ellipse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6579629" y="299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6939629" y="299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7299629" y="299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7659629" y="299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8019629" y="299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8379629" y="299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5859629" y="335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6219629" y="335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6579629" y="335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6939629" y="335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7299629" y="335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7659629" y="335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8019629" y="3356792"/>
              <a:ext cx="72008" cy="72008"/>
            </a:xfrm>
            <a:prstGeom prst="ellipse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8379629" y="335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5859629" y="371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6219629" y="371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6579629" y="371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6939629" y="371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7299629" y="371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7659629" y="3716792"/>
              <a:ext cx="72008" cy="72008"/>
            </a:xfrm>
            <a:prstGeom prst="ellipse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8019629" y="3716792"/>
              <a:ext cx="72008" cy="72008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8379629" y="3716792"/>
              <a:ext cx="72008" cy="72008"/>
            </a:xfrm>
            <a:prstGeom prst="ellipse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5859629" y="407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6219629" y="407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6579629" y="407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6939629" y="407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7299629" y="407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/>
            <p:nvPr/>
          </p:nvSpPr>
          <p:spPr>
            <a:xfrm>
              <a:off x="7659629" y="407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8019629" y="4076792"/>
              <a:ext cx="72008" cy="72008"/>
            </a:xfrm>
            <a:prstGeom prst="ellipse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8379629" y="407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560829" y="4703568"/>
            <a:ext cx="3187635" cy="309608"/>
            <a:chOff x="5560829" y="4703568"/>
            <a:chExt cx="3187635" cy="309608"/>
          </a:xfrm>
        </p:grpSpPr>
        <p:sp>
          <p:nvSpPr>
            <p:cNvPr id="108" name="Oval 107"/>
            <p:cNvSpPr/>
            <p:nvPr/>
          </p:nvSpPr>
          <p:spPr>
            <a:xfrm>
              <a:off x="5560829" y="4703568"/>
              <a:ext cx="72008" cy="72008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5920829" y="4703568"/>
              <a:ext cx="72008" cy="72008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6280829" y="4703568"/>
              <a:ext cx="72008" cy="72008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6640829" y="4703568"/>
              <a:ext cx="72008" cy="72008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7000829" y="4703568"/>
              <a:ext cx="72008" cy="72008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>
              <a:off x="7360829" y="4703568"/>
              <a:ext cx="72008" cy="72008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7720829" y="47035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8080829" y="47035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5679629" y="4703568"/>
              <a:ext cx="72008" cy="72008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6039629" y="4703568"/>
              <a:ext cx="72008" cy="72008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6399629" y="4703568"/>
              <a:ext cx="72008" cy="72008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6759629" y="4703568"/>
              <a:ext cx="72008" cy="72008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7119629" y="4703568"/>
              <a:ext cx="72008" cy="72008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7479629" y="4703568"/>
              <a:ext cx="72008" cy="72008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7839629" y="47035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8199629" y="47035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/>
            <p:cNvSpPr/>
            <p:nvPr/>
          </p:nvSpPr>
          <p:spPr>
            <a:xfrm>
              <a:off x="5798429" y="4703568"/>
              <a:ext cx="72008" cy="72008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/>
            <p:cNvSpPr/>
            <p:nvPr/>
          </p:nvSpPr>
          <p:spPr>
            <a:xfrm>
              <a:off x="6158429" y="4703568"/>
              <a:ext cx="72008" cy="72008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/>
            <p:cNvSpPr/>
            <p:nvPr/>
          </p:nvSpPr>
          <p:spPr>
            <a:xfrm>
              <a:off x="6518429" y="4703568"/>
              <a:ext cx="72008" cy="72008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/>
            <p:cNvSpPr/>
            <p:nvPr/>
          </p:nvSpPr>
          <p:spPr>
            <a:xfrm>
              <a:off x="6878429" y="4703568"/>
              <a:ext cx="72008" cy="72008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/>
            <p:cNvSpPr/>
            <p:nvPr/>
          </p:nvSpPr>
          <p:spPr>
            <a:xfrm>
              <a:off x="7238429" y="4703568"/>
              <a:ext cx="72008" cy="72008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/>
            <p:cNvSpPr/>
            <p:nvPr/>
          </p:nvSpPr>
          <p:spPr>
            <a:xfrm>
              <a:off x="7598429" y="47035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/>
            <p:cNvSpPr/>
            <p:nvPr/>
          </p:nvSpPr>
          <p:spPr>
            <a:xfrm>
              <a:off x="7958429" y="47035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/>
            <p:cNvSpPr/>
            <p:nvPr/>
          </p:nvSpPr>
          <p:spPr>
            <a:xfrm>
              <a:off x="8318429" y="47035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5560829" y="48223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5920829" y="48223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/>
            <p:cNvSpPr/>
            <p:nvPr/>
          </p:nvSpPr>
          <p:spPr>
            <a:xfrm>
              <a:off x="6280829" y="48223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6640829" y="48223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7000829" y="48223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7360829" y="48223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7720829" y="48223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/>
            <p:cNvSpPr/>
            <p:nvPr/>
          </p:nvSpPr>
          <p:spPr>
            <a:xfrm>
              <a:off x="8080829" y="48223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5679629" y="48223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6039629" y="48223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6399629" y="48223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6759629" y="48223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7119629" y="48223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7479629" y="48223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7839629" y="48223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8199629" y="48223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>
              <a:off x="5798429" y="48223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/>
            <p:cNvSpPr/>
            <p:nvPr/>
          </p:nvSpPr>
          <p:spPr>
            <a:xfrm>
              <a:off x="6158429" y="48223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/>
            <p:cNvSpPr/>
            <p:nvPr/>
          </p:nvSpPr>
          <p:spPr>
            <a:xfrm>
              <a:off x="6518429" y="48223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/>
            <p:cNvSpPr/>
            <p:nvPr/>
          </p:nvSpPr>
          <p:spPr>
            <a:xfrm>
              <a:off x="6878429" y="48223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/>
            <p:cNvSpPr/>
            <p:nvPr/>
          </p:nvSpPr>
          <p:spPr>
            <a:xfrm>
              <a:off x="7238429" y="48223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/>
            <p:cNvSpPr/>
            <p:nvPr/>
          </p:nvSpPr>
          <p:spPr>
            <a:xfrm>
              <a:off x="7598429" y="48223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/>
            <p:cNvSpPr/>
            <p:nvPr/>
          </p:nvSpPr>
          <p:spPr>
            <a:xfrm>
              <a:off x="7958429" y="48223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/>
            <p:cNvSpPr/>
            <p:nvPr/>
          </p:nvSpPr>
          <p:spPr>
            <a:xfrm>
              <a:off x="8318429" y="48223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5560829" y="49411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/>
            <p:nvPr/>
          </p:nvSpPr>
          <p:spPr>
            <a:xfrm>
              <a:off x="5920829" y="49411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6280829" y="49411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6640829" y="49411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8676456" y="48223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8676456" y="47035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5679629" y="49411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6039629" y="49411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>
              <a:off x="6399629" y="49411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8435256" y="48223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8435256" y="47035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/>
            <p:cNvSpPr/>
            <p:nvPr/>
          </p:nvSpPr>
          <p:spPr>
            <a:xfrm>
              <a:off x="5798429" y="49411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/>
            <p:cNvSpPr/>
            <p:nvPr/>
          </p:nvSpPr>
          <p:spPr>
            <a:xfrm>
              <a:off x="6158429" y="49411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/>
            <p:cNvSpPr/>
            <p:nvPr/>
          </p:nvSpPr>
          <p:spPr>
            <a:xfrm>
              <a:off x="6518429" y="49411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/>
            <p:cNvSpPr/>
            <p:nvPr/>
          </p:nvSpPr>
          <p:spPr>
            <a:xfrm>
              <a:off x="8554056" y="48223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>
              <a:off x="8554056" y="47035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1" name="Rectangle 160"/>
          <p:cNvSpPr/>
          <p:nvPr/>
        </p:nvSpPr>
        <p:spPr>
          <a:xfrm>
            <a:off x="5760000" y="1440000"/>
            <a:ext cx="2880000" cy="2880000"/>
          </a:xfrm>
          <a:prstGeom prst="rect">
            <a:avLst/>
          </a:prstGeom>
          <a:noFill/>
          <a:ln w="19050" cap="rnd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Oval 247"/>
          <p:cNvSpPr/>
          <p:nvPr/>
        </p:nvSpPr>
        <p:spPr>
          <a:xfrm>
            <a:off x="5561815" y="5326424"/>
            <a:ext cx="72008" cy="7200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Oval 249"/>
          <p:cNvSpPr/>
          <p:nvPr/>
        </p:nvSpPr>
        <p:spPr>
          <a:xfrm>
            <a:off x="6281815" y="5326424"/>
            <a:ext cx="72008" cy="7200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Oval 250"/>
          <p:cNvSpPr/>
          <p:nvPr/>
        </p:nvSpPr>
        <p:spPr>
          <a:xfrm>
            <a:off x="6641815" y="5326424"/>
            <a:ext cx="72008" cy="7200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Oval 251"/>
          <p:cNvSpPr/>
          <p:nvPr/>
        </p:nvSpPr>
        <p:spPr>
          <a:xfrm>
            <a:off x="7001815" y="5326424"/>
            <a:ext cx="72008" cy="7200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Oval 253"/>
          <p:cNvSpPr/>
          <p:nvPr/>
        </p:nvSpPr>
        <p:spPr>
          <a:xfrm>
            <a:off x="7721815" y="5326424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Oval 254"/>
          <p:cNvSpPr/>
          <p:nvPr/>
        </p:nvSpPr>
        <p:spPr>
          <a:xfrm>
            <a:off x="8081815" y="5326424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Oval 256"/>
          <p:cNvSpPr/>
          <p:nvPr/>
        </p:nvSpPr>
        <p:spPr>
          <a:xfrm>
            <a:off x="6040615" y="5326424"/>
            <a:ext cx="72008" cy="7200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Oval 258"/>
          <p:cNvSpPr/>
          <p:nvPr/>
        </p:nvSpPr>
        <p:spPr>
          <a:xfrm>
            <a:off x="6760615" y="5326424"/>
            <a:ext cx="72008" cy="7200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Oval 260"/>
          <p:cNvSpPr/>
          <p:nvPr/>
        </p:nvSpPr>
        <p:spPr>
          <a:xfrm>
            <a:off x="7480615" y="5326424"/>
            <a:ext cx="72008" cy="7200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Oval 261"/>
          <p:cNvSpPr/>
          <p:nvPr/>
        </p:nvSpPr>
        <p:spPr>
          <a:xfrm>
            <a:off x="7840615" y="5326424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Oval 262"/>
          <p:cNvSpPr/>
          <p:nvPr/>
        </p:nvSpPr>
        <p:spPr>
          <a:xfrm>
            <a:off x="8200615" y="5326424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" name="Oval 263"/>
          <p:cNvSpPr/>
          <p:nvPr/>
        </p:nvSpPr>
        <p:spPr>
          <a:xfrm>
            <a:off x="5799415" y="5326424"/>
            <a:ext cx="72008" cy="7200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Oval 265"/>
          <p:cNvSpPr/>
          <p:nvPr/>
        </p:nvSpPr>
        <p:spPr>
          <a:xfrm>
            <a:off x="6519415" y="5326424"/>
            <a:ext cx="72008" cy="7200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Oval 268"/>
          <p:cNvSpPr/>
          <p:nvPr/>
        </p:nvSpPr>
        <p:spPr>
          <a:xfrm>
            <a:off x="7599415" y="5326424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Oval 271"/>
          <p:cNvSpPr/>
          <p:nvPr/>
        </p:nvSpPr>
        <p:spPr>
          <a:xfrm>
            <a:off x="5561815" y="5445224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Oval 272"/>
          <p:cNvSpPr/>
          <p:nvPr/>
        </p:nvSpPr>
        <p:spPr>
          <a:xfrm>
            <a:off x="5921815" y="5445224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Oval 273"/>
          <p:cNvSpPr/>
          <p:nvPr/>
        </p:nvSpPr>
        <p:spPr>
          <a:xfrm>
            <a:off x="6281815" y="5445224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8" name="Oval 287"/>
          <p:cNvSpPr/>
          <p:nvPr/>
        </p:nvSpPr>
        <p:spPr>
          <a:xfrm>
            <a:off x="5799415" y="5445224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9" name="Oval 288"/>
          <p:cNvSpPr/>
          <p:nvPr/>
        </p:nvSpPr>
        <p:spPr>
          <a:xfrm>
            <a:off x="6159415" y="5445224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1" name="Oval 300"/>
          <p:cNvSpPr/>
          <p:nvPr/>
        </p:nvSpPr>
        <p:spPr>
          <a:xfrm>
            <a:off x="8677442" y="5326424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6" name="Oval 305"/>
          <p:cNvSpPr/>
          <p:nvPr/>
        </p:nvSpPr>
        <p:spPr>
          <a:xfrm>
            <a:off x="8436242" y="5326424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076056" y="4551511"/>
            <a:ext cx="4560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nb-NO" sz="2400" i="1" dirty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r>
              <a:rPr lang="nb-NO" sz="2400" i="1" baseline="-25000" dirty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endParaRPr lang="en-US" sz="2400" dirty="0"/>
          </a:p>
        </p:txBody>
      </p:sp>
      <p:sp>
        <p:nvSpPr>
          <p:cNvPr id="312" name="Rectangle 311"/>
          <p:cNvSpPr/>
          <p:nvPr/>
        </p:nvSpPr>
        <p:spPr>
          <a:xfrm>
            <a:off x="5105302" y="5127575"/>
            <a:ext cx="4748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endParaRPr lang="en-US" sz="2400" dirty="0"/>
          </a:p>
        </p:txBody>
      </p:sp>
      <p:sp>
        <p:nvSpPr>
          <p:cNvPr id="313" name="Right Arrow 312"/>
          <p:cNvSpPr/>
          <p:nvPr/>
        </p:nvSpPr>
        <p:spPr>
          <a:xfrm>
            <a:off x="378284" y="3645024"/>
            <a:ext cx="288032" cy="216024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76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/>
          <p:cNvGrpSpPr/>
          <p:nvPr/>
        </p:nvGrpSpPr>
        <p:grpSpPr>
          <a:xfrm>
            <a:off x="-324544" y="6426000"/>
            <a:ext cx="9468544" cy="431999"/>
            <a:chOff x="-324544" y="6426000"/>
            <a:chExt cx="9468544" cy="431999"/>
          </a:xfrm>
        </p:grpSpPr>
        <p:grpSp>
          <p:nvGrpSpPr>
            <p:cNvPr id="51" name="Group 50"/>
            <p:cNvGrpSpPr/>
            <p:nvPr/>
          </p:nvGrpSpPr>
          <p:grpSpPr>
            <a:xfrm>
              <a:off x="0" y="6426000"/>
              <a:ext cx="9144000" cy="431999"/>
              <a:chOff x="0" y="6426000"/>
              <a:chExt cx="9144000" cy="431999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0" y="6569999"/>
                <a:ext cx="9144000" cy="288000"/>
              </a:xfrm>
              <a:prstGeom prst="rect">
                <a:avLst/>
              </a:prstGeom>
              <a:gradFill flip="none" rotWithShape="1">
                <a:gsLst>
                  <a:gs pos="75000">
                    <a:srgbClr val="1E6978"/>
                  </a:gs>
                  <a:gs pos="50000">
                    <a:srgbClr val="1E5A78"/>
                  </a:gs>
                  <a:gs pos="0">
                    <a:srgbClr val="23698C"/>
                  </a:gs>
                  <a:gs pos="100000">
                    <a:srgbClr val="194B64"/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Rounded Rectangle 53"/>
              <p:cNvSpPr/>
              <p:nvPr/>
            </p:nvSpPr>
            <p:spPr>
              <a:xfrm>
                <a:off x="1476000" y="6569999"/>
                <a:ext cx="6876000" cy="288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Plaque 54"/>
              <p:cNvSpPr/>
              <p:nvPr/>
            </p:nvSpPr>
            <p:spPr>
              <a:xfrm>
                <a:off x="1332000" y="6426000"/>
                <a:ext cx="7164000" cy="288000"/>
              </a:xfrm>
              <a:prstGeom prst="plaque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2" name="Oval 51"/>
            <p:cNvSpPr/>
            <p:nvPr/>
          </p:nvSpPr>
          <p:spPr>
            <a:xfrm>
              <a:off x="-324544" y="6608965"/>
              <a:ext cx="216024" cy="2142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1084" y="0"/>
            <a:ext cx="9144000" cy="576000"/>
          </a:xfrm>
          <a:prstGeom prst="rect">
            <a:avLst/>
          </a:prstGeom>
          <a:gradFill flip="none" rotWithShape="1">
            <a:gsLst>
              <a:gs pos="75000">
                <a:srgbClr val="1E6969"/>
              </a:gs>
              <a:gs pos="50000">
                <a:srgbClr val="1E5A78"/>
              </a:gs>
              <a:gs pos="0">
                <a:srgbClr val="23698C"/>
              </a:gs>
              <a:gs pos="100000">
                <a:srgbClr val="194B6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-600051" y="67800"/>
            <a:ext cx="10140603" cy="724200"/>
            <a:chOff x="-600051" y="67800"/>
            <a:chExt cx="10140603" cy="724200"/>
          </a:xfrm>
        </p:grpSpPr>
        <p:grpSp>
          <p:nvGrpSpPr>
            <p:cNvPr id="32" name="Group 31"/>
            <p:cNvGrpSpPr/>
            <p:nvPr/>
          </p:nvGrpSpPr>
          <p:grpSpPr>
            <a:xfrm>
              <a:off x="432000" y="72000"/>
              <a:ext cx="8892528" cy="432000"/>
              <a:chOff x="432000" y="72000"/>
              <a:chExt cx="5273435" cy="43200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432000" y="72000"/>
                <a:ext cx="5273435" cy="432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432000" y="289716"/>
                <a:ext cx="5273435" cy="1422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Oval 32"/>
            <p:cNvSpPr/>
            <p:nvPr/>
          </p:nvSpPr>
          <p:spPr>
            <a:xfrm>
              <a:off x="-600051" y="67800"/>
              <a:ext cx="216024" cy="2142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Plaque 27"/>
            <p:cNvSpPr/>
            <p:nvPr/>
          </p:nvSpPr>
          <p:spPr>
            <a:xfrm>
              <a:off x="216000" y="360000"/>
              <a:ext cx="9324552" cy="432000"/>
            </a:xfrm>
            <a:prstGeom prst="plaque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68000" y="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 smtClean="0">
                <a:solidFill>
                  <a:srgbClr val="194B64"/>
                </a:solidFill>
                <a:latin typeface="Chaparral Pro" pitchFamily="18" charset="0"/>
                <a:ea typeface="Tahoma" panose="020B0604030504040204" pitchFamily="34" charset="0"/>
                <a:cs typeface="Tahoma" panose="020B0604030504040204" pitchFamily="34" charset="0"/>
              </a:rPr>
              <a:t>CFD Simulations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0" y="6570000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Brambilla et al.</a:t>
            </a:r>
            <a:endParaRPr lang="en-US" sz="14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44000" y="6570000"/>
            <a:ext cx="900000" cy="324000"/>
          </a:xfrm>
        </p:spPr>
        <p:txBody>
          <a:bodyPr/>
          <a:lstStyle/>
          <a:p>
            <a:fld id="{000FED22-883D-472C-8692-000D75AC78D0}" type="slidenum">
              <a:rPr lang="en-US" sz="1400" smtClean="0">
                <a:solidFill>
                  <a:schemeClr val="bg2"/>
                </a:solidFill>
                <a:latin typeface="Century Gothic" panose="020B0502020202020204" pitchFamily="34" charset="0"/>
              </a:rPr>
              <a:t>2</a:t>
            </a:fld>
            <a:r>
              <a:rPr lang="en-US" sz="14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 / 27</a:t>
            </a:r>
            <a:endParaRPr lang="en-US" sz="14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86" y="1124744"/>
            <a:ext cx="8736027" cy="5006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own Arrow 1"/>
          <p:cNvSpPr/>
          <p:nvPr/>
        </p:nvSpPr>
        <p:spPr>
          <a:xfrm>
            <a:off x="4891512" y="1412776"/>
            <a:ext cx="360040" cy="648072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1" name="Down Arrow 20"/>
          <p:cNvSpPr/>
          <p:nvPr/>
        </p:nvSpPr>
        <p:spPr>
          <a:xfrm>
            <a:off x="2483768" y="1412776"/>
            <a:ext cx="360040" cy="648072"/>
          </a:xfrm>
          <a:prstGeom prst="downArrow">
            <a:avLst/>
          </a:prstGeom>
          <a:solidFill>
            <a:srgbClr val="FFFFFF">
              <a:alpha val="18039"/>
            </a:srgb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Down Arrow 22"/>
          <p:cNvSpPr/>
          <p:nvPr/>
        </p:nvSpPr>
        <p:spPr>
          <a:xfrm>
            <a:off x="7308304" y="1412776"/>
            <a:ext cx="360040" cy="648072"/>
          </a:xfrm>
          <a:prstGeom prst="downArrow">
            <a:avLst/>
          </a:prstGeom>
          <a:solidFill>
            <a:srgbClr val="FFFFFF">
              <a:alpha val="18039"/>
            </a:srgb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Down Arrow 24"/>
          <p:cNvSpPr/>
          <p:nvPr/>
        </p:nvSpPr>
        <p:spPr>
          <a:xfrm>
            <a:off x="1008112" y="4459952"/>
            <a:ext cx="360040" cy="648072"/>
          </a:xfrm>
          <a:prstGeom prst="downArrow">
            <a:avLst/>
          </a:prstGeom>
          <a:scene3d>
            <a:camera prst="orthographicFront">
              <a:rot lat="20153375" lon="1916774" rev="20232624"/>
            </a:camera>
            <a:lightRig rig="contrasting" dir="t"/>
          </a:scene3d>
          <a:sp3d prstMaterial="dkEdge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2407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 animBg="1"/>
      <p:bldP spid="23" grpId="0" animBg="1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Rectangle 3"/>
          <p:cNvSpPr txBox="1">
            <a:spLocks noChangeArrowheads="1"/>
          </p:cNvSpPr>
          <p:nvPr/>
        </p:nvSpPr>
        <p:spPr bwMode="auto">
          <a:xfrm>
            <a:off x="611560" y="1340768"/>
            <a:ext cx="4104456" cy="3816424"/>
          </a:xfrm>
          <a:prstGeom prst="rect">
            <a:avLst/>
          </a:prstGeom>
          <a:solidFill>
            <a:schemeClr val="bg2"/>
          </a:solidFill>
          <a:ln w="9525" cap="rnd">
            <a:solidFill>
              <a:schemeClr val="tx1"/>
            </a:solidFill>
            <a:prstDash val="lgDash"/>
            <a:round/>
            <a:headEnd/>
            <a:tailEnd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61950" algn="l"/>
                <a:tab pos="715963" algn="l"/>
                <a:tab pos="1077913" algn="l"/>
                <a:tab pos="1431925" algn="l"/>
                <a:tab pos="1793875" algn="l"/>
              </a:tabLst>
            </a:pP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for each attribute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61950" algn="l"/>
                <a:tab pos="715963" algn="l"/>
                <a:tab pos="1077913" algn="l"/>
                <a:tab pos="1431925" algn="l"/>
                <a:tab pos="1793875" algn="l"/>
              </a:tabLst>
            </a:pPr>
            <a:r>
              <a:rPr lang="nb-NO" sz="2400" i="1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.. </a:t>
            </a:r>
            <a:r>
              <a:rPr lang="el-GR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γ</a:t>
            </a:r>
            <a:r>
              <a:rPr lang="nb-NO" sz="2400" i="1" baseline="-25000" dirty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el-GR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= coherency threshold</a:t>
            </a:r>
            <a:endParaRPr lang="nb-NO" sz="2400" i="1" dirty="0" smtClean="0">
              <a:solidFill>
                <a:schemeClr val="accent5"/>
              </a:solidFill>
              <a:latin typeface="Corbel" panose="020B0503020204020204" pitchFamily="34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61950" algn="l"/>
                <a:tab pos="715963" algn="l"/>
                <a:tab pos="1077913" algn="l"/>
                <a:tab pos="1431925" algn="l"/>
                <a:tab pos="1793875" algn="l"/>
              </a:tabLst>
            </a:pPr>
            <a:r>
              <a:rPr lang="nb-NO" sz="2400" i="1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.. </a:t>
            </a:r>
            <a:r>
              <a:rPr lang="nb-NO" sz="2400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build(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61950" algn="l"/>
                <a:tab pos="715963" algn="l"/>
                <a:tab pos="1077913" algn="l"/>
                <a:tab pos="1431925" algn="l"/>
                <a:tab pos="1793875" algn="l"/>
              </a:tabLst>
            </a:pPr>
            <a:r>
              <a:rPr lang="nb-NO" sz="2400" i="1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.. 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sort</a:t>
            </a:r>
            <a:r>
              <a:rPr lang="nb-NO" sz="2400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(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,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relevance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)</a:t>
            </a:r>
            <a:endParaRPr lang="nb-NO" sz="2400" i="1" dirty="0" smtClean="0">
              <a:solidFill>
                <a:schemeClr val="accent5"/>
              </a:solidFill>
              <a:latin typeface="Corbel" panose="020B0503020204020204" pitchFamily="34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61950" algn="l"/>
                <a:tab pos="715963" algn="l"/>
                <a:tab pos="1077913" algn="l"/>
                <a:tab pos="1431925" algn="l"/>
                <a:tab pos="1793875" algn="l"/>
              </a:tabLst>
            </a:pPr>
            <a:r>
              <a:rPr lang="nb-NO" sz="2400" i="1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.. 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for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in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61950" algn="l"/>
                <a:tab pos="715963" algn="l"/>
                <a:tab pos="1077913" algn="l"/>
                <a:tab pos="1431925" algn="l"/>
                <a:tab pos="1793875" algn="l"/>
              </a:tabLst>
            </a:pP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  <a:r>
              <a:rPr lang="nb-NO" sz="2400" i="1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..  ..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r>
              <a:rPr lang="nb-NO" sz="2400" i="1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= sphere around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endParaRPr lang="nb-NO" sz="2400" i="1" dirty="0">
              <a:solidFill>
                <a:schemeClr val="accent5"/>
              </a:solidFill>
              <a:latin typeface="Corbel" panose="020B0503020204020204" pitchFamily="34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61950" algn="l"/>
                <a:tab pos="715963" algn="l"/>
                <a:tab pos="1077913" algn="l"/>
                <a:tab pos="1431925" algn="l"/>
                <a:tab pos="1793875" algn="l"/>
              </a:tabLst>
            </a:pPr>
            <a:r>
              <a:rPr lang="nb-NO" sz="2400" i="1" dirty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  <a:r>
              <a:rPr lang="nb-NO" sz="2400" i="1" dirty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..  .. 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while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coherency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(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r>
              <a:rPr lang="nb-NO" sz="2400" dirty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)</a:t>
            </a:r>
            <a:r>
              <a:rPr lang="nb-NO" sz="2400" dirty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  <a:r>
              <a:rPr lang="nb-NO" sz="2400" dirty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&lt;</a:t>
            </a:r>
            <a:r>
              <a:rPr lang="nb-NO" sz="2400" dirty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  <a:r>
              <a:rPr lang="el-GR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γ</a:t>
            </a:r>
            <a:r>
              <a:rPr lang="nb-NO" sz="2400" i="1" baseline="-25000" dirty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  <a:endParaRPr lang="nb-NO" sz="2400" i="1" dirty="0">
              <a:solidFill>
                <a:schemeClr val="accent5"/>
              </a:solidFill>
              <a:latin typeface="Corbel" panose="020B0503020204020204" pitchFamily="34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61950" algn="l"/>
                <a:tab pos="715963" algn="l"/>
                <a:tab pos="1077913" algn="l"/>
                <a:tab pos="1431925" algn="l"/>
                <a:tab pos="1793875" algn="l"/>
              </a:tabLst>
            </a:pPr>
            <a:r>
              <a:rPr lang="nb-NO" sz="2400" i="1" dirty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  <a:r>
              <a:rPr lang="nb-NO" sz="2400" i="1" dirty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..  ..  </a:t>
            </a:r>
            <a:r>
              <a:rPr lang="nb-NO" sz="2400" i="1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.. 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increase radius of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61950" algn="l"/>
                <a:tab pos="715963" algn="l"/>
                <a:tab pos="1077913" algn="l"/>
                <a:tab pos="1431925" algn="l"/>
                <a:tab pos="1793875" algn="l"/>
              </a:tabLst>
            </a:pPr>
            <a:r>
              <a:rPr lang="nb-NO" sz="2400" i="1" dirty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  <a:r>
              <a:rPr lang="nb-NO" sz="2400" i="1" dirty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..  .. 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place a glyph in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61950" algn="l"/>
                <a:tab pos="715963" algn="l"/>
                <a:tab pos="1077913" algn="l"/>
                <a:tab pos="1431925" algn="l"/>
                <a:tab pos="1793875" algn="l"/>
              </a:tabLst>
            </a:pPr>
            <a:r>
              <a:rPr lang="nb-NO" sz="2400" i="1" dirty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  <a:r>
              <a:rPr lang="nb-NO" sz="2400" i="1" dirty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..  ..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=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-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endParaRPr lang="nb-NO" sz="2400" dirty="0" smtClean="0">
              <a:solidFill>
                <a:srgbClr val="194B64"/>
              </a:solidFill>
              <a:latin typeface="Corbel" panose="020B0503020204020204" pitchFamily="34" charset="0"/>
              <a:ea typeface="Tahoma" panose="020B0604030504040204" pitchFamily="34" charset="0"/>
              <a:cs typeface="Courier New" panose="02070309020205020404" pitchFamily="49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5746016" y="1426012"/>
            <a:ext cx="1827976" cy="1827976"/>
          </a:xfrm>
          <a:prstGeom prst="ellipse">
            <a:avLst/>
          </a:prstGeom>
          <a:solidFill>
            <a:schemeClr val="bg2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/>
          <p:cNvGrpSpPr/>
          <p:nvPr/>
        </p:nvGrpSpPr>
        <p:grpSpPr>
          <a:xfrm>
            <a:off x="-324544" y="6426000"/>
            <a:ext cx="9468544" cy="431999"/>
            <a:chOff x="-324544" y="6426000"/>
            <a:chExt cx="9468544" cy="431999"/>
          </a:xfrm>
        </p:grpSpPr>
        <p:grpSp>
          <p:nvGrpSpPr>
            <p:cNvPr id="51" name="Group 50"/>
            <p:cNvGrpSpPr/>
            <p:nvPr/>
          </p:nvGrpSpPr>
          <p:grpSpPr>
            <a:xfrm>
              <a:off x="0" y="6426000"/>
              <a:ext cx="9144000" cy="431999"/>
              <a:chOff x="0" y="6426000"/>
              <a:chExt cx="9144000" cy="431999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0" y="6569999"/>
                <a:ext cx="9144000" cy="288000"/>
              </a:xfrm>
              <a:prstGeom prst="rect">
                <a:avLst/>
              </a:prstGeom>
              <a:gradFill flip="none" rotWithShape="1">
                <a:gsLst>
                  <a:gs pos="75000">
                    <a:srgbClr val="1E6978"/>
                  </a:gs>
                  <a:gs pos="50000">
                    <a:srgbClr val="1E5A78"/>
                  </a:gs>
                  <a:gs pos="0">
                    <a:srgbClr val="23698C"/>
                  </a:gs>
                  <a:gs pos="100000">
                    <a:srgbClr val="194B64"/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Rounded Rectangle 53"/>
              <p:cNvSpPr/>
              <p:nvPr/>
            </p:nvSpPr>
            <p:spPr>
              <a:xfrm>
                <a:off x="1476000" y="6569999"/>
                <a:ext cx="6876000" cy="288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Plaque 54"/>
              <p:cNvSpPr/>
              <p:nvPr/>
            </p:nvSpPr>
            <p:spPr>
              <a:xfrm>
                <a:off x="1332000" y="6426000"/>
                <a:ext cx="7164000" cy="288000"/>
              </a:xfrm>
              <a:prstGeom prst="plaque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2" name="Oval 51"/>
            <p:cNvSpPr/>
            <p:nvPr/>
          </p:nvSpPr>
          <p:spPr>
            <a:xfrm>
              <a:off x="-324544" y="6608965"/>
              <a:ext cx="216024" cy="2142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1084" y="0"/>
            <a:ext cx="9144000" cy="576000"/>
          </a:xfrm>
          <a:prstGeom prst="rect">
            <a:avLst/>
          </a:prstGeom>
          <a:gradFill flip="none" rotWithShape="1">
            <a:gsLst>
              <a:gs pos="75000">
                <a:srgbClr val="1E6969"/>
              </a:gs>
              <a:gs pos="50000">
                <a:srgbClr val="1E5A78"/>
              </a:gs>
              <a:gs pos="0">
                <a:srgbClr val="23698C"/>
              </a:gs>
              <a:gs pos="100000">
                <a:srgbClr val="194B6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-600051" y="67800"/>
            <a:ext cx="10140603" cy="724200"/>
            <a:chOff x="-600051" y="67800"/>
            <a:chExt cx="10140603" cy="724200"/>
          </a:xfrm>
        </p:grpSpPr>
        <p:grpSp>
          <p:nvGrpSpPr>
            <p:cNvPr id="32" name="Group 31"/>
            <p:cNvGrpSpPr/>
            <p:nvPr/>
          </p:nvGrpSpPr>
          <p:grpSpPr>
            <a:xfrm>
              <a:off x="432000" y="72000"/>
              <a:ext cx="8892528" cy="432000"/>
              <a:chOff x="432000" y="72000"/>
              <a:chExt cx="5273435" cy="43200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432000" y="72000"/>
                <a:ext cx="5273435" cy="432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432000" y="289716"/>
                <a:ext cx="5273435" cy="1422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Oval 32"/>
            <p:cNvSpPr/>
            <p:nvPr/>
          </p:nvSpPr>
          <p:spPr>
            <a:xfrm>
              <a:off x="-600051" y="67800"/>
              <a:ext cx="216024" cy="2142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Plaque 27"/>
            <p:cNvSpPr/>
            <p:nvPr/>
          </p:nvSpPr>
          <p:spPr>
            <a:xfrm>
              <a:off x="216000" y="360000"/>
              <a:ext cx="9324552" cy="432000"/>
            </a:xfrm>
            <a:prstGeom prst="plaque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68000" y="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 smtClean="0">
                <a:solidFill>
                  <a:srgbClr val="194B64"/>
                </a:solidFill>
                <a:latin typeface="Chaparral Pro" pitchFamily="18" charset="0"/>
                <a:ea typeface="Tahoma" panose="020B0604030504040204" pitchFamily="34" charset="0"/>
                <a:cs typeface="Tahoma" panose="020B0604030504040204" pitchFamily="34" charset="0"/>
              </a:rPr>
              <a:t>Visualization strategy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0" y="6570000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Brambilla et al.</a:t>
            </a:r>
            <a:endParaRPr lang="en-US" sz="14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44000" y="6570000"/>
            <a:ext cx="900000" cy="324000"/>
          </a:xfrm>
        </p:spPr>
        <p:txBody>
          <a:bodyPr/>
          <a:lstStyle/>
          <a:p>
            <a:fld id="{000FED22-883D-472C-8692-000D75AC78D0}" type="slidenum">
              <a:rPr lang="en-US" sz="1400" smtClean="0">
                <a:solidFill>
                  <a:schemeClr val="bg2"/>
                </a:solidFill>
                <a:latin typeface="Century Gothic" panose="020B0502020202020204" pitchFamily="34" charset="0"/>
              </a:rPr>
              <a:t>20</a:t>
            </a:fld>
            <a:r>
              <a:rPr lang="en-US" sz="14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 / 27</a:t>
            </a:r>
            <a:endParaRPr lang="en-US" sz="14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sp>
        <p:nvSpPr>
          <p:cNvPr id="66" name="Rectangle 3"/>
          <p:cNvSpPr txBox="1">
            <a:spLocks noChangeArrowheads="1"/>
          </p:cNvSpPr>
          <p:nvPr/>
        </p:nvSpPr>
        <p:spPr bwMode="auto">
          <a:xfrm>
            <a:off x="107504" y="707887"/>
            <a:ext cx="5256584" cy="488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>
              <a:buBlip>
                <a:blip r:embed="rId3"/>
              </a:buBlip>
            </a:pPr>
            <a:r>
              <a:rPr lang="nb-NO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Glyph placement algorithm:</a:t>
            </a:r>
            <a:endParaRPr lang="nb-NO" i="1" baseline="-25000" dirty="0">
              <a:solidFill>
                <a:srgbClr val="194B64"/>
              </a:solidFill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904000" y="1584000"/>
            <a:ext cx="2592008" cy="2592008"/>
            <a:chOff x="5859629" y="1556792"/>
            <a:chExt cx="2592008" cy="2592008"/>
          </a:xfrm>
        </p:grpSpPr>
        <p:sp>
          <p:nvSpPr>
            <p:cNvPr id="2" name="Oval 1"/>
            <p:cNvSpPr/>
            <p:nvPr/>
          </p:nvSpPr>
          <p:spPr>
            <a:xfrm>
              <a:off x="5859629" y="155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6219629" y="155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6579629" y="155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6939629" y="155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7299629" y="155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7659629" y="155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8019629" y="155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8379629" y="155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5859629" y="191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6219629" y="191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6579629" y="1916792"/>
              <a:ext cx="72008" cy="72008"/>
            </a:xfrm>
            <a:prstGeom prst="ellipse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6939629" y="1916792"/>
              <a:ext cx="72008" cy="72008"/>
            </a:xfrm>
            <a:prstGeom prst="ellipse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7299629" y="191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7659629" y="191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8019629" y="1916792"/>
              <a:ext cx="72008" cy="72008"/>
            </a:xfrm>
            <a:prstGeom prst="ellipse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8379629" y="191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5859629" y="227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6219629" y="2276792"/>
              <a:ext cx="72008" cy="72008"/>
            </a:xfrm>
            <a:prstGeom prst="ellipse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6579629" y="2276792"/>
              <a:ext cx="72008" cy="72008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6939629" y="2276792"/>
              <a:ext cx="72008" cy="72008"/>
            </a:xfrm>
            <a:prstGeom prst="ellipse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7299629" y="227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7659629" y="2276792"/>
              <a:ext cx="72008" cy="72008"/>
            </a:xfrm>
            <a:prstGeom prst="ellipse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8019629" y="227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8379629" y="227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5859629" y="2636792"/>
              <a:ext cx="72008" cy="72008"/>
            </a:xfrm>
            <a:prstGeom prst="ellipse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6219629" y="2636792"/>
              <a:ext cx="72008" cy="72008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6579629" y="2636792"/>
              <a:ext cx="72008" cy="72008"/>
            </a:xfrm>
            <a:prstGeom prst="ellipse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6939629" y="263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7299629" y="263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7659629" y="263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8019629" y="263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8379629" y="263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5859629" y="2996792"/>
              <a:ext cx="72008" cy="72008"/>
            </a:xfrm>
            <a:prstGeom prst="ellipse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6219629" y="2996792"/>
              <a:ext cx="72008" cy="72008"/>
            </a:xfrm>
            <a:prstGeom prst="ellipse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6579629" y="299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6939629" y="299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7299629" y="299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7659629" y="299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8019629" y="299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8379629" y="299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5859629" y="335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6219629" y="335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6579629" y="335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6939629" y="335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7299629" y="335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7659629" y="335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8019629" y="3356792"/>
              <a:ext cx="72008" cy="72008"/>
            </a:xfrm>
            <a:prstGeom prst="ellipse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8379629" y="335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5859629" y="371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6219629" y="371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6579629" y="371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6939629" y="371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7299629" y="371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7659629" y="3716792"/>
              <a:ext cx="72008" cy="72008"/>
            </a:xfrm>
            <a:prstGeom prst="ellipse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8019629" y="3716792"/>
              <a:ext cx="72008" cy="72008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8379629" y="3716792"/>
              <a:ext cx="72008" cy="72008"/>
            </a:xfrm>
            <a:prstGeom prst="ellipse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5859629" y="407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6219629" y="407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6579629" y="407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6939629" y="407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7299629" y="407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/>
            <p:nvPr/>
          </p:nvSpPr>
          <p:spPr>
            <a:xfrm>
              <a:off x="7659629" y="407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8019629" y="4076792"/>
              <a:ext cx="72008" cy="72008"/>
            </a:xfrm>
            <a:prstGeom prst="ellipse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8379629" y="4076792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560829" y="4703568"/>
            <a:ext cx="3187635" cy="309608"/>
            <a:chOff x="5560829" y="4703568"/>
            <a:chExt cx="3187635" cy="309608"/>
          </a:xfrm>
        </p:grpSpPr>
        <p:sp>
          <p:nvSpPr>
            <p:cNvPr id="108" name="Oval 107"/>
            <p:cNvSpPr/>
            <p:nvPr/>
          </p:nvSpPr>
          <p:spPr>
            <a:xfrm>
              <a:off x="5560829" y="4703568"/>
              <a:ext cx="72008" cy="72008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5920829" y="4703568"/>
              <a:ext cx="72008" cy="72008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6280829" y="4703568"/>
              <a:ext cx="72008" cy="72008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6640829" y="4703568"/>
              <a:ext cx="72008" cy="72008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7000829" y="4703568"/>
              <a:ext cx="72008" cy="72008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>
              <a:off x="7360829" y="4703568"/>
              <a:ext cx="72008" cy="72008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7720829" y="47035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8080829" y="47035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5679629" y="4703568"/>
              <a:ext cx="72008" cy="72008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6039629" y="4703568"/>
              <a:ext cx="72008" cy="72008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6399629" y="4703568"/>
              <a:ext cx="72008" cy="72008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6759629" y="4703568"/>
              <a:ext cx="72008" cy="72008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7119629" y="4703568"/>
              <a:ext cx="72008" cy="72008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7479629" y="4703568"/>
              <a:ext cx="72008" cy="72008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7839629" y="47035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8199629" y="47035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/>
            <p:cNvSpPr/>
            <p:nvPr/>
          </p:nvSpPr>
          <p:spPr>
            <a:xfrm>
              <a:off x="5798429" y="4703568"/>
              <a:ext cx="72008" cy="72008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/>
            <p:cNvSpPr/>
            <p:nvPr/>
          </p:nvSpPr>
          <p:spPr>
            <a:xfrm>
              <a:off x="6158429" y="4703568"/>
              <a:ext cx="72008" cy="72008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/>
            <p:cNvSpPr/>
            <p:nvPr/>
          </p:nvSpPr>
          <p:spPr>
            <a:xfrm>
              <a:off x="6518429" y="4703568"/>
              <a:ext cx="72008" cy="72008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/>
            <p:cNvSpPr/>
            <p:nvPr/>
          </p:nvSpPr>
          <p:spPr>
            <a:xfrm>
              <a:off x="6878429" y="4703568"/>
              <a:ext cx="72008" cy="72008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/>
            <p:cNvSpPr/>
            <p:nvPr/>
          </p:nvSpPr>
          <p:spPr>
            <a:xfrm>
              <a:off x="7238429" y="4703568"/>
              <a:ext cx="72008" cy="72008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/>
            <p:cNvSpPr/>
            <p:nvPr/>
          </p:nvSpPr>
          <p:spPr>
            <a:xfrm>
              <a:off x="7598429" y="47035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/>
            <p:cNvSpPr/>
            <p:nvPr/>
          </p:nvSpPr>
          <p:spPr>
            <a:xfrm>
              <a:off x="7958429" y="47035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/>
            <p:cNvSpPr/>
            <p:nvPr/>
          </p:nvSpPr>
          <p:spPr>
            <a:xfrm>
              <a:off x="8318429" y="47035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5560829" y="48223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5920829" y="48223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/>
            <p:cNvSpPr/>
            <p:nvPr/>
          </p:nvSpPr>
          <p:spPr>
            <a:xfrm>
              <a:off x="6280829" y="48223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6640829" y="48223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7000829" y="48223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7360829" y="48223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7720829" y="48223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/>
            <p:cNvSpPr/>
            <p:nvPr/>
          </p:nvSpPr>
          <p:spPr>
            <a:xfrm>
              <a:off x="8080829" y="48223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5679629" y="48223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6039629" y="48223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6399629" y="48223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6759629" y="48223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7119629" y="48223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7479629" y="48223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7839629" y="48223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8199629" y="48223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>
              <a:off x="5798429" y="48223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/>
            <p:cNvSpPr/>
            <p:nvPr/>
          </p:nvSpPr>
          <p:spPr>
            <a:xfrm>
              <a:off x="6158429" y="48223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/>
            <p:cNvSpPr/>
            <p:nvPr/>
          </p:nvSpPr>
          <p:spPr>
            <a:xfrm>
              <a:off x="6518429" y="48223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/>
            <p:cNvSpPr/>
            <p:nvPr/>
          </p:nvSpPr>
          <p:spPr>
            <a:xfrm>
              <a:off x="6878429" y="48223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/>
            <p:cNvSpPr/>
            <p:nvPr/>
          </p:nvSpPr>
          <p:spPr>
            <a:xfrm>
              <a:off x="7238429" y="48223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/>
            <p:cNvSpPr/>
            <p:nvPr/>
          </p:nvSpPr>
          <p:spPr>
            <a:xfrm>
              <a:off x="7598429" y="48223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/>
            <p:cNvSpPr/>
            <p:nvPr/>
          </p:nvSpPr>
          <p:spPr>
            <a:xfrm>
              <a:off x="7958429" y="48223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/>
            <p:cNvSpPr/>
            <p:nvPr/>
          </p:nvSpPr>
          <p:spPr>
            <a:xfrm>
              <a:off x="8318429" y="48223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5560829" y="49411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/>
            <p:nvPr/>
          </p:nvSpPr>
          <p:spPr>
            <a:xfrm>
              <a:off x="5920829" y="49411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6280829" y="49411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6640829" y="49411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8676456" y="48223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8676456" y="47035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5679629" y="49411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6039629" y="49411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>
              <a:off x="6399629" y="49411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8435256" y="48223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8435256" y="47035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/>
            <p:cNvSpPr/>
            <p:nvPr/>
          </p:nvSpPr>
          <p:spPr>
            <a:xfrm>
              <a:off x="5798429" y="49411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/>
            <p:cNvSpPr/>
            <p:nvPr/>
          </p:nvSpPr>
          <p:spPr>
            <a:xfrm>
              <a:off x="6158429" y="49411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/>
            <p:cNvSpPr/>
            <p:nvPr/>
          </p:nvSpPr>
          <p:spPr>
            <a:xfrm>
              <a:off x="6518429" y="49411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/>
            <p:cNvSpPr/>
            <p:nvPr/>
          </p:nvSpPr>
          <p:spPr>
            <a:xfrm>
              <a:off x="8554056" y="48223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>
              <a:off x="8554056" y="47035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1" name="Rectangle 160"/>
          <p:cNvSpPr/>
          <p:nvPr/>
        </p:nvSpPr>
        <p:spPr>
          <a:xfrm>
            <a:off x="5760000" y="1440000"/>
            <a:ext cx="2880000" cy="2880000"/>
          </a:xfrm>
          <a:prstGeom prst="rect">
            <a:avLst/>
          </a:prstGeom>
          <a:noFill/>
          <a:ln w="19050" cap="rnd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Oval 247"/>
          <p:cNvSpPr/>
          <p:nvPr/>
        </p:nvSpPr>
        <p:spPr>
          <a:xfrm>
            <a:off x="5561815" y="5326424"/>
            <a:ext cx="72008" cy="7200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Oval 249"/>
          <p:cNvSpPr/>
          <p:nvPr/>
        </p:nvSpPr>
        <p:spPr>
          <a:xfrm>
            <a:off x="6281815" y="5326424"/>
            <a:ext cx="72008" cy="7200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Oval 250"/>
          <p:cNvSpPr/>
          <p:nvPr/>
        </p:nvSpPr>
        <p:spPr>
          <a:xfrm>
            <a:off x="6641815" y="5326424"/>
            <a:ext cx="72008" cy="7200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Oval 251"/>
          <p:cNvSpPr/>
          <p:nvPr/>
        </p:nvSpPr>
        <p:spPr>
          <a:xfrm>
            <a:off x="7001815" y="5326424"/>
            <a:ext cx="72008" cy="7200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Oval 253"/>
          <p:cNvSpPr/>
          <p:nvPr/>
        </p:nvSpPr>
        <p:spPr>
          <a:xfrm>
            <a:off x="7721815" y="5326424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Oval 254"/>
          <p:cNvSpPr/>
          <p:nvPr/>
        </p:nvSpPr>
        <p:spPr>
          <a:xfrm>
            <a:off x="8081815" y="5326424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Oval 256"/>
          <p:cNvSpPr/>
          <p:nvPr/>
        </p:nvSpPr>
        <p:spPr>
          <a:xfrm>
            <a:off x="6040615" y="5326424"/>
            <a:ext cx="72008" cy="7200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Oval 258"/>
          <p:cNvSpPr/>
          <p:nvPr/>
        </p:nvSpPr>
        <p:spPr>
          <a:xfrm>
            <a:off x="6760615" y="5326424"/>
            <a:ext cx="72008" cy="7200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Oval 260"/>
          <p:cNvSpPr/>
          <p:nvPr/>
        </p:nvSpPr>
        <p:spPr>
          <a:xfrm>
            <a:off x="7480615" y="5326424"/>
            <a:ext cx="72008" cy="7200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Oval 261"/>
          <p:cNvSpPr/>
          <p:nvPr/>
        </p:nvSpPr>
        <p:spPr>
          <a:xfrm>
            <a:off x="7840615" y="5326424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Oval 262"/>
          <p:cNvSpPr/>
          <p:nvPr/>
        </p:nvSpPr>
        <p:spPr>
          <a:xfrm>
            <a:off x="8200615" y="5326424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" name="Oval 263"/>
          <p:cNvSpPr/>
          <p:nvPr/>
        </p:nvSpPr>
        <p:spPr>
          <a:xfrm>
            <a:off x="5799415" y="5326424"/>
            <a:ext cx="72008" cy="7200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Oval 265"/>
          <p:cNvSpPr/>
          <p:nvPr/>
        </p:nvSpPr>
        <p:spPr>
          <a:xfrm>
            <a:off x="6519415" y="5326424"/>
            <a:ext cx="72008" cy="7200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Oval 268"/>
          <p:cNvSpPr/>
          <p:nvPr/>
        </p:nvSpPr>
        <p:spPr>
          <a:xfrm>
            <a:off x="7599415" y="5326424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Oval 271"/>
          <p:cNvSpPr/>
          <p:nvPr/>
        </p:nvSpPr>
        <p:spPr>
          <a:xfrm>
            <a:off x="5561815" y="5445224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Oval 272"/>
          <p:cNvSpPr/>
          <p:nvPr/>
        </p:nvSpPr>
        <p:spPr>
          <a:xfrm>
            <a:off x="5921815" y="5445224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Oval 273"/>
          <p:cNvSpPr/>
          <p:nvPr/>
        </p:nvSpPr>
        <p:spPr>
          <a:xfrm>
            <a:off x="6281815" y="5445224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8" name="Oval 287"/>
          <p:cNvSpPr/>
          <p:nvPr/>
        </p:nvSpPr>
        <p:spPr>
          <a:xfrm>
            <a:off x="5799415" y="5445224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9" name="Oval 288"/>
          <p:cNvSpPr/>
          <p:nvPr/>
        </p:nvSpPr>
        <p:spPr>
          <a:xfrm>
            <a:off x="6159415" y="5445224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1" name="Oval 300"/>
          <p:cNvSpPr/>
          <p:nvPr/>
        </p:nvSpPr>
        <p:spPr>
          <a:xfrm>
            <a:off x="8677442" y="5326424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6" name="Oval 305"/>
          <p:cNvSpPr/>
          <p:nvPr/>
        </p:nvSpPr>
        <p:spPr>
          <a:xfrm>
            <a:off x="8436242" y="5326424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076056" y="4551511"/>
            <a:ext cx="4560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nb-NO" sz="2400" i="1" dirty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r>
              <a:rPr lang="nb-NO" sz="2400" i="1" baseline="-25000" dirty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endParaRPr lang="en-US" sz="2400" dirty="0"/>
          </a:p>
        </p:txBody>
      </p:sp>
      <p:sp>
        <p:nvSpPr>
          <p:cNvPr id="312" name="Rectangle 311"/>
          <p:cNvSpPr/>
          <p:nvPr/>
        </p:nvSpPr>
        <p:spPr>
          <a:xfrm>
            <a:off x="5105302" y="5127575"/>
            <a:ext cx="4748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endParaRPr lang="en-US" sz="2400" dirty="0"/>
          </a:p>
        </p:txBody>
      </p:sp>
      <p:sp>
        <p:nvSpPr>
          <p:cNvPr id="194" name="Rectangle 3"/>
          <p:cNvSpPr txBox="1">
            <a:spLocks noChangeArrowheads="1"/>
          </p:cNvSpPr>
          <p:nvPr/>
        </p:nvSpPr>
        <p:spPr bwMode="auto">
          <a:xfrm>
            <a:off x="107504" y="5485694"/>
            <a:ext cx="7092496" cy="1111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>
              <a:buBlip>
                <a:blip r:embed="rId3"/>
              </a:buBlip>
            </a:pPr>
            <a:r>
              <a:rPr lang="nb-NO" dirty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nb-NO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radius of </a:t>
            </a:r>
            <a:r>
              <a:rPr lang="nb-NO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nb-NO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nb-NO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is mapped to size </a:t>
            </a:r>
          </a:p>
          <a:p>
            <a:pPr>
              <a:buBlip>
                <a:blip r:embed="rId3"/>
              </a:buBlip>
            </a:pPr>
            <a:r>
              <a:rPr lang="nb-NO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relevance of </a:t>
            </a:r>
            <a:r>
              <a:rPr lang="nb-NO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nb-NO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is mapped to opacity</a:t>
            </a:r>
          </a:p>
        </p:txBody>
      </p:sp>
      <p:sp>
        <p:nvSpPr>
          <p:cNvPr id="8" name="Right Arrow 7"/>
          <p:cNvSpPr/>
          <p:nvPr/>
        </p:nvSpPr>
        <p:spPr>
          <a:xfrm rot="19439781">
            <a:off x="6067218" y="2087976"/>
            <a:ext cx="1257579" cy="504056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Right Arrow 194"/>
          <p:cNvSpPr/>
          <p:nvPr/>
        </p:nvSpPr>
        <p:spPr>
          <a:xfrm>
            <a:off x="378284" y="4365104"/>
            <a:ext cx="288032" cy="216024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42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Rectangle 3"/>
          <p:cNvSpPr txBox="1">
            <a:spLocks noChangeArrowheads="1"/>
          </p:cNvSpPr>
          <p:nvPr/>
        </p:nvSpPr>
        <p:spPr bwMode="auto">
          <a:xfrm>
            <a:off x="611560" y="1340768"/>
            <a:ext cx="4104456" cy="3816424"/>
          </a:xfrm>
          <a:prstGeom prst="rect">
            <a:avLst/>
          </a:prstGeom>
          <a:solidFill>
            <a:schemeClr val="bg2"/>
          </a:solidFill>
          <a:ln w="9525" cap="rnd">
            <a:solidFill>
              <a:schemeClr val="tx1"/>
            </a:solidFill>
            <a:prstDash val="lgDash"/>
            <a:round/>
            <a:headEnd/>
            <a:tailEnd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61950" algn="l"/>
                <a:tab pos="715963" algn="l"/>
                <a:tab pos="1077913" algn="l"/>
                <a:tab pos="1431925" algn="l"/>
                <a:tab pos="1793875" algn="l"/>
              </a:tabLst>
            </a:pP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for each attribute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61950" algn="l"/>
                <a:tab pos="715963" algn="l"/>
                <a:tab pos="1077913" algn="l"/>
                <a:tab pos="1431925" algn="l"/>
                <a:tab pos="1793875" algn="l"/>
              </a:tabLst>
            </a:pPr>
            <a:r>
              <a:rPr lang="nb-NO" sz="2400" i="1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.. </a:t>
            </a:r>
            <a:r>
              <a:rPr lang="el-GR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γ</a:t>
            </a:r>
            <a:r>
              <a:rPr lang="nb-NO" sz="2400" i="1" baseline="-25000" dirty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el-GR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= coherency threshold</a:t>
            </a:r>
            <a:endParaRPr lang="nb-NO" sz="2400" i="1" dirty="0" smtClean="0">
              <a:solidFill>
                <a:schemeClr val="accent5"/>
              </a:solidFill>
              <a:latin typeface="Corbel" panose="020B0503020204020204" pitchFamily="34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61950" algn="l"/>
                <a:tab pos="715963" algn="l"/>
                <a:tab pos="1077913" algn="l"/>
                <a:tab pos="1431925" algn="l"/>
                <a:tab pos="1793875" algn="l"/>
              </a:tabLst>
            </a:pPr>
            <a:r>
              <a:rPr lang="nb-NO" sz="2400" i="1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.. </a:t>
            </a:r>
            <a:r>
              <a:rPr lang="nb-NO" sz="2400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build(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61950" algn="l"/>
                <a:tab pos="715963" algn="l"/>
                <a:tab pos="1077913" algn="l"/>
                <a:tab pos="1431925" algn="l"/>
                <a:tab pos="1793875" algn="l"/>
              </a:tabLst>
            </a:pPr>
            <a:r>
              <a:rPr lang="nb-NO" sz="2400" i="1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.. 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sort</a:t>
            </a:r>
            <a:r>
              <a:rPr lang="nb-NO" sz="2400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(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,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relevance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)</a:t>
            </a:r>
            <a:endParaRPr lang="nb-NO" sz="2400" i="1" dirty="0" smtClean="0">
              <a:solidFill>
                <a:schemeClr val="accent5"/>
              </a:solidFill>
              <a:latin typeface="Corbel" panose="020B0503020204020204" pitchFamily="34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61950" algn="l"/>
                <a:tab pos="715963" algn="l"/>
                <a:tab pos="1077913" algn="l"/>
                <a:tab pos="1431925" algn="l"/>
                <a:tab pos="1793875" algn="l"/>
              </a:tabLst>
            </a:pPr>
            <a:r>
              <a:rPr lang="nb-NO" sz="2400" i="1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.. 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for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in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61950" algn="l"/>
                <a:tab pos="715963" algn="l"/>
                <a:tab pos="1077913" algn="l"/>
                <a:tab pos="1431925" algn="l"/>
                <a:tab pos="1793875" algn="l"/>
              </a:tabLst>
            </a:pP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  <a:r>
              <a:rPr lang="nb-NO" sz="2400" i="1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..  ..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r>
              <a:rPr lang="nb-NO" sz="2400" i="1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= sphere around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endParaRPr lang="nb-NO" sz="2400" i="1" dirty="0">
              <a:solidFill>
                <a:schemeClr val="accent5"/>
              </a:solidFill>
              <a:latin typeface="Corbel" panose="020B0503020204020204" pitchFamily="34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61950" algn="l"/>
                <a:tab pos="715963" algn="l"/>
                <a:tab pos="1077913" algn="l"/>
                <a:tab pos="1431925" algn="l"/>
                <a:tab pos="1793875" algn="l"/>
              </a:tabLst>
            </a:pPr>
            <a:r>
              <a:rPr lang="nb-NO" sz="2400" i="1" dirty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  <a:r>
              <a:rPr lang="nb-NO" sz="2400" i="1" dirty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..  .. 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while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coherency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(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r>
              <a:rPr lang="nb-NO" sz="2400" dirty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)</a:t>
            </a:r>
            <a:r>
              <a:rPr lang="nb-NO" sz="2400" dirty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  <a:r>
              <a:rPr lang="nb-NO" sz="2400" dirty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&lt;</a:t>
            </a:r>
            <a:r>
              <a:rPr lang="nb-NO" sz="2400" dirty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  <a:r>
              <a:rPr lang="el-GR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γ</a:t>
            </a:r>
            <a:r>
              <a:rPr lang="nb-NO" sz="2400" i="1" baseline="-25000" dirty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  <a:endParaRPr lang="nb-NO" sz="2400" i="1" dirty="0">
              <a:solidFill>
                <a:schemeClr val="accent5"/>
              </a:solidFill>
              <a:latin typeface="Corbel" panose="020B0503020204020204" pitchFamily="34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61950" algn="l"/>
                <a:tab pos="715963" algn="l"/>
                <a:tab pos="1077913" algn="l"/>
                <a:tab pos="1431925" algn="l"/>
                <a:tab pos="1793875" algn="l"/>
              </a:tabLst>
            </a:pPr>
            <a:r>
              <a:rPr lang="nb-NO" sz="2400" i="1" dirty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  <a:r>
              <a:rPr lang="nb-NO" sz="2400" i="1" dirty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..  ..  </a:t>
            </a:r>
            <a:r>
              <a:rPr lang="nb-NO" sz="2400" i="1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.. 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increase radius of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61950" algn="l"/>
                <a:tab pos="715963" algn="l"/>
                <a:tab pos="1077913" algn="l"/>
                <a:tab pos="1431925" algn="l"/>
                <a:tab pos="1793875" algn="l"/>
              </a:tabLst>
            </a:pPr>
            <a:r>
              <a:rPr lang="nb-NO" sz="2400" i="1" dirty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  <a:r>
              <a:rPr lang="nb-NO" sz="2400" i="1" dirty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..  .. 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place a glyph in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61950" algn="l"/>
                <a:tab pos="715963" algn="l"/>
                <a:tab pos="1077913" algn="l"/>
                <a:tab pos="1431925" algn="l"/>
                <a:tab pos="1793875" algn="l"/>
              </a:tabLst>
            </a:pPr>
            <a:r>
              <a:rPr lang="nb-NO" sz="2400" i="1" dirty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  <a:r>
              <a:rPr lang="nb-NO" sz="2400" i="1" dirty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..  ..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=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-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endParaRPr lang="nb-NO" sz="2400" dirty="0" smtClean="0">
              <a:solidFill>
                <a:srgbClr val="194B64"/>
              </a:solidFill>
              <a:latin typeface="Corbel" panose="020B0503020204020204" pitchFamily="34" charset="0"/>
              <a:ea typeface="Tahoma" panose="020B0604030504040204" pitchFamily="34" charset="0"/>
              <a:cs typeface="Courier New" panose="02070309020205020404" pitchFamily="49" charset="0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-324544" y="6426000"/>
            <a:ext cx="9468544" cy="431999"/>
            <a:chOff x="-324544" y="6426000"/>
            <a:chExt cx="9468544" cy="431999"/>
          </a:xfrm>
        </p:grpSpPr>
        <p:grpSp>
          <p:nvGrpSpPr>
            <p:cNvPr id="51" name="Group 50"/>
            <p:cNvGrpSpPr/>
            <p:nvPr/>
          </p:nvGrpSpPr>
          <p:grpSpPr>
            <a:xfrm>
              <a:off x="0" y="6426000"/>
              <a:ext cx="9144000" cy="431999"/>
              <a:chOff x="0" y="6426000"/>
              <a:chExt cx="9144000" cy="431999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0" y="6569999"/>
                <a:ext cx="9144000" cy="288000"/>
              </a:xfrm>
              <a:prstGeom prst="rect">
                <a:avLst/>
              </a:prstGeom>
              <a:gradFill flip="none" rotWithShape="1">
                <a:gsLst>
                  <a:gs pos="75000">
                    <a:srgbClr val="1E6978"/>
                  </a:gs>
                  <a:gs pos="50000">
                    <a:srgbClr val="1E5A78"/>
                  </a:gs>
                  <a:gs pos="0">
                    <a:srgbClr val="23698C"/>
                  </a:gs>
                  <a:gs pos="100000">
                    <a:srgbClr val="194B64"/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Rounded Rectangle 53"/>
              <p:cNvSpPr/>
              <p:nvPr/>
            </p:nvSpPr>
            <p:spPr>
              <a:xfrm>
                <a:off x="1476000" y="6569999"/>
                <a:ext cx="6876000" cy="288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Plaque 54"/>
              <p:cNvSpPr/>
              <p:nvPr/>
            </p:nvSpPr>
            <p:spPr>
              <a:xfrm>
                <a:off x="1332000" y="6426000"/>
                <a:ext cx="7164000" cy="288000"/>
              </a:xfrm>
              <a:prstGeom prst="plaque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2" name="Oval 51"/>
            <p:cNvSpPr/>
            <p:nvPr/>
          </p:nvSpPr>
          <p:spPr>
            <a:xfrm>
              <a:off x="-324544" y="6608965"/>
              <a:ext cx="216024" cy="2142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1084" y="0"/>
            <a:ext cx="9144000" cy="576000"/>
          </a:xfrm>
          <a:prstGeom prst="rect">
            <a:avLst/>
          </a:prstGeom>
          <a:gradFill flip="none" rotWithShape="1">
            <a:gsLst>
              <a:gs pos="75000">
                <a:srgbClr val="1E6969"/>
              </a:gs>
              <a:gs pos="50000">
                <a:srgbClr val="1E5A78"/>
              </a:gs>
              <a:gs pos="0">
                <a:srgbClr val="23698C"/>
              </a:gs>
              <a:gs pos="100000">
                <a:srgbClr val="194B6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-600051" y="67800"/>
            <a:ext cx="10140603" cy="724200"/>
            <a:chOff x="-600051" y="67800"/>
            <a:chExt cx="10140603" cy="724200"/>
          </a:xfrm>
        </p:grpSpPr>
        <p:grpSp>
          <p:nvGrpSpPr>
            <p:cNvPr id="32" name="Group 31"/>
            <p:cNvGrpSpPr/>
            <p:nvPr/>
          </p:nvGrpSpPr>
          <p:grpSpPr>
            <a:xfrm>
              <a:off x="432000" y="72000"/>
              <a:ext cx="8892528" cy="432000"/>
              <a:chOff x="432000" y="72000"/>
              <a:chExt cx="5273435" cy="43200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432000" y="72000"/>
                <a:ext cx="5273435" cy="432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432000" y="289716"/>
                <a:ext cx="5273435" cy="1422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Oval 32"/>
            <p:cNvSpPr/>
            <p:nvPr/>
          </p:nvSpPr>
          <p:spPr>
            <a:xfrm>
              <a:off x="-600051" y="67800"/>
              <a:ext cx="216024" cy="2142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Plaque 27"/>
            <p:cNvSpPr/>
            <p:nvPr/>
          </p:nvSpPr>
          <p:spPr>
            <a:xfrm>
              <a:off x="216000" y="360000"/>
              <a:ext cx="9324552" cy="432000"/>
            </a:xfrm>
            <a:prstGeom prst="plaque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68000" y="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 smtClean="0">
                <a:solidFill>
                  <a:srgbClr val="194B64"/>
                </a:solidFill>
                <a:latin typeface="Chaparral Pro" pitchFamily="18" charset="0"/>
                <a:ea typeface="Tahoma" panose="020B0604030504040204" pitchFamily="34" charset="0"/>
                <a:cs typeface="Tahoma" panose="020B0604030504040204" pitchFamily="34" charset="0"/>
              </a:rPr>
              <a:t>Visualization strategy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0" y="6570000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Brambilla et al.</a:t>
            </a:r>
            <a:endParaRPr lang="en-US" sz="14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44000" y="6570000"/>
            <a:ext cx="900000" cy="324000"/>
          </a:xfrm>
        </p:spPr>
        <p:txBody>
          <a:bodyPr/>
          <a:lstStyle/>
          <a:p>
            <a:fld id="{000FED22-883D-472C-8692-000D75AC78D0}" type="slidenum">
              <a:rPr lang="en-US" sz="1400" smtClean="0">
                <a:solidFill>
                  <a:schemeClr val="bg2"/>
                </a:solidFill>
                <a:latin typeface="Century Gothic" panose="020B0502020202020204" pitchFamily="34" charset="0"/>
              </a:rPr>
              <a:t>21</a:t>
            </a:fld>
            <a:r>
              <a:rPr lang="en-US" sz="14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 / 27</a:t>
            </a:r>
            <a:endParaRPr lang="en-US" sz="14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sp>
        <p:nvSpPr>
          <p:cNvPr id="66" name="Rectangle 3"/>
          <p:cNvSpPr txBox="1">
            <a:spLocks noChangeArrowheads="1"/>
          </p:cNvSpPr>
          <p:nvPr/>
        </p:nvSpPr>
        <p:spPr bwMode="auto">
          <a:xfrm>
            <a:off x="107504" y="707887"/>
            <a:ext cx="5256584" cy="488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>
              <a:buBlip>
                <a:blip r:embed="rId3"/>
              </a:buBlip>
            </a:pPr>
            <a:r>
              <a:rPr lang="nb-NO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Glyph placement algorithm:</a:t>
            </a:r>
            <a:endParaRPr lang="nb-NO" i="1" baseline="-25000" dirty="0">
              <a:solidFill>
                <a:srgbClr val="194B64"/>
              </a:solidFill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5904000" y="1584000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344000" y="1584000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7704000" y="1584000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8064000" y="1584000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8424000" y="1584000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7704000" y="1944000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8064000" y="1944000"/>
            <a:ext cx="72008" cy="72008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8424000" y="1944000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7704000" y="2304000"/>
            <a:ext cx="72008" cy="72008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8064000" y="2304000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8424000" y="2304000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7704000" y="2664000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8064000" y="2664000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8424000" y="2664000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5904000" y="3024000"/>
            <a:ext cx="72008" cy="72008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7344000" y="3024000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7704000" y="3024000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8064000" y="3024000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8424000" y="3024000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5904000" y="3384000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6264000" y="3384000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6624000" y="3384000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6984000" y="3384000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7344000" y="3384000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>
            <a:off x="7704000" y="3384000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>
            <a:off x="8064000" y="3384000"/>
            <a:ext cx="72008" cy="72008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8424000" y="3384000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5904000" y="3744000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6264000" y="3744000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6624000" y="3744000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6984000" y="3744000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7344000" y="3744000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7704000" y="3744000"/>
            <a:ext cx="72008" cy="72008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8064000" y="3744000"/>
            <a:ext cx="72008" cy="72008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8424000" y="3744000"/>
            <a:ext cx="72008" cy="72008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5904000" y="4104000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/>
          <p:nvPr/>
        </p:nvSpPr>
        <p:spPr>
          <a:xfrm>
            <a:off x="6264000" y="4104000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6624000" y="4104000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6984000" y="4104000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7344000" y="4104000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/>
          <p:nvPr/>
        </p:nvSpPr>
        <p:spPr>
          <a:xfrm>
            <a:off x="7704000" y="4104000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8064000" y="4104000"/>
            <a:ext cx="72008" cy="72008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8424000" y="4104000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5560829" y="4703568"/>
            <a:ext cx="3187635" cy="309608"/>
            <a:chOff x="5560829" y="4703568"/>
            <a:chExt cx="3187635" cy="309608"/>
          </a:xfrm>
        </p:grpSpPr>
        <p:sp>
          <p:nvSpPr>
            <p:cNvPr id="109" name="Oval 108"/>
            <p:cNvSpPr/>
            <p:nvPr/>
          </p:nvSpPr>
          <p:spPr>
            <a:xfrm>
              <a:off x="5920829" y="4703568"/>
              <a:ext cx="72008" cy="72008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>
              <a:off x="7360829" y="4703568"/>
              <a:ext cx="72008" cy="72008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5679629" y="4703568"/>
              <a:ext cx="72008" cy="72008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6399629" y="4703568"/>
              <a:ext cx="72008" cy="72008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7119629" y="4703568"/>
              <a:ext cx="72008" cy="72008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/>
            <p:cNvSpPr/>
            <p:nvPr/>
          </p:nvSpPr>
          <p:spPr>
            <a:xfrm>
              <a:off x="6158429" y="4703568"/>
              <a:ext cx="72008" cy="72008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/>
            <p:cNvSpPr/>
            <p:nvPr/>
          </p:nvSpPr>
          <p:spPr>
            <a:xfrm>
              <a:off x="6878429" y="4703568"/>
              <a:ext cx="72008" cy="72008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/>
            <p:cNvSpPr/>
            <p:nvPr/>
          </p:nvSpPr>
          <p:spPr>
            <a:xfrm>
              <a:off x="7238429" y="4703568"/>
              <a:ext cx="72008" cy="72008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/>
            <p:cNvSpPr/>
            <p:nvPr/>
          </p:nvSpPr>
          <p:spPr>
            <a:xfrm>
              <a:off x="7958429" y="47035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/>
            <p:cNvSpPr/>
            <p:nvPr/>
          </p:nvSpPr>
          <p:spPr>
            <a:xfrm>
              <a:off x="8318429" y="47035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6640829" y="48223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7000829" y="48223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7360829" y="48223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7720829" y="48223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/>
            <p:cNvSpPr/>
            <p:nvPr/>
          </p:nvSpPr>
          <p:spPr>
            <a:xfrm>
              <a:off x="8080829" y="48223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5679629" y="48223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6039629" y="48223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6399629" y="48223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6759629" y="48223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7119629" y="48223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7479629" y="48223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7839629" y="48223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8199629" y="48223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/>
            <p:cNvSpPr/>
            <p:nvPr/>
          </p:nvSpPr>
          <p:spPr>
            <a:xfrm>
              <a:off x="6518429" y="48223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/>
            <p:cNvSpPr/>
            <p:nvPr/>
          </p:nvSpPr>
          <p:spPr>
            <a:xfrm>
              <a:off x="6878429" y="48223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/>
            <p:cNvSpPr/>
            <p:nvPr/>
          </p:nvSpPr>
          <p:spPr>
            <a:xfrm>
              <a:off x="7238429" y="48223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/>
            <p:cNvSpPr/>
            <p:nvPr/>
          </p:nvSpPr>
          <p:spPr>
            <a:xfrm>
              <a:off x="7598429" y="48223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/>
            <p:cNvSpPr/>
            <p:nvPr/>
          </p:nvSpPr>
          <p:spPr>
            <a:xfrm>
              <a:off x="7958429" y="48223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/>
            <p:cNvSpPr/>
            <p:nvPr/>
          </p:nvSpPr>
          <p:spPr>
            <a:xfrm>
              <a:off x="8318429" y="48223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5560829" y="49411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/>
            <p:nvPr/>
          </p:nvSpPr>
          <p:spPr>
            <a:xfrm>
              <a:off x="5920829" y="49411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6280829" y="49411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6640829" y="49411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8676456" y="48223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5679629" y="49411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6039629" y="49411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>
              <a:off x="6399629" y="49411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8435256" y="48223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/>
            <p:cNvSpPr/>
            <p:nvPr/>
          </p:nvSpPr>
          <p:spPr>
            <a:xfrm>
              <a:off x="5798429" y="49411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/>
            <p:cNvSpPr/>
            <p:nvPr/>
          </p:nvSpPr>
          <p:spPr>
            <a:xfrm>
              <a:off x="6158429" y="49411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/>
            <p:cNvSpPr/>
            <p:nvPr/>
          </p:nvSpPr>
          <p:spPr>
            <a:xfrm>
              <a:off x="6518429" y="49411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/>
            <p:cNvSpPr/>
            <p:nvPr/>
          </p:nvSpPr>
          <p:spPr>
            <a:xfrm>
              <a:off x="8554056" y="48223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>
              <a:off x="8554056" y="47035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1" name="Rectangle 160"/>
          <p:cNvSpPr/>
          <p:nvPr/>
        </p:nvSpPr>
        <p:spPr>
          <a:xfrm>
            <a:off x="5760000" y="1440000"/>
            <a:ext cx="2880000" cy="2880000"/>
          </a:xfrm>
          <a:prstGeom prst="rect">
            <a:avLst/>
          </a:prstGeom>
          <a:noFill/>
          <a:ln w="19050" cap="rnd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076056" y="4551511"/>
            <a:ext cx="4560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nb-NO" sz="2400" i="1" dirty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r>
              <a:rPr lang="nb-NO" sz="2400" i="1" baseline="-25000" dirty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endParaRPr lang="en-US" sz="2400" dirty="0"/>
          </a:p>
        </p:txBody>
      </p:sp>
      <p:sp>
        <p:nvSpPr>
          <p:cNvPr id="194" name="Rectangle 3"/>
          <p:cNvSpPr txBox="1">
            <a:spLocks noChangeArrowheads="1"/>
          </p:cNvSpPr>
          <p:nvPr/>
        </p:nvSpPr>
        <p:spPr bwMode="auto">
          <a:xfrm>
            <a:off x="107504" y="5485694"/>
            <a:ext cx="7092496" cy="1111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>
              <a:buBlip>
                <a:blip r:embed="rId3"/>
              </a:buBlip>
            </a:pPr>
            <a:r>
              <a:rPr lang="nb-NO" dirty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nb-NO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radius of </a:t>
            </a:r>
            <a:r>
              <a:rPr lang="nb-NO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nb-NO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nb-NO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is mapped to size </a:t>
            </a:r>
          </a:p>
          <a:p>
            <a:pPr>
              <a:buBlip>
                <a:blip r:embed="rId3"/>
              </a:buBlip>
            </a:pPr>
            <a:r>
              <a:rPr lang="nb-NO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relevance of </a:t>
            </a:r>
            <a:r>
              <a:rPr lang="nb-NO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nb-NO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is mapped to opacity</a:t>
            </a:r>
          </a:p>
        </p:txBody>
      </p:sp>
      <p:sp>
        <p:nvSpPr>
          <p:cNvPr id="8" name="Right Arrow 7"/>
          <p:cNvSpPr/>
          <p:nvPr/>
        </p:nvSpPr>
        <p:spPr>
          <a:xfrm rot="19439781">
            <a:off x="6067218" y="2087976"/>
            <a:ext cx="1257579" cy="504056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Right Arrow 239"/>
          <p:cNvSpPr/>
          <p:nvPr/>
        </p:nvSpPr>
        <p:spPr>
          <a:xfrm>
            <a:off x="378284" y="4762648"/>
            <a:ext cx="288032" cy="216024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56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Oval 113"/>
          <p:cNvSpPr/>
          <p:nvPr/>
        </p:nvSpPr>
        <p:spPr>
          <a:xfrm>
            <a:off x="7920004" y="3600004"/>
            <a:ext cx="360000" cy="36000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/>
          <p:cNvGrpSpPr/>
          <p:nvPr/>
        </p:nvGrpSpPr>
        <p:grpSpPr>
          <a:xfrm>
            <a:off x="-324544" y="6426000"/>
            <a:ext cx="9468544" cy="431999"/>
            <a:chOff x="-324544" y="6426000"/>
            <a:chExt cx="9468544" cy="431999"/>
          </a:xfrm>
        </p:grpSpPr>
        <p:grpSp>
          <p:nvGrpSpPr>
            <p:cNvPr id="51" name="Group 50"/>
            <p:cNvGrpSpPr/>
            <p:nvPr/>
          </p:nvGrpSpPr>
          <p:grpSpPr>
            <a:xfrm>
              <a:off x="0" y="6426000"/>
              <a:ext cx="9144000" cy="431999"/>
              <a:chOff x="0" y="6426000"/>
              <a:chExt cx="9144000" cy="431999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0" y="6569999"/>
                <a:ext cx="9144000" cy="288000"/>
              </a:xfrm>
              <a:prstGeom prst="rect">
                <a:avLst/>
              </a:prstGeom>
              <a:gradFill flip="none" rotWithShape="1">
                <a:gsLst>
                  <a:gs pos="75000">
                    <a:srgbClr val="1E6978"/>
                  </a:gs>
                  <a:gs pos="50000">
                    <a:srgbClr val="1E5A78"/>
                  </a:gs>
                  <a:gs pos="0">
                    <a:srgbClr val="23698C"/>
                  </a:gs>
                  <a:gs pos="100000">
                    <a:srgbClr val="194B64"/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Rounded Rectangle 53"/>
              <p:cNvSpPr/>
              <p:nvPr/>
            </p:nvSpPr>
            <p:spPr>
              <a:xfrm>
                <a:off x="1476000" y="6569999"/>
                <a:ext cx="6876000" cy="288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Plaque 54"/>
              <p:cNvSpPr/>
              <p:nvPr/>
            </p:nvSpPr>
            <p:spPr>
              <a:xfrm>
                <a:off x="1332000" y="6426000"/>
                <a:ext cx="7164000" cy="288000"/>
              </a:xfrm>
              <a:prstGeom prst="plaque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2" name="Oval 51"/>
            <p:cNvSpPr/>
            <p:nvPr/>
          </p:nvSpPr>
          <p:spPr>
            <a:xfrm>
              <a:off x="-324544" y="6608965"/>
              <a:ext cx="216024" cy="2142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1084" y="0"/>
            <a:ext cx="9144000" cy="576000"/>
          </a:xfrm>
          <a:prstGeom prst="rect">
            <a:avLst/>
          </a:prstGeom>
          <a:gradFill flip="none" rotWithShape="1">
            <a:gsLst>
              <a:gs pos="75000">
                <a:srgbClr val="1E6969"/>
              </a:gs>
              <a:gs pos="50000">
                <a:srgbClr val="1E5A78"/>
              </a:gs>
              <a:gs pos="0">
                <a:srgbClr val="23698C"/>
              </a:gs>
              <a:gs pos="100000">
                <a:srgbClr val="194B6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-600051" y="67800"/>
            <a:ext cx="10140603" cy="724200"/>
            <a:chOff x="-600051" y="67800"/>
            <a:chExt cx="10140603" cy="724200"/>
          </a:xfrm>
        </p:grpSpPr>
        <p:grpSp>
          <p:nvGrpSpPr>
            <p:cNvPr id="32" name="Group 31"/>
            <p:cNvGrpSpPr/>
            <p:nvPr/>
          </p:nvGrpSpPr>
          <p:grpSpPr>
            <a:xfrm>
              <a:off x="432000" y="72000"/>
              <a:ext cx="8892528" cy="432000"/>
              <a:chOff x="432000" y="72000"/>
              <a:chExt cx="5273435" cy="43200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432000" y="72000"/>
                <a:ext cx="5273435" cy="432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432000" y="289716"/>
                <a:ext cx="5273435" cy="1422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Oval 32"/>
            <p:cNvSpPr/>
            <p:nvPr/>
          </p:nvSpPr>
          <p:spPr>
            <a:xfrm>
              <a:off x="-600051" y="67800"/>
              <a:ext cx="216024" cy="2142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Plaque 27"/>
            <p:cNvSpPr/>
            <p:nvPr/>
          </p:nvSpPr>
          <p:spPr>
            <a:xfrm>
              <a:off x="216000" y="360000"/>
              <a:ext cx="9324552" cy="432000"/>
            </a:xfrm>
            <a:prstGeom prst="plaque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68000" y="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 smtClean="0">
                <a:solidFill>
                  <a:srgbClr val="194B64"/>
                </a:solidFill>
                <a:latin typeface="Chaparral Pro" pitchFamily="18" charset="0"/>
                <a:ea typeface="Tahoma" panose="020B0604030504040204" pitchFamily="34" charset="0"/>
                <a:cs typeface="Tahoma" panose="020B0604030504040204" pitchFamily="34" charset="0"/>
              </a:rPr>
              <a:t>Visualization strategy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0" y="6570000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Brambilla et al.</a:t>
            </a:r>
            <a:endParaRPr lang="en-US" sz="14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44000" y="6570000"/>
            <a:ext cx="900000" cy="324000"/>
          </a:xfrm>
        </p:spPr>
        <p:txBody>
          <a:bodyPr/>
          <a:lstStyle/>
          <a:p>
            <a:fld id="{000FED22-883D-472C-8692-000D75AC78D0}" type="slidenum">
              <a:rPr lang="en-US" sz="1400" smtClean="0">
                <a:solidFill>
                  <a:schemeClr val="bg2"/>
                </a:solidFill>
                <a:latin typeface="Century Gothic" panose="020B0502020202020204" pitchFamily="34" charset="0"/>
              </a:rPr>
              <a:t>22</a:t>
            </a:fld>
            <a:r>
              <a:rPr lang="en-US" sz="14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 / 27</a:t>
            </a:r>
            <a:endParaRPr lang="en-US" sz="14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sp>
        <p:nvSpPr>
          <p:cNvPr id="66" name="Rectangle 3"/>
          <p:cNvSpPr txBox="1">
            <a:spLocks noChangeArrowheads="1"/>
          </p:cNvSpPr>
          <p:nvPr/>
        </p:nvSpPr>
        <p:spPr bwMode="auto">
          <a:xfrm>
            <a:off x="107504" y="707887"/>
            <a:ext cx="5256584" cy="488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>
              <a:buBlip>
                <a:blip r:embed="rId3"/>
              </a:buBlip>
            </a:pPr>
            <a:r>
              <a:rPr lang="nb-NO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Glyph placement algorithm:</a:t>
            </a:r>
            <a:endParaRPr lang="nb-NO" i="1" baseline="-25000" dirty="0">
              <a:solidFill>
                <a:srgbClr val="194B64"/>
              </a:solidFill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611560" y="1340768"/>
            <a:ext cx="4104456" cy="3816424"/>
          </a:xfrm>
          <a:prstGeom prst="rect">
            <a:avLst/>
          </a:prstGeom>
          <a:solidFill>
            <a:schemeClr val="bg2"/>
          </a:solidFill>
          <a:ln w="9525" cap="rnd">
            <a:solidFill>
              <a:schemeClr val="tx1"/>
            </a:solidFill>
            <a:prstDash val="lgDash"/>
            <a:round/>
            <a:headEnd/>
            <a:tailEnd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61950" algn="l"/>
                <a:tab pos="715963" algn="l"/>
                <a:tab pos="1077913" algn="l"/>
                <a:tab pos="1431925" algn="l"/>
                <a:tab pos="1793875" algn="l"/>
              </a:tabLst>
            </a:pP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for each attribute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61950" algn="l"/>
                <a:tab pos="715963" algn="l"/>
                <a:tab pos="1077913" algn="l"/>
                <a:tab pos="1431925" algn="l"/>
                <a:tab pos="1793875" algn="l"/>
              </a:tabLst>
            </a:pPr>
            <a:r>
              <a:rPr lang="nb-NO" sz="2400" i="1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.. </a:t>
            </a:r>
            <a:r>
              <a:rPr lang="el-GR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γ</a:t>
            </a:r>
            <a:r>
              <a:rPr lang="nb-NO" sz="2400" i="1" baseline="-25000" dirty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el-GR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= coherency threshold</a:t>
            </a:r>
            <a:endParaRPr lang="nb-NO" sz="2400" i="1" dirty="0" smtClean="0">
              <a:solidFill>
                <a:schemeClr val="accent5"/>
              </a:solidFill>
              <a:latin typeface="Corbel" panose="020B0503020204020204" pitchFamily="34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61950" algn="l"/>
                <a:tab pos="715963" algn="l"/>
                <a:tab pos="1077913" algn="l"/>
                <a:tab pos="1431925" algn="l"/>
                <a:tab pos="1793875" algn="l"/>
              </a:tabLst>
            </a:pPr>
            <a:r>
              <a:rPr lang="nb-NO" sz="2400" i="1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.. </a:t>
            </a:r>
            <a:r>
              <a:rPr lang="nb-NO" sz="2400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build(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61950" algn="l"/>
                <a:tab pos="715963" algn="l"/>
                <a:tab pos="1077913" algn="l"/>
                <a:tab pos="1431925" algn="l"/>
                <a:tab pos="1793875" algn="l"/>
              </a:tabLst>
            </a:pPr>
            <a:r>
              <a:rPr lang="nb-NO" sz="2400" i="1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.. 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sort</a:t>
            </a:r>
            <a:r>
              <a:rPr lang="nb-NO" sz="2400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(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,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relevance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)</a:t>
            </a:r>
            <a:endParaRPr lang="nb-NO" sz="2400" i="1" dirty="0" smtClean="0">
              <a:solidFill>
                <a:schemeClr val="accent5"/>
              </a:solidFill>
              <a:latin typeface="Corbel" panose="020B0503020204020204" pitchFamily="34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61950" algn="l"/>
                <a:tab pos="715963" algn="l"/>
                <a:tab pos="1077913" algn="l"/>
                <a:tab pos="1431925" algn="l"/>
                <a:tab pos="1793875" algn="l"/>
              </a:tabLst>
            </a:pPr>
            <a:r>
              <a:rPr lang="nb-NO" sz="2400" i="1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.. 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for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in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61950" algn="l"/>
                <a:tab pos="715963" algn="l"/>
                <a:tab pos="1077913" algn="l"/>
                <a:tab pos="1431925" algn="l"/>
                <a:tab pos="1793875" algn="l"/>
              </a:tabLst>
            </a:pP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  <a:r>
              <a:rPr lang="nb-NO" sz="2400" i="1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..  ..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r>
              <a:rPr lang="nb-NO" sz="2400" i="1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= sphere around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endParaRPr lang="nb-NO" sz="2400" i="1" dirty="0">
              <a:solidFill>
                <a:schemeClr val="accent5"/>
              </a:solidFill>
              <a:latin typeface="Corbel" panose="020B0503020204020204" pitchFamily="34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61950" algn="l"/>
                <a:tab pos="715963" algn="l"/>
                <a:tab pos="1077913" algn="l"/>
                <a:tab pos="1431925" algn="l"/>
                <a:tab pos="1793875" algn="l"/>
              </a:tabLst>
            </a:pPr>
            <a:r>
              <a:rPr lang="nb-NO" sz="2400" i="1" dirty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  <a:r>
              <a:rPr lang="nb-NO" sz="2400" i="1" dirty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..  .. 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while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coherency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(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r>
              <a:rPr lang="nb-NO" sz="2400" dirty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)</a:t>
            </a:r>
            <a:r>
              <a:rPr lang="nb-NO" sz="2400" dirty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  <a:r>
              <a:rPr lang="nb-NO" sz="2400" dirty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&lt;</a:t>
            </a:r>
            <a:r>
              <a:rPr lang="nb-NO" sz="2400" dirty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  <a:r>
              <a:rPr lang="el-GR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γ</a:t>
            </a:r>
            <a:r>
              <a:rPr lang="nb-NO" sz="2400" i="1" baseline="-25000" dirty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  <a:endParaRPr lang="nb-NO" sz="2400" i="1" dirty="0">
              <a:solidFill>
                <a:schemeClr val="accent5"/>
              </a:solidFill>
              <a:latin typeface="Corbel" panose="020B0503020204020204" pitchFamily="34" charset="0"/>
              <a:ea typeface="Tahoma" panose="020B0604030504040204" pitchFamily="34" charset="0"/>
              <a:cs typeface="Courier New" panose="02070309020205020404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61950" algn="l"/>
                <a:tab pos="715963" algn="l"/>
                <a:tab pos="1077913" algn="l"/>
                <a:tab pos="1431925" algn="l"/>
                <a:tab pos="1793875" algn="l"/>
              </a:tabLst>
            </a:pPr>
            <a:r>
              <a:rPr lang="nb-NO" sz="2400" i="1" dirty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  <a:r>
              <a:rPr lang="nb-NO" sz="2400" i="1" dirty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..  ..  </a:t>
            </a:r>
            <a:r>
              <a:rPr lang="nb-NO" sz="2400" i="1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.. 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increase radius of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61950" algn="l"/>
                <a:tab pos="715963" algn="l"/>
                <a:tab pos="1077913" algn="l"/>
                <a:tab pos="1431925" algn="l"/>
                <a:tab pos="1793875" algn="l"/>
              </a:tabLst>
            </a:pPr>
            <a:r>
              <a:rPr lang="nb-NO" sz="2400" i="1" dirty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  <a:r>
              <a:rPr lang="nb-NO" sz="2400" i="1" dirty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..  .. 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place a glyph in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61950" algn="l"/>
                <a:tab pos="715963" algn="l"/>
                <a:tab pos="1077913" algn="l"/>
                <a:tab pos="1431925" algn="l"/>
                <a:tab pos="1793875" algn="l"/>
              </a:tabLst>
            </a:pPr>
            <a:r>
              <a:rPr lang="nb-NO" sz="2400" i="1" dirty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</a:t>
            </a:r>
            <a:r>
              <a:rPr lang="nb-NO" sz="2400" i="1" dirty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..  ..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=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 - </a:t>
            </a:r>
            <a:r>
              <a:rPr lang="nb-NO" sz="2400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r>
              <a:rPr lang="nb-NO" sz="2400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endParaRPr lang="nb-NO" sz="2400" dirty="0" smtClean="0">
              <a:solidFill>
                <a:srgbClr val="194B64"/>
              </a:solidFill>
              <a:latin typeface="Corbel" panose="020B0503020204020204" pitchFamily="34" charset="0"/>
              <a:ea typeface="Tahoma" panose="020B0604030504040204" pitchFamily="34" charset="0"/>
              <a:cs typeface="Courier New" panose="02070309020205020404" pitchFamily="49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5904000" y="1584000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344000" y="1584000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7704000" y="1584000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8064000" y="1584000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8424000" y="1584000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7704000" y="1944000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8064000" y="1944000"/>
            <a:ext cx="72008" cy="72008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8424000" y="1944000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7704000" y="2304000"/>
            <a:ext cx="72008" cy="72008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8064000" y="2304000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8424000" y="2304000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7704000" y="2664000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8064000" y="2664000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8424000" y="2664000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5904000" y="3024000"/>
            <a:ext cx="72008" cy="72008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7344000" y="3024000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7704000" y="3024000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8064000" y="3024000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8424000" y="3024000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5904000" y="3384000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6264000" y="3384000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6624000" y="3384000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6984000" y="3384000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7344000" y="3384000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>
            <a:off x="7704000" y="3384000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>
            <a:off x="8064000" y="3384000"/>
            <a:ext cx="72008" cy="72008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8424000" y="3384000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5904000" y="3744000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6264000" y="3744000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6624000" y="3744000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6984000" y="3744000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7344000" y="3744000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7704000" y="3744000"/>
            <a:ext cx="72008" cy="72008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8064000" y="3744000"/>
            <a:ext cx="72008" cy="72008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8424000" y="3744000"/>
            <a:ext cx="72008" cy="72008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5904000" y="4104000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/>
          <p:nvPr/>
        </p:nvSpPr>
        <p:spPr>
          <a:xfrm>
            <a:off x="6264000" y="4104000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6624000" y="4104000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6984000" y="4104000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7344000" y="4104000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/>
          <p:nvPr/>
        </p:nvSpPr>
        <p:spPr>
          <a:xfrm>
            <a:off x="7704000" y="4104000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8064000" y="4104000"/>
            <a:ext cx="72008" cy="72008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8424000" y="4104000"/>
            <a:ext cx="72008" cy="7200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5560829" y="4703568"/>
            <a:ext cx="3187635" cy="309608"/>
            <a:chOff x="5560829" y="4703568"/>
            <a:chExt cx="3187635" cy="309608"/>
          </a:xfrm>
        </p:grpSpPr>
        <p:sp>
          <p:nvSpPr>
            <p:cNvPr id="109" name="Oval 108"/>
            <p:cNvSpPr/>
            <p:nvPr/>
          </p:nvSpPr>
          <p:spPr>
            <a:xfrm>
              <a:off x="5920829" y="4703568"/>
              <a:ext cx="72008" cy="72008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>
              <a:off x="7360829" y="4703568"/>
              <a:ext cx="72008" cy="72008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5679629" y="4703568"/>
              <a:ext cx="72008" cy="72008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6399629" y="4703568"/>
              <a:ext cx="72008" cy="72008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7119629" y="4703568"/>
              <a:ext cx="72008" cy="72008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/>
            <p:cNvSpPr/>
            <p:nvPr/>
          </p:nvSpPr>
          <p:spPr>
            <a:xfrm>
              <a:off x="6158429" y="4703568"/>
              <a:ext cx="72008" cy="72008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/>
            <p:cNvSpPr/>
            <p:nvPr/>
          </p:nvSpPr>
          <p:spPr>
            <a:xfrm>
              <a:off x="6878429" y="4703568"/>
              <a:ext cx="72008" cy="72008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/>
            <p:cNvSpPr/>
            <p:nvPr/>
          </p:nvSpPr>
          <p:spPr>
            <a:xfrm>
              <a:off x="7238429" y="4703568"/>
              <a:ext cx="72008" cy="72008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/>
            <p:cNvSpPr/>
            <p:nvPr/>
          </p:nvSpPr>
          <p:spPr>
            <a:xfrm>
              <a:off x="7958429" y="47035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/>
            <p:cNvSpPr/>
            <p:nvPr/>
          </p:nvSpPr>
          <p:spPr>
            <a:xfrm>
              <a:off x="8318429" y="47035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6640829" y="48223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7000829" y="48223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7360829" y="48223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7720829" y="48223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/>
            <p:cNvSpPr/>
            <p:nvPr/>
          </p:nvSpPr>
          <p:spPr>
            <a:xfrm>
              <a:off x="8080829" y="48223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5679629" y="48223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6039629" y="48223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6399629" y="48223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6759629" y="48223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7119629" y="48223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7479629" y="48223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7839629" y="48223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8199629" y="48223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/>
            <p:cNvSpPr/>
            <p:nvPr/>
          </p:nvSpPr>
          <p:spPr>
            <a:xfrm>
              <a:off x="6518429" y="48223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/>
            <p:cNvSpPr/>
            <p:nvPr/>
          </p:nvSpPr>
          <p:spPr>
            <a:xfrm>
              <a:off x="6878429" y="48223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/>
            <p:cNvSpPr/>
            <p:nvPr/>
          </p:nvSpPr>
          <p:spPr>
            <a:xfrm>
              <a:off x="7238429" y="48223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/>
            <p:cNvSpPr/>
            <p:nvPr/>
          </p:nvSpPr>
          <p:spPr>
            <a:xfrm>
              <a:off x="7598429" y="48223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/>
            <p:cNvSpPr/>
            <p:nvPr/>
          </p:nvSpPr>
          <p:spPr>
            <a:xfrm>
              <a:off x="7958429" y="48223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/>
            <p:cNvSpPr/>
            <p:nvPr/>
          </p:nvSpPr>
          <p:spPr>
            <a:xfrm>
              <a:off x="8318429" y="48223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5560829" y="49411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/>
            <p:nvPr/>
          </p:nvSpPr>
          <p:spPr>
            <a:xfrm>
              <a:off x="5920829" y="49411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6280829" y="49411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6640829" y="49411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8676456" y="48223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5679629" y="49411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6039629" y="49411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>
              <a:off x="6399629" y="49411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8435256" y="48223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/>
            <p:cNvSpPr/>
            <p:nvPr/>
          </p:nvSpPr>
          <p:spPr>
            <a:xfrm>
              <a:off x="5798429" y="49411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/>
            <p:cNvSpPr/>
            <p:nvPr/>
          </p:nvSpPr>
          <p:spPr>
            <a:xfrm>
              <a:off x="6158429" y="49411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/>
            <p:cNvSpPr/>
            <p:nvPr/>
          </p:nvSpPr>
          <p:spPr>
            <a:xfrm>
              <a:off x="6518429" y="49411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/>
            <p:cNvSpPr/>
            <p:nvPr/>
          </p:nvSpPr>
          <p:spPr>
            <a:xfrm>
              <a:off x="8554056" y="48223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>
              <a:off x="8554056" y="4703568"/>
              <a:ext cx="72008" cy="7200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1" name="Rectangle 160"/>
          <p:cNvSpPr/>
          <p:nvPr/>
        </p:nvSpPr>
        <p:spPr>
          <a:xfrm>
            <a:off x="5760000" y="1440000"/>
            <a:ext cx="2880000" cy="2880000"/>
          </a:xfrm>
          <a:prstGeom prst="rect">
            <a:avLst/>
          </a:prstGeom>
          <a:noFill/>
          <a:ln w="19050" cap="rnd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076056" y="4551511"/>
            <a:ext cx="4560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nb-NO" sz="2400" i="1" dirty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P</a:t>
            </a:r>
            <a:r>
              <a:rPr lang="nb-NO" sz="2400" i="1" baseline="-25000" dirty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Courier New" panose="02070309020205020404" pitchFamily="49" charset="0"/>
              </a:rPr>
              <a:t>a</a:t>
            </a:r>
            <a:endParaRPr lang="en-US" sz="2400" dirty="0"/>
          </a:p>
        </p:txBody>
      </p:sp>
      <p:sp>
        <p:nvSpPr>
          <p:cNvPr id="8" name="Right Arrow 7"/>
          <p:cNvSpPr/>
          <p:nvPr/>
        </p:nvSpPr>
        <p:spPr>
          <a:xfrm rot="19439781">
            <a:off x="6067218" y="2087976"/>
            <a:ext cx="1257579" cy="504056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ight Arrow 115"/>
          <p:cNvSpPr/>
          <p:nvPr/>
        </p:nvSpPr>
        <p:spPr>
          <a:xfrm>
            <a:off x="378284" y="3284984"/>
            <a:ext cx="288032" cy="216024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ight Arrow 116"/>
          <p:cNvSpPr/>
          <p:nvPr/>
        </p:nvSpPr>
        <p:spPr>
          <a:xfrm>
            <a:off x="378284" y="2924944"/>
            <a:ext cx="288032" cy="216024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 3"/>
          <p:cNvSpPr txBox="1">
            <a:spLocks noChangeArrowheads="1"/>
          </p:cNvSpPr>
          <p:nvPr/>
        </p:nvSpPr>
        <p:spPr bwMode="auto">
          <a:xfrm>
            <a:off x="107503" y="5485694"/>
            <a:ext cx="8246929" cy="1111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>
              <a:buBlip>
                <a:blip r:embed="rId3"/>
              </a:buBlip>
            </a:pPr>
            <a:r>
              <a:rPr lang="nb-NO" dirty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Repeat until all the points have been processed</a:t>
            </a:r>
          </a:p>
          <a:p>
            <a:pPr>
              <a:buBlip>
                <a:blip r:embed="rId3"/>
              </a:buBlip>
            </a:pPr>
            <a:r>
              <a:rPr lang="nb-NO" dirty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Repeat for every </a:t>
            </a:r>
            <a:r>
              <a:rPr lang="nb-NO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attribute of interest</a:t>
            </a:r>
            <a:endParaRPr lang="nb-NO" dirty="0">
              <a:solidFill>
                <a:srgbClr val="194B64"/>
              </a:solidFill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0" name="Right Arrow 129"/>
          <p:cNvSpPr/>
          <p:nvPr/>
        </p:nvSpPr>
        <p:spPr>
          <a:xfrm>
            <a:off x="378284" y="1484784"/>
            <a:ext cx="288032" cy="216024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30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/>
          <p:cNvGrpSpPr/>
          <p:nvPr/>
        </p:nvGrpSpPr>
        <p:grpSpPr>
          <a:xfrm>
            <a:off x="-324544" y="6426000"/>
            <a:ext cx="9468544" cy="431999"/>
            <a:chOff x="-324544" y="6426000"/>
            <a:chExt cx="9468544" cy="431999"/>
          </a:xfrm>
        </p:grpSpPr>
        <p:grpSp>
          <p:nvGrpSpPr>
            <p:cNvPr id="51" name="Group 50"/>
            <p:cNvGrpSpPr/>
            <p:nvPr/>
          </p:nvGrpSpPr>
          <p:grpSpPr>
            <a:xfrm>
              <a:off x="0" y="6426000"/>
              <a:ext cx="9144000" cy="431999"/>
              <a:chOff x="0" y="6426000"/>
              <a:chExt cx="9144000" cy="431999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0" y="6569999"/>
                <a:ext cx="9144000" cy="288000"/>
              </a:xfrm>
              <a:prstGeom prst="rect">
                <a:avLst/>
              </a:prstGeom>
              <a:gradFill flip="none" rotWithShape="1">
                <a:gsLst>
                  <a:gs pos="75000">
                    <a:srgbClr val="1E6978"/>
                  </a:gs>
                  <a:gs pos="50000">
                    <a:srgbClr val="1E5A78"/>
                  </a:gs>
                  <a:gs pos="0">
                    <a:srgbClr val="23698C"/>
                  </a:gs>
                  <a:gs pos="100000">
                    <a:srgbClr val="194B64"/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Rounded Rectangle 53"/>
              <p:cNvSpPr/>
              <p:nvPr/>
            </p:nvSpPr>
            <p:spPr>
              <a:xfrm>
                <a:off x="1476000" y="6569999"/>
                <a:ext cx="6876000" cy="288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" name="Plaque 54"/>
              <p:cNvSpPr/>
              <p:nvPr/>
            </p:nvSpPr>
            <p:spPr>
              <a:xfrm>
                <a:off x="1332000" y="6426000"/>
                <a:ext cx="7164000" cy="288000"/>
              </a:xfrm>
              <a:prstGeom prst="plaque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2" name="Oval 51"/>
            <p:cNvSpPr/>
            <p:nvPr/>
          </p:nvSpPr>
          <p:spPr>
            <a:xfrm>
              <a:off x="-324544" y="6608965"/>
              <a:ext cx="216024" cy="2142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1084" y="0"/>
            <a:ext cx="9144000" cy="576000"/>
          </a:xfrm>
          <a:prstGeom prst="rect">
            <a:avLst/>
          </a:prstGeom>
          <a:gradFill flip="none" rotWithShape="1">
            <a:gsLst>
              <a:gs pos="75000">
                <a:srgbClr val="1E6969"/>
              </a:gs>
              <a:gs pos="50000">
                <a:srgbClr val="1E5A78"/>
              </a:gs>
              <a:gs pos="0">
                <a:srgbClr val="23698C"/>
              </a:gs>
              <a:gs pos="100000">
                <a:srgbClr val="194B6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-600051" y="67800"/>
            <a:ext cx="10140603" cy="724200"/>
            <a:chOff x="-600051" y="67800"/>
            <a:chExt cx="10140603" cy="724200"/>
          </a:xfrm>
        </p:grpSpPr>
        <p:grpSp>
          <p:nvGrpSpPr>
            <p:cNvPr id="32" name="Group 31"/>
            <p:cNvGrpSpPr/>
            <p:nvPr/>
          </p:nvGrpSpPr>
          <p:grpSpPr>
            <a:xfrm>
              <a:off x="432000" y="72000"/>
              <a:ext cx="8892528" cy="432000"/>
              <a:chOff x="432000" y="72000"/>
              <a:chExt cx="5273435" cy="43200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432000" y="72000"/>
                <a:ext cx="5273435" cy="432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432000" y="289716"/>
                <a:ext cx="5273435" cy="1422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3" name="Oval 32"/>
            <p:cNvSpPr/>
            <p:nvPr/>
          </p:nvSpPr>
          <p:spPr>
            <a:xfrm>
              <a:off x="-600051" y="67800"/>
              <a:ext cx="216024" cy="2142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Plaque 27"/>
            <p:cNvSpPr/>
            <p:nvPr/>
          </p:nvSpPr>
          <p:spPr>
            <a:xfrm>
              <a:off x="216000" y="360000"/>
              <a:ext cx="9324552" cy="432000"/>
            </a:xfrm>
            <a:prstGeom prst="plaque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68000" y="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 smtClean="0">
                <a:solidFill>
                  <a:srgbClr val="194B64"/>
                </a:solidFill>
                <a:latin typeface="Chaparral Pro" pitchFamily="18" charset="0"/>
                <a:ea typeface="Tahoma" panose="020B0604030504040204" pitchFamily="34" charset="0"/>
                <a:cs typeface="Tahoma" panose="020B0604030504040204" pitchFamily="34" charset="0"/>
              </a:rPr>
              <a:t>Integrated Multi-aspect Vis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0" y="6570000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Brambilla et al.</a:t>
            </a:r>
            <a:endParaRPr lang="en-US" sz="14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44000" y="6570000"/>
            <a:ext cx="900000" cy="324000"/>
          </a:xfrm>
        </p:spPr>
        <p:txBody>
          <a:bodyPr/>
          <a:lstStyle/>
          <a:p>
            <a:fld id="{000FED22-883D-472C-8692-000D75AC78D0}" type="slidenum">
              <a:rPr lang="en-US" sz="1400" smtClean="0">
                <a:solidFill>
                  <a:schemeClr val="bg2"/>
                </a:solidFill>
                <a:latin typeface="Century Gothic" panose="020B0502020202020204" pitchFamily="34" charset="0"/>
              </a:rPr>
              <a:t>23</a:t>
            </a:fld>
            <a:r>
              <a:rPr lang="en-US" sz="14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 / 27</a:t>
            </a:r>
            <a:endParaRPr lang="en-US" sz="14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0" y="899400"/>
            <a:ext cx="9043200" cy="5421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059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/>
          <p:cNvGrpSpPr/>
          <p:nvPr/>
        </p:nvGrpSpPr>
        <p:grpSpPr>
          <a:xfrm>
            <a:off x="-324544" y="6426000"/>
            <a:ext cx="9468544" cy="431999"/>
            <a:chOff x="-324544" y="6426000"/>
            <a:chExt cx="9468544" cy="431999"/>
          </a:xfrm>
        </p:grpSpPr>
        <p:grpSp>
          <p:nvGrpSpPr>
            <p:cNvPr id="51" name="Group 50"/>
            <p:cNvGrpSpPr/>
            <p:nvPr/>
          </p:nvGrpSpPr>
          <p:grpSpPr>
            <a:xfrm>
              <a:off x="0" y="6426000"/>
              <a:ext cx="9144000" cy="431999"/>
              <a:chOff x="0" y="6426000"/>
              <a:chExt cx="9144000" cy="431999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0" y="6569999"/>
                <a:ext cx="9144000" cy="288000"/>
              </a:xfrm>
              <a:prstGeom prst="rect">
                <a:avLst/>
              </a:prstGeom>
              <a:gradFill flip="none" rotWithShape="1">
                <a:gsLst>
                  <a:gs pos="75000">
                    <a:srgbClr val="1E6978"/>
                  </a:gs>
                  <a:gs pos="50000">
                    <a:srgbClr val="1E5A78"/>
                  </a:gs>
                  <a:gs pos="0">
                    <a:srgbClr val="23698C"/>
                  </a:gs>
                  <a:gs pos="100000">
                    <a:srgbClr val="194B64"/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Rounded Rectangle 53"/>
              <p:cNvSpPr/>
              <p:nvPr/>
            </p:nvSpPr>
            <p:spPr>
              <a:xfrm>
                <a:off x="1476000" y="6569999"/>
                <a:ext cx="6876000" cy="288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" name="Plaque 54"/>
              <p:cNvSpPr/>
              <p:nvPr/>
            </p:nvSpPr>
            <p:spPr>
              <a:xfrm>
                <a:off x="1332000" y="6426000"/>
                <a:ext cx="7164000" cy="288000"/>
              </a:xfrm>
              <a:prstGeom prst="plaque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2" name="Oval 51"/>
            <p:cNvSpPr/>
            <p:nvPr/>
          </p:nvSpPr>
          <p:spPr>
            <a:xfrm>
              <a:off x="-324544" y="6608965"/>
              <a:ext cx="216024" cy="2142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404" y="1744770"/>
            <a:ext cx="7170055" cy="4665330"/>
          </a:xfrm>
          <a:prstGeom prst="rect">
            <a:avLst/>
          </a:prstGeom>
          <a:noFill/>
          <a:ln w="38100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1084" y="0"/>
            <a:ext cx="9144000" cy="576000"/>
          </a:xfrm>
          <a:prstGeom prst="rect">
            <a:avLst/>
          </a:prstGeom>
          <a:gradFill flip="none" rotWithShape="1">
            <a:gsLst>
              <a:gs pos="75000">
                <a:srgbClr val="1E6969"/>
              </a:gs>
              <a:gs pos="50000">
                <a:srgbClr val="1E5A78"/>
              </a:gs>
              <a:gs pos="0">
                <a:srgbClr val="23698C"/>
              </a:gs>
              <a:gs pos="100000">
                <a:srgbClr val="194B6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-600051" y="67800"/>
            <a:ext cx="10140603" cy="724200"/>
            <a:chOff x="-600051" y="67800"/>
            <a:chExt cx="10140603" cy="724200"/>
          </a:xfrm>
        </p:grpSpPr>
        <p:grpSp>
          <p:nvGrpSpPr>
            <p:cNvPr id="32" name="Group 31"/>
            <p:cNvGrpSpPr/>
            <p:nvPr/>
          </p:nvGrpSpPr>
          <p:grpSpPr>
            <a:xfrm>
              <a:off x="432000" y="72000"/>
              <a:ext cx="8892528" cy="432000"/>
              <a:chOff x="432000" y="72000"/>
              <a:chExt cx="5273435" cy="43200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432000" y="72000"/>
                <a:ext cx="5273435" cy="432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432000" y="289716"/>
                <a:ext cx="5273435" cy="1422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3" name="Oval 32"/>
            <p:cNvSpPr/>
            <p:nvPr/>
          </p:nvSpPr>
          <p:spPr>
            <a:xfrm>
              <a:off x="-600051" y="67800"/>
              <a:ext cx="216024" cy="2142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Plaque 27"/>
            <p:cNvSpPr/>
            <p:nvPr/>
          </p:nvSpPr>
          <p:spPr>
            <a:xfrm>
              <a:off x="216000" y="360000"/>
              <a:ext cx="9324552" cy="432000"/>
            </a:xfrm>
            <a:prstGeom prst="plaque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68000" y="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 smtClean="0">
                <a:solidFill>
                  <a:srgbClr val="194B64"/>
                </a:solidFill>
                <a:latin typeface="Chaparral Pro" pitchFamily="18" charset="0"/>
                <a:ea typeface="Tahoma" panose="020B0604030504040204" pitchFamily="34" charset="0"/>
                <a:cs typeface="Tahoma" panose="020B0604030504040204" pitchFamily="34" charset="0"/>
              </a:rPr>
              <a:t>Integrated Multi-aspect Vis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0" y="6570000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Brambilla et al.</a:t>
            </a:r>
            <a:endParaRPr lang="en-US" sz="14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44000" y="6570000"/>
            <a:ext cx="900000" cy="324000"/>
          </a:xfrm>
        </p:spPr>
        <p:txBody>
          <a:bodyPr/>
          <a:lstStyle/>
          <a:p>
            <a:fld id="{000FED22-883D-472C-8692-000D75AC78D0}" type="slidenum">
              <a:rPr lang="en-US" sz="1400" smtClean="0">
                <a:solidFill>
                  <a:schemeClr val="bg2"/>
                </a:solidFill>
                <a:latin typeface="Century Gothic" panose="020B0502020202020204" pitchFamily="34" charset="0"/>
              </a:rPr>
              <a:t>24</a:t>
            </a:fld>
            <a:r>
              <a:rPr lang="en-US" sz="14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 / 27</a:t>
            </a:r>
            <a:endParaRPr lang="en-US" sz="14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-1275371" y="1420734"/>
            <a:ext cx="5830701" cy="3016378"/>
            <a:chOff x="-1275371" y="1420734"/>
            <a:chExt cx="5830701" cy="3016378"/>
          </a:xfrm>
        </p:grpSpPr>
        <p:sp>
          <p:nvSpPr>
            <p:cNvPr id="3" name="Rectangle 2"/>
            <p:cNvSpPr/>
            <p:nvPr/>
          </p:nvSpPr>
          <p:spPr>
            <a:xfrm>
              <a:off x="3883669" y="1420734"/>
              <a:ext cx="671661" cy="6480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-1275371" y="1456048"/>
              <a:ext cx="648072" cy="64807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691680" y="2996952"/>
              <a:ext cx="216024" cy="14401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0" y="757825"/>
            <a:ext cx="3974796" cy="2383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14488" y="1857524"/>
            <a:ext cx="755628" cy="432048"/>
          </a:xfrm>
          <a:prstGeom prst="rect">
            <a:avLst/>
          </a:prstGeom>
          <a:solidFill>
            <a:srgbClr val="FF0000">
              <a:alpha val="23922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5013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/>
          <p:cNvGrpSpPr/>
          <p:nvPr/>
        </p:nvGrpSpPr>
        <p:grpSpPr>
          <a:xfrm>
            <a:off x="-324544" y="6426000"/>
            <a:ext cx="9468544" cy="431999"/>
            <a:chOff x="-324544" y="6426000"/>
            <a:chExt cx="9468544" cy="431999"/>
          </a:xfrm>
        </p:grpSpPr>
        <p:grpSp>
          <p:nvGrpSpPr>
            <p:cNvPr id="51" name="Group 50"/>
            <p:cNvGrpSpPr/>
            <p:nvPr/>
          </p:nvGrpSpPr>
          <p:grpSpPr>
            <a:xfrm>
              <a:off x="0" y="6426000"/>
              <a:ext cx="9144000" cy="431999"/>
              <a:chOff x="0" y="6426000"/>
              <a:chExt cx="9144000" cy="431999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0" y="6569999"/>
                <a:ext cx="9144000" cy="288000"/>
              </a:xfrm>
              <a:prstGeom prst="rect">
                <a:avLst/>
              </a:prstGeom>
              <a:gradFill flip="none" rotWithShape="1">
                <a:gsLst>
                  <a:gs pos="75000">
                    <a:srgbClr val="1E6978"/>
                  </a:gs>
                  <a:gs pos="50000">
                    <a:srgbClr val="1E5A78"/>
                  </a:gs>
                  <a:gs pos="0">
                    <a:srgbClr val="23698C"/>
                  </a:gs>
                  <a:gs pos="100000">
                    <a:srgbClr val="194B64"/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Rounded Rectangle 53"/>
              <p:cNvSpPr/>
              <p:nvPr/>
            </p:nvSpPr>
            <p:spPr>
              <a:xfrm>
                <a:off x="1476000" y="6569999"/>
                <a:ext cx="6876000" cy="288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" name="Plaque 54"/>
              <p:cNvSpPr/>
              <p:nvPr/>
            </p:nvSpPr>
            <p:spPr>
              <a:xfrm>
                <a:off x="1332000" y="6426000"/>
                <a:ext cx="7164000" cy="288000"/>
              </a:xfrm>
              <a:prstGeom prst="plaque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2" name="Oval 51"/>
            <p:cNvSpPr/>
            <p:nvPr/>
          </p:nvSpPr>
          <p:spPr>
            <a:xfrm>
              <a:off x="-324544" y="6608965"/>
              <a:ext cx="216024" cy="2142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10047" y="1744770"/>
            <a:ext cx="6682769" cy="4665330"/>
          </a:xfrm>
          <a:prstGeom prst="rect">
            <a:avLst/>
          </a:prstGeom>
          <a:noFill/>
          <a:ln w="38100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1084" y="0"/>
            <a:ext cx="9144000" cy="576000"/>
          </a:xfrm>
          <a:prstGeom prst="rect">
            <a:avLst/>
          </a:prstGeom>
          <a:gradFill flip="none" rotWithShape="1">
            <a:gsLst>
              <a:gs pos="75000">
                <a:srgbClr val="1E6969"/>
              </a:gs>
              <a:gs pos="50000">
                <a:srgbClr val="1E5A78"/>
              </a:gs>
              <a:gs pos="0">
                <a:srgbClr val="23698C"/>
              </a:gs>
              <a:gs pos="100000">
                <a:srgbClr val="194B6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-600051" y="67800"/>
            <a:ext cx="10140603" cy="724200"/>
            <a:chOff x="-600051" y="67800"/>
            <a:chExt cx="10140603" cy="724200"/>
          </a:xfrm>
        </p:grpSpPr>
        <p:grpSp>
          <p:nvGrpSpPr>
            <p:cNvPr id="32" name="Group 31"/>
            <p:cNvGrpSpPr/>
            <p:nvPr/>
          </p:nvGrpSpPr>
          <p:grpSpPr>
            <a:xfrm>
              <a:off x="432000" y="72000"/>
              <a:ext cx="8892528" cy="432000"/>
              <a:chOff x="432000" y="72000"/>
              <a:chExt cx="5273435" cy="43200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432000" y="72000"/>
                <a:ext cx="5273435" cy="432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432000" y="289716"/>
                <a:ext cx="5273435" cy="1422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3" name="Oval 32"/>
            <p:cNvSpPr/>
            <p:nvPr/>
          </p:nvSpPr>
          <p:spPr>
            <a:xfrm>
              <a:off x="-600051" y="67800"/>
              <a:ext cx="216024" cy="2142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Plaque 27"/>
            <p:cNvSpPr/>
            <p:nvPr/>
          </p:nvSpPr>
          <p:spPr>
            <a:xfrm>
              <a:off x="216000" y="360000"/>
              <a:ext cx="9324552" cy="432000"/>
            </a:xfrm>
            <a:prstGeom prst="plaque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68000" y="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 smtClean="0">
                <a:solidFill>
                  <a:srgbClr val="194B64"/>
                </a:solidFill>
                <a:latin typeface="Chaparral Pro" pitchFamily="18" charset="0"/>
                <a:ea typeface="Tahoma" panose="020B0604030504040204" pitchFamily="34" charset="0"/>
                <a:cs typeface="Tahoma" panose="020B0604030504040204" pitchFamily="34" charset="0"/>
              </a:rPr>
              <a:t>Integrated Multi-aspect Vis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0" y="6570000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Brambilla et al.</a:t>
            </a:r>
            <a:endParaRPr lang="en-US" sz="14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44000" y="6570000"/>
            <a:ext cx="900000" cy="324000"/>
          </a:xfrm>
        </p:spPr>
        <p:txBody>
          <a:bodyPr/>
          <a:lstStyle/>
          <a:p>
            <a:fld id="{000FED22-883D-472C-8692-000D75AC78D0}" type="slidenum">
              <a:rPr lang="en-US" sz="1400" smtClean="0">
                <a:solidFill>
                  <a:schemeClr val="bg2"/>
                </a:solidFill>
                <a:latin typeface="Century Gothic" panose="020B0502020202020204" pitchFamily="34" charset="0"/>
              </a:rPr>
              <a:t>25</a:t>
            </a:fld>
            <a:r>
              <a:rPr lang="en-US" sz="14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 / 27</a:t>
            </a:r>
            <a:endParaRPr lang="en-US" sz="14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-1275371" y="1420734"/>
            <a:ext cx="6933221" cy="2503566"/>
            <a:chOff x="-1275371" y="1420734"/>
            <a:chExt cx="6933221" cy="2503566"/>
          </a:xfrm>
        </p:grpSpPr>
        <p:sp>
          <p:nvSpPr>
            <p:cNvPr id="3" name="Rectangle 2"/>
            <p:cNvSpPr/>
            <p:nvPr/>
          </p:nvSpPr>
          <p:spPr>
            <a:xfrm>
              <a:off x="3883669" y="1420734"/>
              <a:ext cx="1774181" cy="3763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-1275371" y="1456048"/>
              <a:ext cx="648072" cy="64807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691680" y="2996952"/>
              <a:ext cx="576064" cy="9273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0" y="757825"/>
            <a:ext cx="3974796" cy="2383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843808" y="1797050"/>
            <a:ext cx="1039860" cy="695846"/>
          </a:xfrm>
          <a:prstGeom prst="rect">
            <a:avLst/>
          </a:prstGeom>
          <a:solidFill>
            <a:srgbClr val="FF0000">
              <a:alpha val="23922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036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/>
          <p:cNvGrpSpPr/>
          <p:nvPr/>
        </p:nvGrpSpPr>
        <p:grpSpPr>
          <a:xfrm>
            <a:off x="-324544" y="6426000"/>
            <a:ext cx="9468544" cy="431999"/>
            <a:chOff x="-324544" y="6426000"/>
            <a:chExt cx="9468544" cy="431999"/>
          </a:xfrm>
        </p:grpSpPr>
        <p:grpSp>
          <p:nvGrpSpPr>
            <p:cNvPr id="51" name="Group 50"/>
            <p:cNvGrpSpPr/>
            <p:nvPr/>
          </p:nvGrpSpPr>
          <p:grpSpPr>
            <a:xfrm>
              <a:off x="0" y="6426000"/>
              <a:ext cx="9144000" cy="431999"/>
              <a:chOff x="0" y="6426000"/>
              <a:chExt cx="9144000" cy="431999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0" y="6569999"/>
                <a:ext cx="9144000" cy="288000"/>
              </a:xfrm>
              <a:prstGeom prst="rect">
                <a:avLst/>
              </a:prstGeom>
              <a:gradFill flip="none" rotWithShape="1">
                <a:gsLst>
                  <a:gs pos="75000">
                    <a:srgbClr val="1E6978"/>
                  </a:gs>
                  <a:gs pos="50000">
                    <a:srgbClr val="1E5A78"/>
                  </a:gs>
                  <a:gs pos="0">
                    <a:srgbClr val="23698C"/>
                  </a:gs>
                  <a:gs pos="100000">
                    <a:srgbClr val="194B64"/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Rounded Rectangle 53"/>
              <p:cNvSpPr/>
              <p:nvPr/>
            </p:nvSpPr>
            <p:spPr>
              <a:xfrm>
                <a:off x="1476000" y="6569999"/>
                <a:ext cx="6876000" cy="288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" name="Plaque 54"/>
              <p:cNvSpPr/>
              <p:nvPr/>
            </p:nvSpPr>
            <p:spPr>
              <a:xfrm>
                <a:off x="1332000" y="6426000"/>
                <a:ext cx="7164000" cy="288000"/>
              </a:xfrm>
              <a:prstGeom prst="plaque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2" name="Oval 51"/>
            <p:cNvSpPr/>
            <p:nvPr/>
          </p:nvSpPr>
          <p:spPr>
            <a:xfrm>
              <a:off x="-324544" y="6608965"/>
              <a:ext cx="216024" cy="2142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1084" y="0"/>
            <a:ext cx="9144000" cy="576000"/>
          </a:xfrm>
          <a:prstGeom prst="rect">
            <a:avLst/>
          </a:prstGeom>
          <a:gradFill flip="none" rotWithShape="1">
            <a:gsLst>
              <a:gs pos="75000">
                <a:srgbClr val="1E6969"/>
              </a:gs>
              <a:gs pos="50000">
                <a:srgbClr val="1E5A78"/>
              </a:gs>
              <a:gs pos="0">
                <a:srgbClr val="23698C"/>
              </a:gs>
              <a:gs pos="100000">
                <a:srgbClr val="194B6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-600051" y="67800"/>
            <a:ext cx="10140603" cy="724200"/>
            <a:chOff x="-600051" y="67800"/>
            <a:chExt cx="10140603" cy="724200"/>
          </a:xfrm>
        </p:grpSpPr>
        <p:grpSp>
          <p:nvGrpSpPr>
            <p:cNvPr id="32" name="Group 31"/>
            <p:cNvGrpSpPr/>
            <p:nvPr/>
          </p:nvGrpSpPr>
          <p:grpSpPr>
            <a:xfrm>
              <a:off x="432000" y="72000"/>
              <a:ext cx="8892528" cy="432000"/>
              <a:chOff x="432000" y="72000"/>
              <a:chExt cx="5273435" cy="43200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432000" y="72000"/>
                <a:ext cx="5273435" cy="432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432000" y="289716"/>
                <a:ext cx="5273435" cy="1422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3" name="Oval 32"/>
            <p:cNvSpPr/>
            <p:nvPr/>
          </p:nvSpPr>
          <p:spPr>
            <a:xfrm>
              <a:off x="-600051" y="67800"/>
              <a:ext cx="216024" cy="2142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Plaque 27"/>
            <p:cNvSpPr/>
            <p:nvPr/>
          </p:nvSpPr>
          <p:spPr>
            <a:xfrm>
              <a:off x="216000" y="360000"/>
              <a:ext cx="9324552" cy="432000"/>
            </a:xfrm>
            <a:prstGeom prst="plaque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68000" y="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 smtClean="0">
                <a:solidFill>
                  <a:srgbClr val="194B64"/>
                </a:solidFill>
                <a:latin typeface="Chaparral Pro" pitchFamily="18" charset="0"/>
                <a:ea typeface="Tahoma" panose="020B0604030504040204" pitchFamily="34" charset="0"/>
                <a:cs typeface="Tahoma" panose="020B0604030504040204" pitchFamily="34" charset="0"/>
              </a:rPr>
              <a:t>Parameter settings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0" y="6570000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Brambilla et al.</a:t>
            </a:r>
            <a:endParaRPr lang="en-US" sz="14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44000" y="6570000"/>
            <a:ext cx="900000" cy="324000"/>
          </a:xfrm>
        </p:spPr>
        <p:txBody>
          <a:bodyPr/>
          <a:lstStyle/>
          <a:p>
            <a:fld id="{000FED22-883D-472C-8692-000D75AC78D0}" type="slidenum">
              <a:rPr lang="en-US" sz="1400" smtClean="0">
                <a:solidFill>
                  <a:schemeClr val="bg2"/>
                </a:solidFill>
                <a:latin typeface="Century Gothic" panose="020B0502020202020204" pitchFamily="34" charset="0"/>
              </a:rPr>
              <a:t>26</a:t>
            </a:fld>
            <a:r>
              <a:rPr lang="en-US" sz="14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 / 27</a:t>
            </a:r>
            <a:endParaRPr lang="en-US" sz="14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sp>
        <p:nvSpPr>
          <p:cNvPr id="66" name="Rectangle 3"/>
          <p:cNvSpPr txBox="1">
            <a:spLocks noChangeArrowheads="1"/>
          </p:cNvSpPr>
          <p:nvPr/>
        </p:nvSpPr>
        <p:spPr bwMode="auto">
          <a:xfrm>
            <a:off x="107504" y="735239"/>
            <a:ext cx="9036496" cy="1541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>
              <a:buBlip>
                <a:blip r:embed="rId3"/>
              </a:buBlip>
            </a:pPr>
            <a:r>
              <a:rPr lang="nb-NO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Relevance corresponds to user’s interest</a:t>
            </a:r>
          </a:p>
          <a:p>
            <a:pPr>
              <a:buBlip>
                <a:blip r:embed="rId3"/>
              </a:buBlip>
            </a:pPr>
            <a:r>
              <a:rPr lang="nb-NO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Coherency threshold</a:t>
            </a:r>
          </a:p>
          <a:p>
            <a:pPr lvl="1">
              <a:buBlip>
                <a:blip r:embed="rId3"/>
              </a:buBlip>
            </a:pPr>
            <a:r>
              <a:rPr lang="nb-NO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Initially set to 10% of maximal coherency value</a:t>
            </a:r>
          </a:p>
          <a:p>
            <a:pPr lvl="1">
              <a:buBlip>
                <a:blip r:embed="rId3"/>
              </a:buBlip>
            </a:pPr>
            <a:r>
              <a:rPr lang="nb-NO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 be interactively adjusted 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825" y="3110234"/>
            <a:ext cx="2892350" cy="3415110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36" y="3110234"/>
            <a:ext cx="2892350" cy="3415110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617" y="3110234"/>
            <a:ext cx="2892350" cy="3415110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468000" y="2751463"/>
            <a:ext cx="8208456" cy="389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nb-NO" sz="2400" dirty="0" smtClean="0">
                <a:solidFill>
                  <a:srgbClr val="194B64"/>
                </a:solidFill>
                <a:latin typeface="Chaparral Pro" pitchFamily="18" charset="0"/>
                <a:ea typeface="Tahoma" panose="020B0604030504040204" pitchFamily="34" charset="0"/>
                <a:cs typeface="Tahoma" panose="020B0604030504040204" pitchFamily="34" charset="0"/>
              </a:rPr>
              <a:t>high thresh.                       mid thresh.                        low thresh.</a:t>
            </a:r>
          </a:p>
        </p:txBody>
      </p:sp>
    </p:spTree>
    <p:extLst>
      <p:ext uri="{BB962C8B-B14F-4D97-AF65-F5344CB8AC3E}">
        <p14:creationId xmlns:p14="http://schemas.microsoft.com/office/powerpoint/2010/main" val="340423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/>
          <p:cNvGrpSpPr/>
          <p:nvPr/>
        </p:nvGrpSpPr>
        <p:grpSpPr>
          <a:xfrm>
            <a:off x="-324544" y="6426000"/>
            <a:ext cx="9468544" cy="431999"/>
            <a:chOff x="-324544" y="6426000"/>
            <a:chExt cx="9468544" cy="431999"/>
          </a:xfrm>
        </p:grpSpPr>
        <p:grpSp>
          <p:nvGrpSpPr>
            <p:cNvPr id="51" name="Group 50"/>
            <p:cNvGrpSpPr/>
            <p:nvPr/>
          </p:nvGrpSpPr>
          <p:grpSpPr>
            <a:xfrm>
              <a:off x="0" y="6426000"/>
              <a:ext cx="9144000" cy="431999"/>
              <a:chOff x="0" y="6426000"/>
              <a:chExt cx="9144000" cy="431999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0" y="6569999"/>
                <a:ext cx="9144000" cy="288000"/>
              </a:xfrm>
              <a:prstGeom prst="rect">
                <a:avLst/>
              </a:prstGeom>
              <a:gradFill flip="none" rotWithShape="1">
                <a:gsLst>
                  <a:gs pos="75000">
                    <a:srgbClr val="1E6978"/>
                  </a:gs>
                  <a:gs pos="50000">
                    <a:srgbClr val="1E5A78"/>
                  </a:gs>
                  <a:gs pos="0">
                    <a:srgbClr val="23698C"/>
                  </a:gs>
                  <a:gs pos="100000">
                    <a:srgbClr val="194B64"/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Rounded Rectangle 53"/>
              <p:cNvSpPr/>
              <p:nvPr/>
            </p:nvSpPr>
            <p:spPr>
              <a:xfrm>
                <a:off x="1476000" y="6569999"/>
                <a:ext cx="6876000" cy="288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" name="Plaque 54"/>
              <p:cNvSpPr/>
              <p:nvPr/>
            </p:nvSpPr>
            <p:spPr>
              <a:xfrm>
                <a:off x="1332000" y="6426000"/>
                <a:ext cx="7164000" cy="288000"/>
              </a:xfrm>
              <a:prstGeom prst="plaque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2" name="Oval 51"/>
            <p:cNvSpPr/>
            <p:nvPr/>
          </p:nvSpPr>
          <p:spPr>
            <a:xfrm>
              <a:off x="-324544" y="6608965"/>
              <a:ext cx="216024" cy="2142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1084" y="0"/>
            <a:ext cx="9144000" cy="576000"/>
          </a:xfrm>
          <a:prstGeom prst="rect">
            <a:avLst/>
          </a:prstGeom>
          <a:gradFill flip="none" rotWithShape="1">
            <a:gsLst>
              <a:gs pos="75000">
                <a:srgbClr val="1E6969"/>
              </a:gs>
              <a:gs pos="50000">
                <a:srgbClr val="1E5A78"/>
              </a:gs>
              <a:gs pos="0">
                <a:srgbClr val="23698C"/>
              </a:gs>
              <a:gs pos="100000">
                <a:srgbClr val="194B6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-600051" y="67800"/>
            <a:ext cx="10140603" cy="724200"/>
            <a:chOff x="-600051" y="67800"/>
            <a:chExt cx="10140603" cy="724200"/>
          </a:xfrm>
        </p:grpSpPr>
        <p:grpSp>
          <p:nvGrpSpPr>
            <p:cNvPr id="32" name="Group 31"/>
            <p:cNvGrpSpPr/>
            <p:nvPr/>
          </p:nvGrpSpPr>
          <p:grpSpPr>
            <a:xfrm>
              <a:off x="432000" y="72000"/>
              <a:ext cx="8892528" cy="432000"/>
              <a:chOff x="432000" y="72000"/>
              <a:chExt cx="5273435" cy="43200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432000" y="72000"/>
                <a:ext cx="5273435" cy="432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432000" y="289716"/>
                <a:ext cx="5273435" cy="1422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3" name="Oval 32"/>
            <p:cNvSpPr/>
            <p:nvPr/>
          </p:nvSpPr>
          <p:spPr>
            <a:xfrm>
              <a:off x="-600051" y="67800"/>
              <a:ext cx="216024" cy="2142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Plaque 27"/>
            <p:cNvSpPr/>
            <p:nvPr/>
          </p:nvSpPr>
          <p:spPr>
            <a:xfrm>
              <a:off x="216000" y="360000"/>
              <a:ext cx="9324552" cy="432000"/>
            </a:xfrm>
            <a:prstGeom prst="plaque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68000" y="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 smtClean="0">
                <a:solidFill>
                  <a:srgbClr val="194B64"/>
                </a:solidFill>
                <a:latin typeface="Chaparral Pro" pitchFamily="18" charset="0"/>
                <a:ea typeface="Tahoma" panose="020B0604030504040204" pitchFamily="34" charset="0"/>
                <a:cs typeface="Tahoma" panose="020B0604030504040204" pitchFamily="34" charset="0"/>
              </a:rPr>
              <a:t>Final remarks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0" y="6570000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Brambilla et al.</a:t>
            </a:r>
            <a:endParaRPr lang="en-US" sz="14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44000" y="6570000"/>
            <a:ext cx="900000" cy="324000"/>
          </a:xfrm>
        </p:spPr>
        <p:txBody>
          <a:bodyPr/>
          <a:lstStyle/>
          <a:p>
            <a:fld id="{000FED22-883D-472C-8692-000D75AC78D0}" type="slidenum">
              <a:rPr lang="en-US" sz="1400" smtClean="0">
                <a:solidFill>
                  <a:schemeClr val="bg2"/>
                </a:solidFill>
                <a:latin typeface="Century Gothic" panose="020B0502020202020204" pitchFamily="34" charset="0"/>
              </a:rPr>
              <a:t>27</a:t>
            </a:fld>
            <a:r>
              <a:rPr lang="en-US" sz="14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 / 27</a:t>
            </a:r>
            <a:endParaRPr lang="en-US" sz="14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sp>
        <p:nvSpPr>
          <p:cNvPr id="66" name="Rectangle 3"/>
          <p:cNvSpPr txBox="1">
            <a:spLocks noChangeArrowheads="1"/>
          </p:cNvSpPr>
          <p:nvPr/>
        </p:nvSpPr>
        <p:spPr bwMode="auto">
          <a:xfrm>
            <a:off x="107504" y="1196752"/>
            <a:ext cx="9036496" cy="5373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>
              <a:buBlip>
                <a:blip r:embed="rId3"/>
              </a:buBlip>
            </a:pPr>
            <a:r>
              <a:rPr lang="nb-NO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Our visualization strategy </a:t>
            </a:r>
          </a:p>
          <a:p>
            <a:pPr lvl="1">
              <a:buBlip>
                <a:blip r:embed="rId3"/>
              </a:buBlip>
            </a:pPr>
            <a:r>
              <a:rPr lang="nb-NO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Presents multiple flow aspects simultaneously</a:t>
            </a:r>
          </a:p>
          <a:p>
            <a:pPr lvl="1">
              <a:buBlip>
                <a:blip r:embed="rId3"/>
              </a:buBlip>
            </a:pPr>
            <a:r>
              <a:rPr lang="nb-NO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Handles visibility issues through smart placement</a:t>
            </a:r>
          </a:p>
          <a:p>
            <a:pPr lvl="1">
              <a:buBlip>
                <a:blip r:embed="rId3"/>
              </a:buBlip>
            </a:pPr>
            <a:r>
              <a:rPr lang="nb-NO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 be easily extended</a:t>
            </a:r>
          </a:p>
          <a:p>
            <a:pPr>
              <a:buBlip>
                <a:blip r:embed="rId3"/>
              </a:buBlip>
            </a:pPr>
            <a:endParaRPr lang="nb-NO" sz="2000" dirty="0" smtClean="0">
              <a:solidFill>
                <a:srgbClr val="194B64"/>
              </a:solidFill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Blip>
                <a:blip r:embed="rId3"/>
              </a:buBlip>
            </a:pPr>
            <a:r>
              <a:rPr lang="nb-NO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Future work </a:t>
            </a:r>
          </a:p>
          <a:p>
            <a:pPr lvl="1">
              <a:buBlip>
                <a:blip r:embed="rId3"/>
              </a:buBlip>
            </a:pPr>
            <a:r>
              <a:rPr lang="nb-NO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Streamlets as a new representation</a:t>
            </a:r>
          </a:p>
          <a:p>
            <a:pPr lvl="1">
              <a:buBlip>
                <a:blip r:embed="rId3"/>
              </a:buBlip>
            </a:pPr>
            <a:r>
              <a:rPr lang="nb-NO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Coherency measure based on tensor invariants</a:t>
            </a:r>
            <a:endParaRPr lang="nb-NO" i="1" baseline="-25000" dirty="0" smtClean="0">
              <a:solidFill>
                <a:srgbClr val="194B64"/>
              </a:solidFill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buBlip>
                <a:blip r:embed="rId3"/>
              </a:buBlip>
            </a:pPr>
            <a:r>
              <a:rPr lang="nb-NO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Adapt the strategy to integral curves</a:t>
            </a:r>
          </a:p>
          <a:p>
            <a:pPr lvl="1">
              <a:buBlip>
                <a:blip r:embed="rId3"/>
              </a:buBlip>
            </a:pPr>
            <a:r>
              <a:rPr lang="nb-NO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Extension to </a:t>
            </a:r>
            <a:r>
              <a:rPr lang="nb-NO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time-dependent </a:t>
            </a:r>
            <a:r>
              <a:rPr lang="nb-NO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datasets</a:t>
            </a:r>
            <a:endParaRPr lang="nb-NO" dirty="0" smtClean="0">
              <a:solidFill>
                <a:srgbClr val="194B64"/>
              </a:solidFill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490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/>
          <p:cNvGrpSpPr/>
          <p:nvPr/>
        </p:nvGrpSpPr>
        <p:grpSpPr>
          <a:xfrm>
            <a:off x="-324544" y="6426000"/>
            <a:ext cx="9468544" cy="431999"/>
            <a:chOff x="-324544" y="6426000"/>
            <a:chExt cx="9468544" cy="431999"/>
          </a:xfrm>
        </p:grpSpPr>
        <p:grpSp>
          <p:nvGrpSpPr>
            <p:cNvPr id="51" name="Group 50"/>
            <p:cNvGrpSpPr/>
            <p:nvPr/>
          </p:nvGrpSpPr>
          <p:grpSpPr>
            <a:xfrm>
              <a:off x="0" y="6426000"/>
              <a:ext cx="9144000" cy="431999"/>
              <a:chOff x="0" y="6426000"/>
              <a:chExt cx="9144000" cy="431999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0" y="6569999"/>
                <a:ext cx="9144000" cy="288000"/>
              </a:xfrm>
              <a:prstGeom prst="rect">
                <a:avLst/>
              </a:prstGeom>
              <a:gradFill flip="none" rotWithShape="1">
                <a:gsLst>
                  <a:gs pos="75000">
                    <a:srgbClr val="1E6978"/>
                  </a:gs>
                  <a:gs pos="50000">
                    <a:srgbClr val="1E5A78"/>
                  </a:gs>
                  <a:gs pos="0">
                    <a:srgbClr val="23698C"/>
                  </a:gs>
                  <a:gs pos="100000">
                    <a:srgbClr val="194B64"/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Rounded Rectangle 53"/>
              <p:cNvSpPr/>
              <p:nvPr/>
            </p:nvSpPr>
            <p:spPr>
              <a:xfrm>
                <a:off x="1476000" y="6569999"/>
                <a:ext cx="6876000" cy="288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" name="Plaque 54"/>
              <p:cNvSpPr/>
              <p:nvPr/>
            </p:nvSpPr>
            <p:spPr>
              <a:xfrm>
                <a:off x="1332000" y="6426000"/>
                <a:ext cx="7164000" cy="288000"/>
              </a:xfrm>
              <a:prstGeom prst="plaque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2" name="Oval 51"/>
            <p:cNvSpPr/>
            <p:nvPr/>
          </p:nvSpPr>
          <p:spPr>
            <a:xfrm>
              <a:off x="-324544" y="6608965"/>
              <a:ext cx="216024" cy="2142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1084" y="0"/>
            <a:ext cx="9144000" cy="576000"/>
          </a:xfrm>
          <a:prstGeom prst="rect">
            <a:avLst/>
          </a:prstGeom>
          <a:gradFill flip="none" rotWithShape="1">
            <a:gsLst>
              <a:gs pos="75000">
                <a:srgbClr val="1E6969"/>
              </a:gs>
              <a:gs pos="50000">
                <a:srgbClr val="1E5A78"/>
              </a:gs>
              <a:gs pos="0">
                <a:srgbClr val="23698C"/>
              </a:gs>
              <a:gs pos="100000">
                <a:srgbClr val="194B6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-600051" y="67800"/>
            <a:ext cx="10140603" cy="724200"/>
            <a:chOff x="-600051" y="67800"/>
            <a:chExt cx="10140603" cy="724200"/>
          </a:xfrm>
        </p:grpSpPr>
        <p:grpSp>
          <p:nvGrpSpPr>
            <p:cNvPr id="32" name="Group 31"/>
            <p:cNvGrpSpPr/>
            <p:nvPr/>
          </p:nvGrpSpPr>
          <p:grpSpPr>
            <a:xfrm>
              <a:off x="432000" y="72000"/>
              <a:ext cx="8892528" cy="432000"/>
              <a:chOff x="432000" y="72000"/>
              <a:chExt cx="5273435" cy="43200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432000" y="72000"/>
                <a:ext cx="5273435" cy="432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432000" y="289716"/>
                <a:ext cx="5273435" cy="1422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3" name="Oval 32"/>
            <p:cNvSpPr/>
            <p:nvPr/>
          </p:nvSpPr>
          <p:spPr>
            <a:xfrm>
              <a:off x="-600051" y="67800"/>
              <a:ext cx="216024" cy="2142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Plaque 27"/>
            <p:cNvSpPr/>
            <p:nvPr/>
          </p:nvSpPr>
          <p:spPr>
            <a:xfrm>
              <a:off x="216000" y="360000"/>
              <a:ext cx="9324552" cy="432000"/>
            </a:xfrm>
            <a:prstGeom prst="plaque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8404" y="2865130"/>
            <a:ext cx="9135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4000" dirty="0" smtClean="0">
                <a:solidFill>
                  <a:srgbClr val="194B64"/>
                </a:solidFill>
                <a:latin typeface="Chaparral Pro" pitchFamily="18" charset="0"/>
                <a:ea typeface="Tahoma" panose="020B0604030504040204" pitchFamily="34" charset="0"/>
                <a:cs typeface="Tahoma" panose="020B0604030504040204" pitchFamily="34" charset="0"/>
              </a:rPr>
              <a:t>Thanks for your attention!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0" y="6570000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Brambilla et al.</a:t>
            </a:r>
            <a:endParaRPr lang="en-US" sz="14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hlinkClick r:id="" action="ppaction://customshow?id=0"/>
          </p:cNvPr>
          <p:cNvSpPr/>
          <p:nvPr/>
        </p:nvSpPr>
        <p:spPr>
          <a:xfrm>
            <a:off x="-828600" y="-459432"/>
            <a:ext cx="10513168" cy="77048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48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/>
          <p:cNvGrpSpPr/>
          <p:nvPr/>
        </p:nvGrpSpPr>
        <p:grpSpPr>
          <a:xfrm>
            <a:off x="-324544" y="6426000"/>
            <a:ext cx="9468544" cy="431999"/>
            <a:chOff x="-324544" y="6426000"/>
            <a:chExt cx="9468544" cy="431999"/>
          </a:xfrm>
        </p:grpSpPr>
        <p:grpSp>
          <p:nvGrpSpPr>
            <p:cNvPr id="51" name="Group 50"/>
            <p:cNvGrpSpPr/>
            <p:nvPr/>
          </p:nvGrpSpPr>
          <p:grpSpPr>
            <a:xfrm>
              <a:off x="0" y="6426000"/>
              <a:ext cx="9144000" cy="431999"/>
              <a:chOff x="0" y="6426000"/>
              <a:chExt cx="9144000" cy="431999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0" y="6569999"/>
                <a:ext cx="9144000" cy="288000"/>
              </a:xfrm>
              <a:prstGeom prst="rect">
                <a:avLst/>
              </a:prstGeom>
              <a:gradFill flip="none" rotWithShape="1">
                <a:gsLst>
                  <a:gs pos="75000">
                    <a:srgbClr val="1E6978"/>
                  </a:gs>
                  <a:gs pos="50000">
                    <a:srgbClr val="1E5A78"/>
                  </a:gs>
                  <a:gs pos="0">
                    <a:srgbClr val="23698C"/>
                  </a:gs>
                  <a:gs pos="100000">
                    <a:srgbClr val="194B64"/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Rounded Rectangle 53"/>
              <p:cNvSpPr/>
              <p:nvPr/>
            </p:nvSpPr>
            <p:spPr>
              <a:xfrm>
                <a:off x="1476000" y="6569999"/>
                <a:ext cx="6876000" cy="288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" name="Plaque 54"/>
              <p:cNvSpPr/>
              <p:nvPr/>
            </p:nvSpPr>
            <p:spPr>
              <a:xfrm>
                <a:off x="1332000" y="6426000"/>
                <a:ext cx="7164000" cy="288000"/>
              </a:xfrm>
              <a:prstGeom prst="plaque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2" name="Oval 51"/>
            <p:cNvSpPr/>
            <p:nvPr/>
          </p:nvSpPr>
          <p:spPr>
            <a:xfrm>
              <a:off x="-324544" y="6608965"/>
              <a:ext cx="216024" cy="2142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1084" y="0"/>
            <a:ext cx="9144000" cy="576000"/>
          </a:xfrm>
          <a:prstGeom prst="rect">
            <a:avLst/>
          </a:prstGeom>
          <a:gradFill flip="none" rotWithShape="1">
            <a:gsLst>
              <a:gs pos="75000">
                <a:srgbClr val="1E6969"/>
              </a:gs>
              <a:gs pos="50000">
                <a:srgbClr val="1E5A78"/>
              </a:gs>
              <a:gs pos="0">
                <a:srgbClr val="23698C"/>
              </a:gs>
              <a:gs pos="100000">
                <a:srgbClr val="194B6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-600051" y="67800"/>
            <a:ext cx="10140603" cy="724200"/>
            <a:chOff x="-600051" y="67800"/>
            <a:chExt cx="10140603" cy="724200"/>
          </a:xfrm>
        </p:grpSpPr>
        <p:grpSp>
          <p:nvGrpSpPr>
            <p:cNvPr id="32" name="Group 31"/>
            <p:cNvGrpSpPr/>
            <p:nvPr/>
          </p:nvGrpSpPr>
          <p:grpSpPr>
            <a:xfrm>
              <a:off x="432000" y="72000"/>
              <a:ext cx="8892528" cy="432000"/>
              <a:chOff x="432000" y="72000"/>
              <a:chExt cx="5273435" cy="43200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432000" y="72000"/>
                <a:ext cx="5273435" cy="432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432000" y="289716"/>
                <a:ext cx="5273435" cy="1422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3" name="Oval 32"/>
            <p:cNvSpPr/>
            <p:nvPr/>
          </p:nvSpPr>
          <p:spPr>
            <a:xfrm>
              <a:off x="-600051" y="67800"/>
              <a:ext cx="216024" cy="2142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Plaque 27"/>
            <p:cNvSpPr/>
            <p:nvPr/>
          </p:nvSpPr>
          <p:spPr>
            <a:xfrm>
              <a:off x="216000" y="360000"/>
              <a:ext cx="9324552" cy="432000"/>
            </a:xfrm>
            <a:prstGeom prst="plaque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68000" y="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 smtClean="0">
                <a:solidFill>
                  <a:srgbClr val="194B64"/>
                </a:solidFill>
                <a:latin typeface="Chaparral Pro" pitchFamily="18" charset="0"/>
                <a:ea typeface="Tahoma" panose="020B0604030504040204" pitchFamily="34" charset="0"/>
                <a:cs typeface="Tahoma" panose="020B0604030504040204" pitchFamily="34" charset="0"/>
              </a:rPr>
              <a:t>Square Cylinder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0" y="6570000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Brambilla et al.</a:t>
            </a:r>
            <a:endParaRPr lang="en-US" sz="14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74" name="Picture 2" descr="D:\Works\MyLaTeXRepository\LaTeX_MultivariateGlyphVis\images\SqCyl_res_h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944" y="2151966"/>
            <a:ext cx="9361040" cy="3005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48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:fade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87" y="1124744"/>
            <a:ext cx="8736026" cy="5048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0" name="Group 49"/>
          <p:cNvGrpSpPr/>
          <p:nvPr/>
        </p:nvGrpSpPr>
        <p:grpSpPr>
          <a:xfrm>
            <a:off x="-324544" y="6426000"/>
            <a:ext cx="9468544" cy="431999"/>
            <a:chOff x="-324544" y="6426000"/>
            <a:chExt cx="9468544" cy="431999"/>
          </a:xfrm>
        </p:grpSpPr>
        <p:grpSp>
          <p:nvGrpSpPr>
            <p:cNvPr id="51" name="Group 50"/>
            <p:cNvGrpSpPr/>
            <p:nvPr/>
          </p:nvGrpSpPr>
          <p:grpSpPr>
            <a:xfrm>
              <a:off x="0" y="6426000"/>
              <a:ext cx="9144000" cy="431999"/>
              <a:chOff x="0" y="6426000"/>
              <a:chExt cx="9144000" cy="431999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0" y="6569999"/>
                <a:ext cx="9144000" cy="288000"/>
              </a:xfrm>
              <a:prstGeom prst="rect">
                <a:avLst/>
              </a:prstGeom>
              <a:gradFill flip="none" rotWithShape="1">
                <a:gsLst>
                  <a:gs pos="75000">
                    <a:srgbClr val="1E6978"/>
                  </a:gs>
                  <a:gs pos="50000">
                    <a:srgbClr val="1E5A78"/>
                  </a:gs>
                  <a:gs pos="0">
                    <a:srgbClr val="23698C"/>
                  </a:gs>
                  <a:gs pos="100000">
                    <a:srgbClr val="194B64"/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Rounded Rectangle 53"/>
              <p:cNvSpPr/>
              <p:nvPr/>
            </p:nvSpPr>
            <p:spPr>
              <a:xfrm>
                <a:off x="1476000" y="6569999"/>
                <a:ext cx="6876000" cy="288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Plaque 54"/>
              <p:cNvSpPr/>
              <p:nvPr/>
            </p:nvSpPr>
            <p:spPr>
              <a:xfrm>
                <a:off x="1332000" y="6426000"/>
                <a:ext cx="7164000" cy="288000"/>
              </a:xfrm>
              <a:prstGeom prst="plaque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2" name="Oval 51"/>
            <p:cNvSpPr/>
            <p:nvPr/>
          </p:nvSpPr>
          <p:spPr>
            <a:xfrm>
              <a:off x="-324544" y="6608965"/>
              <a:ext cx="216024" cy="2142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1084" y="0"/>
            <a:ext cx="9144000" cy="576000"/>
          </a:xfrm>
          <a:prstGeom prst="rect">
            <a:avLst/>
          </a:prstGeom>
          <a:gradFill flip="none" rotWithShape="1">
            <a:gsLst>
              <a:gs pos="75000">
                <a:srgbClr val="1E6969"/>
              </a:gs>
              <a:gs pos="50000">
                <a:srgbClr val="1E5A78"/>
              </a:gs>
              <a:gs pos="0">
                <a:srgbClr val="23698C"/>
              </a:gs>
              <a:gs pos="100000">
                <a:srgbClr val="194B6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-600051" y="67800"/>
            <a:ext cx="10140603" cy="724200"/>
            <a:chOff x="-600051" y="67800"/>
            <a:chExt cx="10140603" cy="724200"/>
          </a:xfrm>
        </p:grpSpPr>
        <p:grpSp>
          <p:nvGrpSpPr>
            <p:cNvPr id="32" name="Group 31"/>
            <p:cNvGrpSpPr/>
            <p:nvPr/>
          </p:nvGrpSpPr>
          <p:grpSpPr>
            <a:xfrm>
              <a:off x="432000" y="72000"/>
              <a:ext cx="8892528" cy="432000"/>
              <a:chOff x="432000" y="72000"/>
              <a:chExt cx="5273435" cy="43200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432000" y="72000"/>
                <a:ext cx="5273435" cy="432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432000" y="289716"/>
                <a:ext cx="5273435" cy="1422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Oval 32"/>
            <p:cNvSpPr/>
            <p:nvPr/>
          </p:nvSpPr>
          <p:spPr>
            <a:xfrm>
              <a:off x="-600051" y="67800"/>
              <a:ext cx="216024" cy="2142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Plaque 27"/>
            <p:cNvSpPr/>
            <p:nvPr/>
          </p:nvSpPr>
          <p:spPr>
            <a:xfrm>
              <a:off x="216000" y="360000"/>
              <a:ext cx="9324552" cy="432000"/>
            </a:xfrm>
            <a:prstGeom prst="plaque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68000" y="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 smtClean="0">
                <a:solidFill>
                  <a:srgbClr val="194B64"/>
                </a:solidFill>
                <a:latin typeface="Chaparral Pro" pitchFamily="18" charset="0"/>
                <a:ea typeface="Tahoma" panose="020B0604030504040204" pitchFamily="34" charset="0"/>
                <a:cs typeface="Tahoma" panose="020B0604030504040204" pitchFamily="34" charset="0"/>
              </a:rPr>
              <a:t>Velocity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0" y="6570000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Brambilla et al.</a:t>
            </a:r>
            <a:endParaRPr lang="en-US" sz="14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44000" y="6570000"/>
            <a:ext cx="900000" cy="324000"/>
          </a:xfrm>
        </p:spPr>
        <p:txBody>
          <a:bodyPr/>
          <a:lstStyle/>
          <a:p>
            <a:fld id="{000FED22-883D-472C-8692-000D75AC78D0}" type="slidenum">
              <a:rPr lang="en-US" sz="1400" smtClean="0">
                <a:solidFill>
                  <a:schemeClr val="bg2"/>
                </a:solidFill>
                <a:latin typeface="Century Gothic" panose="020B0502020202020204" pitchFamily="34" charset="0"/>
              </a:rPr>
              <a:t>3</a:t>
            </a:fld>
            <a:r>
              <a:rPr lang="en-US" sz="14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 / 27</a:t>
            </a:r>
            <a:endParaRPr lang="en-US" sz="14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57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/>
          <p:cNvGrpSpPr/>
          <p:nvPr/>
        </p:nvGrpSpPr>
        <p:grpSpPr>
          <a:xfrm>
            <a:off x="-324544" y="6426000"/>
            <a:ext cx="9468544" cy="431999"/>
            <a:chOff x="-324544" y="6426000"/>
            <a:chExt cx="9468544" cy="431999"/>
          </a:xfrm>
        </p:grpSpPr>
        <p:grpSp>
          <p:nvGrpSpPr>
            <p:cNvPr id="51" name="Group 50"/>
            <p:cNvGrpSpPr/>
            <p:nvPr/>
          </p:nvGrpSpPr>
          <p:grpSpPr>
            <a:xfrm>
              <a:off x="0" y="6426000"/>
              <a:ext cx="9144000" cy="431999"/>
              <a:chOff x="0" y="6426000"/>
              <a:chExt cx="9144000" cy="431999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0" y="6569999"/>
                <a:ext cx="9144000" cy="288000"/>
              </a:xfrm>
              <a:prstGeom prst="rect">
                <a:avLst/>
              </a:prstGeom>
              <a:gradFill flip="none" rotWithShape="1">
                <a:gsLst>
                  <a:gs pos="75000">
                    <a:srgbClr val="1E6978"/>
                  </a:gs>
                  <a:gs pos="50000">
                    <a:srgbClr val="1E5A78"/>
                  </a:gs>
                  <a:gs pos="0">
                    <a:srgbClr val="23698C"/>
                  </a:gs>
                  <a:gs pos="100000">
                    <a:srgbClr val="194B64"/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Rounded Rectangle 53"/>
              <p:cNvSpPr/>
              <p:nvPr/>
            </p:nvSpPr>
            <p:spPr>
              <a:xfrm>
                <a:off x="1476000" y="6569999"/>
                <a:ext cx="6876000" cy="288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" name="Plaque 54"/>
              <p:cNvSpPr/>
              <p:nvPr/>
            </p:nvSpPr>
            <p:spPr>
              <a:xfrm>
                <a:off x="1332000" y="6426000"/>
                <a:ext cx="7164000" cy="288000"/>
              </a:xfrm>
              <a:prstGeom prst="plaque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2" name="Oval 51"/>
            <p:cNvSpPr/>
            <p:nvPr/>
          </p:nvSpPr>
          <p:spPr>
            <a:xfrm>
              <a:off x="-324544" y="6608965"/>
              <a:ext cx="216024" cy="2142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1084" y="0"/>
            <a:ext cx="9144000" cy="576000"/>
          </a:xfrm>
          <a:prstGeom prst="rect">
            <a:avLst/>
          </a:prstGeom>
          <a:gradFill flip="none" rotWithShape="1">
            <a:gsLst>
              <a:gs pos="75000">
                <a:srgbClr val="1E6969"/>
              </a:gs>
              <a:gs pos="50000">
                <a:srgbClr val="1E5A78"/>
              </a:gs>
              <a:gs pos="0">
                <a:srgbClr val="23698C"/>
              </a:gs>
              <a:gs pos="100000">
                <a:srgbClr val="194B6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-600051" y="67800"/>
            <a:ext cx="10140603" cy="724200"/>
            <a:chOff x="-600051" y="67800"/>
            <a:chExt cx="10140603" cy="724200"/>
          </a:xfrm>
        </p:grpSpPr>
        <p:grpSp>
          <p:nvGrpSpPr>
            <p:cNvPr id="32" name="Group 31"/>
            <p:cNvGrpSpPr/>
            <p:nvPr/>
          </p:nvGrpSpPr>
          <p:grpSpPr>
            <a:xfrm>
              <a:off x="432000" y="72000"/>
              <a:ext cx="8892528" cy="432000"/>
              <a:chOff x="432000" y="72000"/>
              <a:chExt cx="5273435" cy="43200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432000" y="72000"/>
                <a:ext cx="5273435" cy="432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432000" y="289716"/>
                <a:ext cx="5273435" cy="1422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3" name="Oval 32"/>
            <p:cNvSpPr/>
            <p:nvPr/>
          </p:nvSpPr>
          <p:spPr>
            <a:xfrm>
              <a:off x="-600051" y="67800"/>
              <a:ext cx="216024" cy="2142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Plaque 27"/>
            <p:cNvSpPr/>
            <p:nvPr/>
          </p:nvSpPr>
          <p:spPr>
            <a:xfrm>
              <a:off x="216000" y="360000"/>
              <a:ext cx="9324552" cy="432000"/>
            </a:xfrm>
            <a:prstGeom prst="plaque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68000" y="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 smtClean="0">
                <a:solidFill>
                  <a:srgbClr val="194B64"/>
                </a:solidFill>
                <a:latin typeface="Chaparral Pro" pitchFamily="18" charset="0"/>
                <a:ea typeface="Tahoma" panose="020B0604030504040204" pitchFamily="34" charset="0"/>
                <a:cs typeface="Tahoma" panose="020B0604030504040204" pitchFamily="34" charset="0"/>
              </a:rPr>
              <a:t>Flow in a Box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0" y="6570000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Brambilla et al.</a:t>
            </a:r>
            <a:endParaRPr lang="en-US" sz="14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092" y="764704"/>
            <a:ext cx="6516268" cy="6010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447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:fade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/>
          <p:cNvGrpSpPr/>
          <p:nvPr/>
        </p:nvGrpSpPr>
        <p:grpSpPr>
          <a:xfrm>
            <a:off x="-324544" y="6426000"/>
            <a:ext cx="9468544" cy="431999"/>
            <a:chOff x="-324544" y="6426000"/>
            <a:chExt cx="9468544" cy="431999"/>
          </a:xfrm>
        </p:grpSpPr>
        <p:grpSp>
          <p:nvGrpSpPr>
            <p:cNvPr id="51" name="Group 50"/>
            <p:cNvGrpSpPr/>
            <p:nvPr/>
          </p:nvGrpSpPr>
          <p:grpSpPr>
            <a:xfrm>
              <a:off x="0" y="6426000"/>
              <a:ext cx="9144000" cy="431999"/>
              <a:chOff x="0" y="6426000"/>
              <a:chExt cx="9144000" cy="431999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0" y="6569999"/>
                <a:ext cx="9144000" cy="288000"/>
              </a:xfrm>
              <a:prstGeom prst="rect">
                <a:avLst/>
              </a:prstGeom>
              <a:gradFill flip="none" rotWithShape="1">
                <a:gsLst>
                  <a:gs pos="75000">
                    <a:srgbClr val="1E6978"/>
                  </a:gs>
                  <a:gs pos="50000">
                    <a:srgbClr val="1E5A78"/>
                  </a:gs>
                  <a:gs pos="0">
                    <a:srgbClr val="23698C"/>
                  </a:gs>
                  <a:gs pos="100000">
                    <a:srgbClr val="194B64"/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Rounded Rectangle 53"/>
              <p:cNvSpPr/>
              <p:nvPr/>
            </p:nvSpPr>
            <p:spPr>
              <a:xfrm>
                <a:off x="1476000" y="6569999"/>
                <a:ext cx="6876000" cy="288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" name="Plaque 54"/>
              <p:cNvSpPr/>
              <p:nvPr/>
            </p:nvSpPr>
            <p:spPr>
              <a:xfrm>
                <a:off x="1332000" y="6426000"/>
                <a:ext cx="7164000" cy="288000"/>
              </a:xfrm>
              <a:prstGeom prst="plaque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2" name="Oval 51"/>
            <p:cNvSpPr/>
            <p:nvPr/>
          </p:nvSpPr>
          <p:spPr>
            <a:xfrm>
              <a:off x="-324544" y="6608965"/>
              <a:ext cx="216024" cy="2142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1084" y="0"/>
            <a:ext cx="9144000" cy="576000"/>
          </a:xfrm>
          <a:prstGeom prst="rect">
            <a:avLst/>
          </a:prstGeom>
          <a:gradFill flip="none" rotWithShape="1">
            <a:gsLst>
              <a:gs pos="75000">
                <a:srgbClr val="1E6969"/>
              </a:gs>
              <a:gs pos="50000">
                <a:srgbClr val="1E5A78"/>
              </a:gs>
              <a:gs pos="0">
                <a:srgbClr val="23698C"/>
              </a:gs>
              <a:gs pos="100000">
                <a:srgbClr val="194B6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-600051" y="67800"/>
            <a:ext cx="10140603" cy="724200"/>
            <a:chOff x="-600051" y="67800"/>
            <a:chExt cx="10140603" cy="724200"/>
          </a:xfrm>
        </p:grpSpPr>
        <p:grpSp>
          <p:nvGrpSpPr>
            <p:cNvPr id="32" name="Group 31"/>
            <p:cNvGrpSpPr/>
            <p:nvPr/>
          </p:nvGrpSpPr>
          <p:grpSpPr>
            <a:xfrm>
              <a:off x="432000" y="72000"/>
              <a:ext cx="8892528" cy="432000"/>
              <a:chOff x="432000" y="72000"/>
              <a:chExt cx="5273435" cy="43200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432000" y="72000"/>
                <a:ext cx="5273435" cy="432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432000" y="289716"/>
                <a:ext cx="5273435" cy="1422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3" name="Oval 32"/>
            <p:cNvSpPr/>
            <p:nvPr/>
          </p:nvSpPr>
          <p:spPr>
            <a:xfrm>
              <a:off x="-600051" y="67800"/>
              <a:ext cx="216024" cy="2142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Plaque 27"/>
            <p:cNvSpPr/>
            <p:nvPr/>
          </p:nvSpPr>
          <p:spPr>
            <a:xfrm>
              <a:off x="216000" y="360000"/>
              <a:ext cx="9324552" cy="432000"/>
            </a:xfrm>
            <a:prstGeom prst="plaque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68000" y="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 smtClean="0">
                <a:solidFill>
                  <a:srgbClr val="194B64"/>
                </a:solidFill>
                <a:latin typeface="Chaparral Pro" pitchFamily="18" charset="0"/>
                <a:ea typeface="Tahoma" panose="020B0604030504040204" pitchFamily="34" charset="0"/>
                <a:cs typeface="Tahoma" panose="020B0604030504040204" pitchFamily="34" charset="0"/>
              </a:rPr>
              <a:t>Flow in a Box (pruned)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0" y="6570000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Brambilla et al.</a:t>
            </a:r>
            <a:endParaRPr lang="en-US" sz="14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86023"/>
            <a:ext cx="6912768" cy="643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159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:fade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5000">
              <a:srgbClr val="1E6969"/>
            </a:gs>
            <a:gs pos="50000">
              <a:srgbClr val="1E5A78"/>
            </a:gs>
            <a:gs pos="0">
              <a:srgbClr val="23698C"/>
            </a:gs>
            <a:gs pos="100000">
              <a:srgbClr val="194B64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95536" y="3549209"/>
            <a:ext cx="40751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2400" dirty="0" smtClean="0">
                <a:solidFill>
                  <a:schemeClr val="bg2"/>
                </a:solidFill>
                <a:latin typeface="Century Gothic" panose="020B0502020202020204" pitchFamily="34" charset="0"/>
                <a:ea typeface="Malgun Gothic" panose="020B0503020000020004" pitchFamily="34" charset="-127"/>
              </a:rPr>
              <a:t>Andrea Brambilla</a:t>
            </a:r>
            <a:r>
              <a:rPr lang="nn-NO" sz="2400" baseline="30000" dirty="0" smtClean="0">
                <a:solidFill>
                  <a:schemeClr val="bg2"/>
                </a:solidFill>
                <a:latin typeface="Century Gothic" panose="020B0502020202020204" pitchFamily="34" charset="0"/>
                <a:ea typeface="Malgun Gothic" panose="020B0503020000020004" pitchFamily="34" charset="-127"/>
              </a:rPr>
              <a:t>1</a:t>
            </a:r>
          </a:p>
          <a:p>
            <a:r>
              <a:rPr lang="nn-NO" sz="2400" dirty="0" smtClean="0">
                <a:solidFill>
                  <a:schemeClr val="bg2"/>
                </a:solidFill>
                <a:latin typeface="Century Gothic" panose="020B0502020202020204" pitchFamily="34" charset="0"/>
                <a:ea typeface="Malgun Gothic" panose="020B0503020000020004" pitchFamily="34" charset="-127"/>
              </a:rPr>
              <a:t>Øyvind Andreassen</a:t>
            </a:r>
            <a:r>
              <a:rPr lang="nn-NO" sz="2400" baseline="30000" dirty="0" smtClean="0">
                <a:solidFill>
                  <a:schemeClr val="bg2"/>
                </a:solidFill>
                <a:latin typeface="Century Gothic" panose="020B0502020202020204" pitchFamily="34" charset="0"/>
                <a:ea typeface="Malgun Gothic" panose="020B0503020000020004" pitchFamily="34" charset="-127"/>
              </a:rPr>
              <a:t>2,3</a:t>
            </a:r>
          </a:p>
          <a:p>
            <a:r>
              <a:rPr lang="nn-NO" sz="2400" dirty="0" smtClean="0">
                <a:solidFill>
                  <a:schemeClr val="bg2"/>
                </a:solidFill>
                <a:latin typeface="Century Gothic" panose="020B0502020202020204" pitchFamily="34" charset="0"/>
                <a:ea typeface="Malgun Gothic" panose="020B0503020000020004" pitchFamily="34" charset="-127"/>
              </a:rPr>
              <a:t>Helwig Hauser</a:t>
            </a:r>
            <a:r>
              <a:rPr lang="nn-NO" sz="2400" baseline="30000" dirty="0" smtClean="0">
                <a:solidFill>
                  <a:schemeClr val="bg2"/>
                </a:solidFill>
                <a:latin typeface="Century Gothic" panose="020B0502020202020204" pitchFamily="34" charset="0"/>
                <a:ea typeface="Malgun Gothic" panose="020B0503020000020004" pitchFamily="34" charset="-127"/>
              </a:rPr>
              <a:t>1</a:t>
            </a:r>
          </a:p>
        </p:txBody>
      </p:sp>
      <p:pic>
        <p:nvPicPr>
          <p:cNvPr id="1026" name="Picture 2" descr="Y:\andrea\Documents\Common\UiBLogoBW.emf"/>
          <p:cNvPicPr>
            <a:picLocks noChangeAspect="1" noChangeArrowheads="1"/>
          </p:cNvPicPr>
          <p:nvPr/>
        </p:nvPicPr>
        <p:blipFill>
          <a:blip r:embed="rId2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-99392"/>
            <a:ext cx="2040749" cy="204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95536" y="2060848"/>
            <a:ext cx="71287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Chaparral Pro" pitchFamily="18" charset="0"/>
                <a:ea typeface="Malgun Gothic" panose="020B0503020000020004" pitchFamily="34" charset="-127"/>
                <a:cs typeface="Tahoma" panose="020B0604030504040204" pitchFamily="34" charset="0"/>
              </a:rPr>
              <a:t>Integrated Multi-aspect Visualization of 3D Fluid Flows</a:t>
            </a:r>
            <a:endParaRPr lang="nb-NO" sz="4000" baseline="-25000" dirty="0" smtClean="0">
              <a:solidFill>
                <a:schemeClr val="bg1"/>
              </a:solidFill>
              <a:latin typeface="Chaparral Pro" pitchFamily="18" charset="0"/>
              <a:ea typeface="Malgun Gothic" panose="020B0503020000020004" pitchFamily="34" charset="-127"/>
              <a:cs typeface="Tahoma" panose="020B0604030504040204" pitchFamily="34" charset="0"/>
            </a:endParaRPr>
          </a:p>
        </p:txBody>
      </p:sp>
      <p:pic>
        <p:nvPicPr>
          <p:cNvPr id="2" name="Picture 2" descr="http://www.ffi.no/_layouts/images/ffi/logo_engels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062" y="188640"/>
            <a:ext cx="2381250" cy="6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3351664" y="5541626"/>
            <a:ext cx="57403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600" baseline="30000" dirty="0" smtClean="0">
                <a:solidFill>
                  <a:srgbClr val="E1F3F7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1</a:t>
            </a:r>
            <a:r>
              <a:rPr lang="nb-NO" sz="1600" dirty="0" smtClean="0">
                <a:solidFill>
                  <a:srgbClr val="E1F3F7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University of Bergen, Norway</a:t>
            </a:r>
          </a:p>
          <a:p>
            <a:r>
              <a:rPr lang="nb-NO" sz="1600" baseline="30000" dirty="0" smtClean="0">
                <a:solidFill>
                  <a:srgbClr val="E1F3F7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2</a:t>
            </a:r>
            <a:r>
              <a:rPr lang="nb-NO" sz="1600" dirty="0" smtClean="0">
                <a:solidFill>
                  <a:srgbClr val="E1F3F7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sz="1600" dirty="0" smtClean="0">
                <a:solidFill>
                  <a:srgbClr val="E1F3F7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Norwegian Defence Research Establishment, Norway</a:t>
            </a:r>
          </a:p>
          <a:p>
            <a:r>
              <a:rPr lang="en-US" sz="1600" baseline="30000" dirty="0" smtClean="0">
                <a:solidFill>
                  <a:srgbClr val="E1F3F7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3</a:t>
            </a:r>
            <a:r>
              <a:rPr lang="en-US" sz="1600" dirty="0" smtClean="0">
                <a:solidFill>
                  <a:srgbClr val="E1F3F7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University Graduate Center at Kjeller, Norway</a:t>
            </a:r>
            <a:endParaRPr lang="nb-NO" sz="1600" dirty="0" smtClean="0">
              <a:solidFill>
                <a:srgbClr val="E1F3F7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9422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fad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0" y="899400"/>
            <a:ext cx="9043200" cy="5421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0" name="Group 49"/>
          <p:cNvGrpSpPr/>
          <p:nvPr/>
        </p:nvGrpSpPr>
        <p:grpSpPr>
          <a:xfrm>
            <a:off x="-324544" y="6426000"/>
            <a:ext cx="9468544" cy="431999"/>
            <a:chOff x="-324544" y="6426000"/>
            <a:chExt cx="9468544" cy="431999"/>
          </a:xfrm>
        </p:grpSpPr>
        <p:grpSp>
          <p:nvGrpSpPr>
            <p:cNvPr id="51" name="Group 50"/>
            <p:cNvGrpSpPr/>
            <p:nvPr/>
          </p:nvGrpSpPr>
          <p:grpSpPr>
            <a:xfrm>
              <a:off x="0" y="6426000"/>
              <a:ext cx="9144000" cy="431999"/>
              <a:chOff x="0" y="6426000"/>
              <a:chExt cx="9144000" cy="431999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0" y="6569999"/>
                <a:ext cx="9144000" cy="288000"/>
              </a:xfrm>
              <a:prstGeom prst="rect">
                <a:avLst/>
              </a:prstGeom>
              <a:gradFill flip="none" rotWithShape="1">
                <a:gsLst>
                  <a:gs pos="75000">
                    <a:srgbClr val="1E6978"/>
                  </a:gs>
                  <a:gs pos="50000">
                    <a:srgbClr val="1E5A78"/>
                  </a:gs>
                  <a:gs pos="0">
                    <a:srgbClr val="23698C"/>
                  </a:gs>
                  <a:gs pos="100000">
                    <a:srgbClr val="194B64"/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Rounded Rectangle 53"/>
              <p:cNvSpPr/>
              <p:nvPr/>
            </p:nvSpPr>
            <p:spPr>
              <a:xfrm>
                <a:off x="1476000" y="6569999"/>
                <a:ext cx="6876000" cy="288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" name="Plaque 54"/>
              <p:cNvSpPr/>
              <p:nvPr/>
            </p:nvSpPr>
            <p:spPr>
              <a:xfrm>
                <a:off x="1332000" y="6426000"/>
                <a:ext cx="7164000" cy="288000"/>
              </a:xfrm>
              <a:prstGeom prst="plaque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2" name="Oval 51"/>
            <p:cNvSpPr/>
            <p:nvPr/>
          </p:nvSpPr>
          <p:spPr>
            <a:xfrm>
              <a:off x="-324544" y="6608965"/>
              <a:ext cx="216024" cy="2142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1084" y="0"/>
            <a:ext cx="9144000" cy="576000"/>
          </a:xfrm>
          <a:prstGeom prst="rect">
            <a:avLst/>
          </a:prstGeom>
          <a:gradFill flip="none" rotWithShape="1">
            <a:gsLst>
              <a:gs pos="75000">
                <a:srgbClr val="1E6969"/>
              </a:gs>
              <a:gs pos="50000">
                <a:srgbClr val="1E5A78"/>
              </a:gs>
              <a:gs pos="0">
                <a:srgbClr val="23698C"/>
              </a:gs>
              <a:gs pos="100000">
                <a:srgbClr val="194B6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-600051" y="67800"/>
            <a:ext cx="10140603" cy="724200"/>
            <a:chOff x="-600051" y="67800"/>
            <a:chExt cx="10140603" cy="724200"/>
          </a:xfrm>
        </p:grpSpPr>
        <p:grpSp>
          <p:nvGrpSpPr>
            <p:cNvPr id="32" name="Group 31"/>
            <p:cNvGrpSpPr/>
            <p:nvPr/>
          </p:nvGrpSpPr>
          <p:grpSpPr>
            <a:xfrm>
              <a:off x="432000" y="72000"/>
              <a:ext cx="8892528" cy="432000"/>
              <a:chOff x="432000" y="72000"/>
              <a:chExt cx="5273435" cy="43200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432000" y="72000"/>
                <a:ext cx="5273435" cy="432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432000" y="289716"/>
                <a:ext cx="5273435" cy="1422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3" name="Oval 32"/>
            <p:cNvSpPr/>
            <p:nvPr/>
          </p:nvSpPr>
          <p:spPr>
            <a:xfrm>
              <a:off x="-600051" y="67800"/>
              <a:ext cx="216024" cy="2142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Plaque 27"/>
            <p:cNvSpPr/>
            <p:nvPr/>
          </p:nvSpPr>
          <p:spPr>
            <a:xfrm>
              <a:off x="216000" y="360000"/>
              <a:ext cx="9324552" cy="432000"/>
            </a:xfrm>
            <a:prstGeom prst="plaque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68000" y="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>
                <a:solidFill>
                  <a:srgbClr val="194B64"/>
                </a:solidFill>
                <a:latin typeface="Chaparral Pro" pitchFamily="18" charset="0"/>
                <a:ea typeface="Tahoma" panose="020B0604030504040204" pitchFamily="34" charset="0"/>
                <a:cs typeface="Tahoma" panose="020B0604030504040204" pitchFamily="34" charset="0"/>
              </a:rPr>
              <a:t>Exhaust Manifold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0" y="6570000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Brambilla et al.</a:t>
            </a:r>
            <a:endParaRPr lang="en-US" sz="14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63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:fade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4" t="-640" r="-641" b="-1568"/>
          <a:stretch/>
        </p:blipFill>
        <p:spPr bwMode="auto">
          <a:xfrm>
            <a:off x="5393" y="900000"/>
            <a:ext cx="9155859" cy="5507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0" name="Group 49"/>
          <p:cNvGrpSpPr/>
          <p:nvPr/>
        </p:nvGrpSpPr>
        <p:grpSpPr>
          <a:xfrm>
            <a:off x="-324544" y="6426000"/>
            <a:ext cx="9468544" cy="431999"/>
            <a:chOff x="-324544" y="6426000"/>
            <a:chExt cx="9468544" cy="431999"/>
          </a:xfrm>
        </p:grpSpPr>
        <p:grpSp>
          <p:nvGrpSpPr>
            <p:cNvPr id="51" name="Group 50"/>
            <p:cNvGrpSpPr/>
            <p:nvPr/>
          </p:nvGrpSpPr>
          <p:grpSpPr>
            <a:xfrm>
              <a:off x="0" y="6426000"/>
              <a:ext cx="9144000" cy="431999"/>
              <a:chOff x="0" y="6426000"/>
              <a:chExt cx="9144000" cy="431999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0" y="6569999"/>
                <a:ext cx="9144000" cy="288000"/>
              </a:xfrm>
              <a:prstGeom prst="rect">
                <a:avLst/>
              </a:prstGeom>
              <a:gradFill flip="none" rotWithShape="1">
                <a:gsLst>
                  <a:gs pos="75000">
                    <a:srgbClr val="1E6978"/>
                  </a:gs>
                  <a:gs pos="50000">
                    <a:srgbClr val="1E5A78"/>
                  </a:gs>
                  <a:gs pos="0">
                    <a:srgbClr val="23698C"/>
                  </a:gs>
                  <a:gs pos="100000">
                    <a:srgbClr val="194B64"/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Rounded Rectangle 53"/>
              <p:cNvSpPr/>
              <p:nvPr/>
            </p:nvSpPr>
            <p:spPr>
              <a:xfrm>
                <a:off x="1476000" y="6569999"/>
                <a:ext cx="6876000" cy="288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" name="Plaque 54"/>
              <p:cNvSpPr/>
              <p:nvPr/>
            </p:nvSpPr>
            <p:spPr>
              <a:xfrm>
                <a:off x="1332000" y="6426000"/>
                <a:ext cx="7164000" cy="288000"/>
              </a:xfrm>
              <a:prstGeom prst="plaque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2" name="Oval 51"/>
            <p:cNvSpPr/>
            <p:nvPr/>
          </p:nvSpPr>
          <p:spPr>
            <a:xfrm>
              <a:off x="-324544" y="6608965"/>
              <a:ext cx="216024" cy="2142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1084" y="0"/>
            <a:ext cx="9144000" cy="576000"/>
          </a:xfrm>
          <a:prstGeom prst="rect">
            <a:avLst/>
          </a:prstGeom>
          <a:gradFill flip="none" rotWithShape="1">
            <a:gsLst>
              <a:gs pos="75000">
                <a:srgbClr val="1E6969"/>
              </a:gs>
              <a:gs pos="50000">
                <a:srgbClr val="1E5A78"/>
              </a:gs>
              <a:gs pos="0">
                <a:srgbClr val="23698C"/>
              </a:gs>
              <a:gs pos="100000">
                <a:srgbClr val="194B6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-600051" y="67800"/>
            <a:ext cx="10140603" cy="724200"/>
            <a:chOff x="-600051" y="67800"/>
            <a:chExt cx="10140603" cy="724200"/>
          </a:xfrm>
        </p:grpSpPr>
        <p:grpSp>
          <p:nvGrpSpPr>
            <p:cNvPr id="32" name="Group 31"/>
            <p:cNvGrpSpPr/>
            <p:nvPr/>
          </p:nvGrpSpPr>
          <p:grpSpPr>
            <a:xfrm>
              <a:off x="432000" y="72000"/>
              <a:ext cx="8892528" cy="432000"/>
              <a:chOff x="432000" y="72000"/>
              <a:chExt cx="5273435" cy="43200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432000" y="72000"/>
                <a:ext cx="5273435" cy="432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432000" y="289716"/>
                <a:ext cx="5273435" cy="1422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3" name="Oval 32"/>
            <p:cNvSpPr/>
            <p:nvPr/>
          </p:nvSpPr>
          <p:spPr>
            <a:xfrm>
              <a:off x="-600051" y="67800"/>
              <a:ext cx="216024" cy="2142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Plaque 27"/>
            <p:cNvSpPr/>
            <p:nvPr/>
          </p:nvSpPr>
          <p:spPr>
            <a:xfrm>
              <a:off x="216000" y="360000"/>
              <a:ext cx="9324552" cy="432000"/>
            </a:xfrm>
            <a:prstGeom prst="plaque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68000" y="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>
                <a:solidFill>
                  <a:srgbClr val="194B64"/>
                </a:solidFill>
                <a:latin typeface="Chaparral Pro" pitchFamily="18" charset="0"/>
                <a:ea typeface="Tahoma" panose="020B0604030504040204" pitchFamily="34" charset="0"/>
                <a:cs typeface="Tahoma" panose="020B0604030504040204" pitchFamily="34" charset="0"/>
              </a:rPr>
              <a:t>Exhaust </a:t>
            </a:r>
            <a:r>
              <a:rPr lang="nb-NO" sz="4000" dirty="0" smtClean="0">
                <a:solidFill>
                  <a:srgbClr val="194B64"/>
                </a:solidFill>
                <a:latin typeface="Chaparral Pro" pitchFamily="18" charset="0"/>
                <a:ea typeface="Tahoma" panose="020B0604030504040204" pitchFamily="34" charset="0"/>
                <a:cs typeface="Tahoma" panose="020B0604030504040204" pitchFamily="34" charset="0"/>
              </a:rPr>
              <a:t>Manifold (pruned)</a:t>
            </a:r>
            <a:endParaRPr lang="nb-NO" sz="4000" dirty="0">
              <a:solidFill>
                <a:srgbClr val="194B64"/>
              </a:solidFill>
              <a:latin typeface="Chaparral Pro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0" y="6570000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Brambilla et al.</a:t>
            </a:r>
            <a:endParaRPr lang="en-US" sz="14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43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:fade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/>
          <p:cNvGrpSpPr/>
          <p:nvPr/>
        </p:nvGrpSpPr>
        <p:grpSpPr>
          <a:xfrm>
            <a:off x="-324544" y="6426000"/>
            <a:ext cx="9468544" cy="431999"/>
            <a:chOff x="-324544" y="6426000"/>
            <a:chExt cx="9468544" cy="431999"/>
          </a:xfrm>
        </p:grpSpPr>
        <p:grpSp>
          <p:nvGrpSpPr>
            <p:cNvPr id="51" name="Group 50"/>
            <p:cNvGrpSpPr/>
            <p:nvPr/>
          </p:nvGrpSpPr>
          <p:grpSpPr>
            <a:xfrm>
              <a:off x="0" y="6426000"/>
              <a:ext cx="9144000" cy="431999"/>
              <a:chOff x="0" y="6426000"/>
              <a:chExt cx="9144000" cy="431999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0" y="6569999"/>
                <a:ext cx="9144000" cy="288000"/>
              </a:xfrm>
              <a:prstGeom prst="rect">
                <a:avLst/>
              </a:prstGeom>
              <a:gradFill flip="none" rotWithShape="1">
                <a:gsLst>
                  <a:gs pos="75000">
                    <a:srgbClr val="1E6978"/>
                  </a:gs>
                  <a:gs pos="50000">
                    <a:srgbClr val="1E5A78"/>
                  </a:gs>
                  <a:gs pos="0">
                    <a:srgbClr val="23698C"/>
                  </a:gs>
                  <a:gs pos="100000">
                    <a:srgbClr val="194B64"/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Rounded Rectangle 53"/>
              <p:cNvSpPr/>
              <p:nvPr/>
            </p:nvSpPr>
            <p:spPr>
              <a:xfrm>
                <a:off x="1476000" y="6569999"/>
                <a:ext cx="6876000" cy="288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" name="Plaque 54"/>
              <p:cNvSpPr/>
              <p:nvPr/>
            </p:nvSpPr>
            <p:spPr>
              <a:xfrm>
                <a:off x="1332000" y="6426000"/>
                <a:ext cx="7164000" cy="288000"/>
              </a:xfrm>
              <a:prstGeom prst="plaque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2" name="Oval 51"/>
            <p:cNvSpPr/>
            <p:nvPr/>
          </p:nvSpPr>
          <p:spPr>
            <a:xfrm>
              <a:off x="-324544" y="6608965"/>
              <a:ext cx="216024" cy="2142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1084" y="0"/>
            <a:ext cx="9144000" cy="576000"/>
          </a:xfrm>
          <a:prstGeom prst="rect">
            <a:avLst/>
          </a:prstGeom>
          <a:gradFill flip="none" rotWithShape="1">
            <a:gsLst>
              <a:gs pos="75000">
                <a:srgbClr val="1E6969"/>
              </a:gs>
              <a:gs pos="50000">
                <a:srgbClr val="1E5A78"/>
              </a:gs>
              <a:gs pos="0">
                <a:srgbClr val="23698C"/>
              </a:gs>
              <a:gs pos="100000">
                <a:srgbClr val="194B6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-600051" y="67800"/>
            <a:ext cx="10140603" cy="724200"/>
            <a:chOff x="-600051" y="67800"/>
            <a:chExt cx="10140603" cy="724200"/>
          </a:xfrm>
        </p:grpSpPr>
        <p:grpSp>
          <p:nvGrpSpPr>
            <p:cNvPr id="32" name="Group 31"/>
            <p:cNvGrpSpPr/>
            <p:nvPr/>
          </p:nvGrpSpPr>
          <p:grpSpPr>
            <a:xfrm>
              <a:off x="432000" y="72000"/>
              <a:ext cx="8892528" cy="432000"/>
              <a:chOff x="432000" y="72000"/>
              <a:chExt cx="5273435" cy="43200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432000" y="72000"/>
                <a:ext cx="5273435" cy="432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432000" y="289716"/>
                <a:ext cx="5273435" cy="1422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3" name="Oval 32"/>
            <p:cNvSpPr/>
            <p:nvPr/>
          </p:nvSpPr>
          <p:spPr>
            <a:xfrm>
              <a:off x="-600051" y="67800"/>
              <a:ext cx="216024" cy="2142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Plaque 27"/>
            <p:cNvSpPr/>
            <p:nvPr/>
          </p:nvSpPr>
          <p:spPr>
            <a:xfrm>
              <a:off x="216000" y="360000"/>
              <a:ext cx="9324552" cy="432000"/>
            </a:xfrm>
            <a:prstGeom prst="plaque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8404" y="2865130"/>
            <a:ext cx="9135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4000" dirty="0" smtClean="0">
                <a:solidFill>
                  <a:srgbClr val="194B64"/>
                </a:solidFill>
                <a:latin typeface="Chaparral Pro" pitchFamily="18" charset="0"/>
                <a:ea typeface="Tahoma" panose="020B0604030504040204" pitchFamily="34" charset="0"/>
                <a:cs typeface="Tahoma" panose="020B0604030504040204" pitchFamily="34" charset="0"/>
              </a:rPr>
              <a:t>Thanks for your attention!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0" y="6570000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Brambilla et al.</a:t>
            </a:r>
            <a:endParaRPr lang="en-US" sz="14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24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/>
          <p:cNvGrpSpPr/>
          <p:nvPr/>
        </p:nvGrpSpPr>
        <p:grpSpPr>
          <a:xfrm>
            <a:off x="-324544" y="6426000"/>
            <a:ext cx="9468544" cy="431999"/>
            <a:chOff x="-324544" y="6426000"/>
            <a:chExt cx="9468544" cy="431999"/>
          </a:xfrm>
        </p:grpSpPr>
        <p:grpSp>
          <p:nvGrpSpPr>
            <p:cNvPr id="51" name="Group 50"/>
            <p:cNvGrpSpPr/>
            <p:nvPr/>
          </p:nvGrpSpPr>
          <p:grpSpPr>
            <a:xfrm>
              <a:off x="0" y="6426000"/>
              <a:ext cx="9144000" cy="431999"/>
              <a:chOff x="0" y="6426000"/>
              <a:chExt cx="9144000" cy="431999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0" y="6569999"/>
                <a:ext cx="9144000" cy="288000"/>
              </a:xfrm>
              <a:prstGeom prst="rect">
                <a:avLst/>
              </a:prstGeom>
              <a:gradFill flip="none" rotWithShape="1">
                <a:gsLst>
                  <a:gs pos="75000">
                    <a:srgbClr val="1E6978"/>
                  </a:gs>
                  <a:gs pos="50000">
                    <a:srgbClr val="1E5A78"/>
                  </a:gs>
                  <a:gs pos="0">
                    <a:srgbClr val="23698C"/>
                  </a:gs>
                  <a:gs pos="100000">
                    <a:srgbClr val="194B64"/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Rounded Rectangle 53"/>
              <p:cNvSpPr/>
              <p:nvPr/>
            </p:nvSpPr>
            <p:spPr>
              <a:xfrm>
                <a:off x="1476000" y="6569999"/>
                <a:ext cx="6876000" cy="288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Plaque 54"/>
              <p:cNvSpPr/>
              <p:nvPr/>
            </p:nvSpPr>
            <p:spPr>
              <a:xfrm>
                <a:off x="1332000" y="6426000"/>
                <a:ext cx="7164000" cy="288000"/>
              </a:xfrm>
              <a:prstGeom prst="plaque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2" name="Oval 51"/>
            <p:cNvSpPr/>
            <p:nvPr/>
          </p:nvSpPr>
          <p:spPr>
            <a:xfrm>
              <a:off x="-324544" y="6608965"/>
              <a:ext cx="216024" cy="2142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1084" y="0"/>
            <a:ext cx="9144000" cy="576000"/>
          </a:xfrm>
          <a:prstGeom prst="rect">
            <a:avLst/>
          </a:prstGeom>
          <a:gradFill flip="none" rotWithShape="1">
            <a:gsLst>
              <a:gs pos="75000">
                <a:srgbClr val="1E6969"/>
              </a:gs>
              <a:gs pos="50000">
                <a:srgbClr val="1E5A78"/>
              </a:gs>
              <a:gs pos="0">
                <a:srgbClr val="23698C"/>
              </a:gs>
              <a:gs pos="100000">
                <a:srgbClr val="194B6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-600051" y="67800"/>
            <a:ext cx="10140603" cy="724200"/>
            <a:chOff x="-600051" y="67800"/>
            <a:chExt cx="10140603" cy="724200"/>
          </a:xfrm>
        </p:grpSpPr>
        <p:grpSp>
          <p:nvGrpSpPr>
            <p:cNvPr id="32" name="Group 31"/>
            <p:cNvGrpSpPr/>
            <p:nvPr/>
          </p:nvGrpSpPr>
          <p:grpSpPr>
            <a:xfrm>
              <a:off x="432000" y="72000"/>
              <a:ext cx="8892528" cy="432000"/>
              <a:chOff x="432000" y="72000"/>
              <a:chExt cx="5273435" cy="43200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432000" y="72000"/>
                <a:ext cx="5273435" cy="432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432000" y="289716"/>
                <a:ext cx="5273435" cy="1422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Oval 32"/>
            <p:cNvSpPr/>
            <p:nvPr/>
          </p:nvSpPr>
          <p:spPr>
            <a:xfrm>
              <a:off x="-600051" y="67800"/>
              <a:ext cx="216024" cy="2142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Plaque 27"/>
            <p:cNvSpPr/>
            <p:nvPr/>
          </p:nvSpPr>
          <p:spPr>
            <a:xfrm>
              <a:off x="216000" y="360000"/>
              <a:ext cx="9324552" cy="432000"/>
            </a:xfrm>
            <a:prstGeom prst="plaque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68000" y="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 smtClean="0">
                <a:solidFill>
                  <a:srgbClr val="194B64"/>
                </a:solidFill>
                <a:latin typeface="Chaparral Pro" pitchFamily="18" charset="0"/>
                <a:ea typeface="Tahoma" panose="020B0604030504040204" pitchFamily="34" charset="0"/>
                <a:cs typeface="Tahoma" panose="020B0604030504040204" pitchFamily="34" charset="0"/>
              </a:rPr>
              <a:t>Attributes of interest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0" y="6570000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Brambilla et al.</a:t>
            </a:r>
            <a:endParaRPr lang="en-US" sz="14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sp>
        <p:nvSpPr>
          <p:cNvPr id="66" name="Rectangle 3"/>
          <p:cNvSpPr txBox="1">
            <a:spLocks noChangeArrowheads="1"/>
          </p:cNvSpPr>
          <p:nvPr/>
        </p:nvSpPr>
        <p:spPr bwMode="auto">
          <a:xfrm>
            <a:off x="107504" y="1080089"/>
            <a:ext cx="9036496" cy="3645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>
              <a:buBlip>
                <a:blip r:embed="rId4"/>
              </a:buBlip>
            </a:pPr>
            <a:r>
              <a:rPr lang="nb-NO" dirty="0" smtClean="0">
                <a:solidFill>
                  <a:schemeClr val="accent2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Velocity</a:t>
            </a:r>
            <a:r>
              <a:rPr lang="nb-NO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vector field </a:t>
            </a:r>
          </a:p>
          <a:p>
            <a:pPr>
              <a:buBlip>
                <a:blip r:embed="rId4"/>
              </a:buBlip>
            </a:pPr>
            <a:endParaRPr lang="nb-NO" sz="1800" dirty="0" smtClean="0">
              <a:solidFill>
                <a:srgbClr val="194B64"/>
              </a:solidFill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Blip>
                <a:blip r:embed="rId4"/>
              </a:buBlip>
            </a:pPr>
            <a:r>
              <a:rPr lang="nb-NO" dirty="0" smtClean="0">
                <a:solidFill>
                  <a:schemeClr val="accent1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Rate of strain</a:t>
            </a:r>
            <a:r>
              <a:rPr lang="nb-NO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tensor</a:t>
            </a:r>
          </a:p>
          <a:p>
            <a:pPr>
              <a:buBlip>
                <a:blip r:embed="rId4"/>
              </a:buBlip>
            </a:pPr>
            <a:endParaRPr lang="nb-NO" sz="1800" dirty="0">
              <a:solidFill>
                <a:srgbClr val="194B64"/>
              </a:solidFill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Blip>
                <a:blip r:embed="rId4"/>
              </a:buBlip>
            </a:pPr>
            <a:r>
              <a:rPr lang="nb-NO" dirty="0" smtClean="0">
                <a:solidFill>
                  <a:schemeClr val="accent3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Vorticity</a:t>
            </a:r>
            <a:r>
              <a:rPr lang="nb-NO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b-NO" dirty="0" smtClean="0">
                <a:solidFill>
                  <a:srgbClr val="194B64"/>
                </a:solidFill>
                <a:latin typeface="Corbel"/>
                <a:ea typeface="Tahoma" panose="020B0604030504040204" pitchFamily="34" charset="0"/>
                <a:cs typeface="Tahoma" panose="020B0604030504040204" pitchFamily="34" charset="0"/>
              </a:rPr>
              <a:t>tensor </a:t>
            </a:r>
          </a:p>
          <a:p>
            <a:pPr>
              <a:buBlip>
                <a:blip r:embed="rId4"/>
              </a:buBlip>
            </a:pPr>
            <a:endParaRPr lang="nb-NO" sz="1600" dirty="0" smtClean="0">
              <a:solidFill>
                <a:srgbClr val="194B64"/>
              </a:solidFill>
              <a:latin typeface="Corbel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Blip>
                <a:blip r:embed="rId4"/>
              </a:buBlip>
            </a:pPr>
            <a:r>
              <a:rPr lang="nb-NO" dirty="0">
                <a:solidFill>
                  <a:schemeClr val="accent3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Vorticity</a:t>
            </a:r>
            <a:r>
              <a:rPr lang="nb-NO" dirty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b-NO" dirty="0" smtClean="0">
                <a:solidFill>
                  <a:srgbClr val="194B64"/>
                </a:solidFill>
                <a:latin typeface="Corbel"/>
                <a:ea typeface="Tahoma" panose="020B0604030504040204" pitchFamily="34" charset="0"/>
                <a:cs typeface="Tahoma" panose="020B0604030504040204" pitchFamily="34" charset="0"/>
              </a:rPr>
              <a:t>vector</a:t>
            </a:r>
            <a:endParaRPr lang="nb-NO" dirty="0">
              <a:solidFill>
                <a:srgbClr val="194B64"/>
              </a:solidFill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174406" y="5152755"/>
                <a:ext cx="3430042" cy="895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nb-NO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nb-NO" sz="2400" b="0" i="1" smtClean="0">
                              <a:latin typeface="Cambria Math"/>
                            </a:rPr>
                            <m:t>𝐷</m:t>
                          </m:r>
                          <m:sSub>
                            <m:sSubPr>
                              <m:ctrlPr>
                                <a:rPr lang="nb-NO" sz="2400" b="0" i="1" smtClean="0">
                                  <a:solidFill>
                                    <a:schemeClr val="accent3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nb-NO" sz="2400" b="0" i="1" smtClean="0">
                                  <a:solidFill>
                                    <a:schemeClr val="accent3"/>
                                  </a:solidFill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nb-NO" sz="2400" b="0" i="1" smtClean="0">
                                  <a:solidFill>
                                    <a:schemeClr val="accent3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nb-NO" sz="2400" b="0" i="1" smtClean="0">
                              <a:latin typeface="Cambria Math"/>
                            </a:rPr>
                            <m:t>𝐷𝑡</m:t>
                          </m:r>
                        </m:den>
                      </m:f>
                      <m:r>
                        <a:rPr lang="nb-NO" sz="24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nb-NO" sz="2400" b="0" i="1" smtClean="0">
                              <a:solidFill>
                                <a:schemeClr val="accent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nb-NO" sz="2400" b="0" i="1" smtClean="0">
                              <a:solidFill>
                                <a:schemeClr val="accent1"/>
                              </a:solidFill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nb-NO" sz="2400" b="0" i="1" smtClean="0">
                              <a:solidFill>
                                <a:schemeClr val="accent1"/>
                              </a:solidFill>
                              <a:latin typeface="Cambria Math"/>
                            </a:rPr>
                            <m:t>𝑖𝑗</m:t>
                          </m:r>
                        </m:sub>
                      </m:sSub>
                      <m:sSub>
                        <m:sSubPr>
                          <m:ctrlPr>
                            <a:rPr lang="nb-NO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nb-NO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  <m:sub>
                          <m:r>
                            <a:rPr lang="nb-NO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</m:sSub>
                      <m:r>
                        <a:rPr lang="nb-NO" sz="2400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m:rPr>
                          <m:sty m:val="p"/>
                        </m:rPr>
                        <a:rPr lang="el-GR" sz="2400" b="0" i="1" smtClean="0">
                          <a:latin typeface="Cambria Math"/>
                          <a:ea typeface="Cambria Math"/>
                        </a:rPr>
                        <m:t>ν</m:t>
                      </m:r>
                      <m:f>
                        <m:fPr>
                          <m:ctrlPr>
                            <a:rPr lang="el-GR" sz="24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l-GR" sz="2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l-GR" sz="2400" b="0" i="1" smtClean="0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nb-NO" sz="24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l-GR" sz="2400" b="0" i="1" smtClean="0">
                                  <a:solidFill>
                                    <a:schemeClr val="accent3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l-GR" sz="2400" b="0" i="1" smtClean="0">
                                  <a:solidFill>
                                    <a:schemeClr val="accent3"/>
                                  </a:solidFill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nb-NO" sz="2400" b="0" i="1" smtClean="0">
                                  <a:solidFill>
                                    <a:schemeClr val="accent3"/>
                                  </a:solidFill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l-GR" sz="24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b>
                            <m:sSubPr>
                              <m:ctrlPr>
                                <a:rPr lang="el-GR" sz="2400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nb-NO" sz="2400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nb-NO" sz="2400" b="0" i="1" smtClean="0">
                                  <a:latin typeface="Cambria Math"/>
                                  <a:ea typeface="Cambria Math"/>
                                </a:rPr>
                                <m:t>𝑘</m:t>
                              </m:r>
                            </m:sub>
                          </m:sSub>
                          <m:r>
                            <a:rPr lang="el-GR" sz="24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b>
                            <m:sSubPr>
                              <m:ctrlPr>
                                <a:rPr lang="el-GR" sz="2400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nb-NO" sz="2400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nb-NO" sz="2400" i="1">
                                  <a:latin typeface="Cambria Math"/>
                                  <a:ea typeface="Cambria Math"/>
                                </a:rPr>
                                <m:t>𝑘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nb-NO" sz="2400" dirty="0">
                  <a:latin typeface="Chaparral Pro" pitchFamily="18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4406" y="5152755"/>
                <a:ext cx="3430042" cy="89588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0044608" y="792000"/>
                <a:ext cx="3023520" cy="694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b="0" i="1" smtClean="0">
                          <a:latin typeface="Cambria Math"/>
                          <a:ea typeface="Cambria Math"/>
                        </a:rPr>
                        <m:t>𝜌</m:t>
                      </m:r>
                      <m:f>
                        <m:fPr>
                          <m:ctrlPr>
                            <a:rPr lang="nb-NO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nb-NO" b="0" i="1" smtClean="0">
                              <a:latin typeface="Cambria Math"/>
                            </a:rPr>
                            <m:t>𝐷</m:t>
                          </m:r>
                          <m:sSub>
                            <m:sSubPr>
                              <m:ctrlPr>
                                <a:rPr lang="nb-NO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nb-NO" b="0" i="1" smtClean="0">
                                  <a:latin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nb-NO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nb-NO" b="0" i="1" smtClean="0">
                              <a:latin typeface="Cambria Math"/>
                            </a:rPr>
                            <m:t>𝐷𝑡</m:t>
                          </m:r>
                        </m:den>
                      </m:f>
                      <m:r>
                        <a:rPr lang="nb-NO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nb-NO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nb-NO" i="1">
                              <a:latin typeface="Cambria Math"/>
                              <a:ea typeface="Cambria Math"/>
                            </a:rPr>
                            <m:t>𝑓</m:t>
                          </m:r>
                        </m:e>
                        <m:sub>
                          <m:r>
                            <a:rPr lang="nb-NO" i="1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  <m:r>
                        <a:rPr lang="nb-NO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nb-NO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l-GR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nb-NO" b="0" i="1" smtClean="0">
                              <a:latin typeface="Cambria Math"/>
                              <a:ea typeface="Cambria Math"/>
                            </a:rPr>
                            <m:t>𝑝</m:t>
                          </m:r>
                        </m:num>
                        <m:den>
                          <m:r>
                            <a:rPr lang="el-GR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b>
                            <m:sSubPr>
                              <m:ctrlPr>
                                <a:rPr lang="el-GR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nb-NO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nb-NO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nb-NO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m:rPr>
                          <m:sty m:val="p"/>
                        </m:rPr>
                        <a:rPr lang="el-GR" b="0" i="1" smtClean="0">
                          <a:latin typeface="Cambria Math"/>
                          <a:ea typeface="Cambria Math"/>
                        </a:rPr>
                        <m:t>ν</m:t>
                      </m:r>
                      <m:f>
                        <m:fPr>
                          <m:ctrlPr>
                            <a:rPr lang="el-GR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l-GR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l-GR" b="0" i="1" smtClean="0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nb-NO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l-GR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nb-NO" b="0" i="1" smtClean="0">
                                  <a:latin typeface="Cambria Math"/>
                                  <a:ea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nb-NO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l-GR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b>
                            <m:sSubPr>
                              <m:ctrlPr>
                                <a:rPr lang="el-GR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nb-NO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nb-NO" b="0" i="1" smtClean="0">
                                  <a:latin typeface="Cambria Math"/>
                                  <a:ea typeface="Cambria Math"/>
                                </a:rPr>
                                <m:t>𝑘</m:t>
                              </m:r>
                            </m:sub>
                          </m:sSub>
                          <m:r>
                            <a:rPr lang="el-GR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b>
                            <m:sSubPr>
                              <m:ctrlPr>
                                <a:rPr lang="el-GR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nb-NO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nb-NO" i="1">
                                  <a:latin typeface="Cambria Math"/>
                                  <a:ea typeface="Cambria Math"/>
                                </a:rPr>
                                <m:t>𝑘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nb-NO" dirty="0">
                  <a:latin typeface="Chaparral Pro" pitchFamily="18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4608" y="792000"/>
                <a:ext cx="3023520" cy="694998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3851920" y="1806082"/>
                <a:ext cx="2856616" cy="9301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sz="2400" i="1" smtClean="0">
                              <a:solidFill>
                                <a:schemeClr val="accent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nb-NO" sz="2400" i="1">
                              <a:solidFill>
                                <a:schemeClr val="accent1"/>
                              </a:solidFill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nb-NO" sz="2400" i="1">
                              <a:solidFill>
                                <a:schemeClr val="accent1"/>
                              </a:solidFill>
                              <a:latin typeface="Cambria Math"/>
                            </a:rPr>
                            <m:t>𝑖𝑗</m:t>
                          </m:r>
                        </m:sub>
                      </m:sSub>
                      <m:r>
                        <a:rPr lang="nb-NO" sz="2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l-GR" sz="2400" i="1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nb-NO" sz="24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nb-NO" sz="24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nb-NO" sz="240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l-GR" sz="2400" i="1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l-GR" sz="2400" i="1" smtClean="0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l-GR" sz="240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nb-NO" sz="2400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nb-NO" sz="2400" i="1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l-GR" sz="24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l-GR" sz="240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nb-NO" sz="2400" i="1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nb-NO" sz="2400" b="0" i="1" smtClean="0">
                                      <a:latin typeface="Cambria Math"/>
                                      <a:ea typeface="Cambria Math"/>
                                    </a:rPr>
                                    <m:t>𝑗</m:t>
                                  </m:r>
                                </m:sub>
                              </m:sSub>
                            </m:den>
                          </m:f>
                          <m:r>
                            <a:rPr lang="nb-NO" sz="2400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l-GR" sz="2400" i="1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l-GR" sz="24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l-GR" sz="240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nb-NO" sz="2400" i="1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nb-NO" sz="2400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𝑗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l-GR" sz="24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l-GR" sz="24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nb-NO" sz="2400" i="1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nb-NO" sz="2400" b="0" i="1" smtClean="0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nb-NO" dirty="0">
                  <a:latin typeface="Chaparral Pro" pitchFamily="18" charset="0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1920" y="1806082"/>
                <a:ext cx="2856616" cy="930191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3851920" y="1044933"/>
                <a:ext cx="1306320" cy="5178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sz="2400" i="1" smtClean="0">
                              <a:solidFill>
                                <a:schemeClr val="accent2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nb-NO" sz="2400" b="0" i="1" smtClean="0">
                              <a:solidFill>
                                <a:schemeClr val="accent2"/>
                              </a:solidFill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nb-NO" sz="2400" i="1">
                              <a:solidFill>
                                <a:schemeClr val="accent2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nb-NO" sz="240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nb-NO" sz="240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nb-NO" sz="24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nb-NO" sz="2400" b="0" i="1" smtClean="0">
                                  <a:latin typeface="Cambria Math"/>
                                </a:rPr>
                                <m:t>𝑗</m:t>
                              </m:r>
                            </m:sub>
                          </m:sSub>
                          <m:r>
                            <a:rPr lang="nb-NO" sz="2400" b="0" i="1" smtClean="0">
                              <a:latin typeface="Cambria Math"/>
                            </a:rPr>
                            <m:t>, </m:t>
                          </m:r>
                          <m:r>
                            <a:rPr lang="nb-NO" sz="2400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nb-NO" dirty="0">
                  <a:latin typeface="Chaparral Pro" pitchFamily="18" charset="0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1920" y="1044933"/>
                <a:ext cx="1306320" cy="517834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3788636" y="2798756"/>
                <a:ext cx="2915029" cy="9301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sz="240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40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Ω</m:t>
                          </m:r>
                        </m:e>
                        <m:sub>
                          <m:r>
                            <a:rPr lang="nb-NO" sz="2400" i="1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𝑖𝑗</m:t>
                          </m:r>
                        </m:sub>
                      </m:sSub>
                      <m:r>
                        <a:rPr lang="nb-NO" sz="2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l-GR" sz="2400" i="1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nb-NO" sz="24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nb-NO" sz="24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nb-NO" sz="240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l-GR" sz="2400" i="1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l-GR" sz="2400" i="1" smtClean="0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l-GR" sz="240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nb-NO" sz="2400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nb-NO" sz="2400" i="1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l-GR" sz="24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l-GR" sz="240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nb-NO" sz="2400" i="1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nb-NO" sz="2400" b="0" i="1" smtClean="0">
                                      <a:latin typeface="Cambria Math"/>
                                      <a:ea typeface="Cambria Math"/>
                                    </a:rPr>
                                    <m:t>𝑗</m:t>
                                  </m:r>
                                </m:sub>
                              </m:sSub>
                            </m:den>
                          </m:f>
                          <m:r>
                            <a:rPr lang="nb-NO" sz="2400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l-GR" sz="2400" i="1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l-GR" sz="24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l-GR" sz="240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nb-NO" sz="2400" i="1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nb-NO" sz="2400" b="0" i="1" smtClean="0">
                                      <a:solidFill>
                                        <a:schemeClr val="accent2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𝑗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l-GR" sz="24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l-GR" sz="24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nb-NO" sz="2400" i="1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nb-NO" sz="2400" b="0" i="1" smtClean="0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nb-NO" dirty="0">
                  <a:latin typeface="Chaparral Pro" pitchFamily="18" charset="0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8636" y="2798756"/>
                <a:ext cx="2915029" cy="930191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3851920" y="3970409"/>
                <a:ext cx="2225481" cy="4914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sz="240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l-GR" sz="2400" i="1" smtClean="0">
                              <a:solidFill>
                                <a:schemeClr val="accent3"/>
                              </a:solidFill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  <m:sub>
                          <m:r>
                            <a:rPr lang="nb-NO" sz="2400" i="1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𝑖𝑗</m:t>
                          </m:r>
                        </m:sub>
                      </m:sSub>
                      <m:r>
                        <a:rPr lang="nb-NO" sz="24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nb-NO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nb-NO" sz="24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nb-NO" sz="2400" b="0" i="1" smtClean="0">
                              <a:latin typeface="Cambria Math"/>
                              <a:ea typeface="Cambria Math"/>
                            </a:rPr>
                            <m:t>𝜀</m:t>
                          </m:r>
                        </m:e>
                        <m:sub>
                          <m:r>
                            <a:rPr lang="nb-NO" sz="2400" b="0" i="1" smtClean="0">
                              <a:latin typeface="Cambria Math"/>
                            </a:rPr>
                            <m:t>𝑖𝑗𝑘</m:t>
                          </m:r>
                        </m:sub>
                      </m:sSub>
                      <m:sSub>
                        <m:sSubPr>
                          <m:ctrlPr>
                            <a:rPr lang="nb-NO" sz="240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400" i="1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Ω</m:t>
                          </m:r>
                        </m:e>
                        <m:sub>
                          <m:r>
                            <a:rPr lang="nb-NO" sz="2400" i="1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𝑗</m:t>
                          </m:r>
                          <m:r>
                            <a:rPr lang="nb-NO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nb-NO" sz="2400" dirty="0">
                  <a:latin typeface="Chaparral Pro" pitchFamily="18" charset="0"/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1920" y="3970409"/>
                <a:ext cx="2225481" cy="491417"/>
              </a:xfrm>
              <a:prstGeom prst="rect">
                <a:avLst/>
              </a:prstGeom>
              <a:blipFill rotWithShape="1">
                <a:blip r:embed="rId10"/>
                <a:stretch>
                  <a:fillRect b="-9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 3"/>
          <p:cNvSpPr txBox="1">
            <a:spLocks noChangeArrowheads="1"/>
          </p:cNvSpPr>
          <p:nvPr/>
        </p:nvSpPr>
        <p:spPr bwMode="auto">
          <a:xfrm>
            <a:off x="108588" y="5400569"/>
            <a:ext cx="5065818" cy="602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>
              <a:buBlip>
                <a:blip r:embed="rId4"/>
              </a:buBlip>
            </a:pPr>
            <a:r>
              <a:rPr lang="nb-NO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Vorticity </a:t>
            </a:r>
            <a:r>
              <a:rPr lang="nb-NO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transport equation</a:t>
            </a:r>
          </a:p>
        </p:txBody>
      </p:sp>
    </p:spTree>
    <p:extLst>
      <p:ext uri="{BB962C8B-B14F-4D97-AF65-F5344CB8AC3E}">
        <p14:creationId xmlns:p14="http://schemas.microsoft.com/office/powerpoint/2010/main" val="14767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/>
          <p:cNvGrpSpPr/>
          <p:nvPr/>
        </p:nvGrpSpPr>
        <p:grpSpPr>
          <a:xfrm>
            <a:off x="-324544" y="6426000"/>
            <a:ext cx="9468544" cy="431999"/>
            <a:chOff x="-324544" y="6426000"/>
            <a:chExt cx="9468544" cy="431999"/>
          </a:xfrm>
        </p:grpSpPr>
        <p:grpSp>
          <p:nvGrpSpPr>
            <p:cNvPr id="51" name="Group 50"/>
            <p:cNvGrpSpPr/>
            <p:nvPr/>
          </p:nvGrpSpPr>
          <p:grpSpPr>
            <a:xfrm>
              <a:off x="0" y="6426000"/>
              <a:ext cx="9144000" cy="431999"/>
              <a:chOff x="0" y="6426000"/>
              <a:chExt cx="9144000" cy="431999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0" y="6569999"/>
                <a:ext cx="9144000" cy="288000"/>
              </a:xfrm>
              <a:prstGeom prst="rect">
                <a:avLst/>
              </a:prstGeom>
              <a:gradFill flip="none" rotWithShape="1">
                <a:gsLst>
                  <a:gs pos="75000">
                    <a:srgbClr val="1E6978"/>
                  </a:gs>
                  <a:gs pos="50000">
                    <a:srgbClr val="1E5A78"/>
                  </a:gs>
                  <a:gs pos="0">
                    <a:srgbClr val="23698C"/>
                  </a:gs>
                  <a:gs pos="100000">
                    <a:srgbClr val="194B64"/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Rounded Rectangle 53"/>
              <p:cNvSpPr/>
              <p:nvPr/>
            </p:nvSpPr>
            <p:spPr>
              <a:xfrm>
                <a:off x="1476000" y="6569999"/>
                <a:ext cx="6876000" cy="288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" name="Plaque 54"/>
              <p:cNvSpPr/>
              <p:nvPr/>
            </p:nvSpPr>
            <p:spPr>
              <a:xfrm>
                <a:off x="1332000" y="6426000"/>
                <a:ext cx="7164000" cy="288000"/>
              </a:xfrm>
              <a:prstGeom prst="plaque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2" name="Oval 51"/>
            <p:cNvSpPr/>
            <p:nvPr/>
          </p:nvSpPr>
          <p:spPr>
            <a:xfrm>
              <a:off x="-324544" y="6608965"/>
              <a:ext cx="216024" cy="2142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1084" y="0"/>
            <a:ext cx="9144000" cy="576000"/>
          </a:xfrm>
          <a:prstGeom prst="rect">
            <a:avLst/>
          </a:prstGeom>
          <a:gradFill flip="none" rotWithShape="1">
            <a:gsLst>
              <a:gs pos="75000">
                <a:srgbClr val="1E6969"/>
              </a:gs>
              <a:gs pos="50000">
                <a:srgbClr val="1E5A78"/>
              </a:gs>
              <a:gs pos="0">
                <a:srgbClr val="23698C"/>
              </a:gs>
              <a:gs pos="100000">
                <a:srgbClr val="194B6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-600051" y="67800"/>
            <a:ext cx="10140603" cy="724200"/>
            <a:chOff x="-600051" y="67800"/>
            <a:chExt cx="10140603" cy="724200"/>
          </a:xfrm>
        </p:grpSpPr>
        <p:grpSp>
          <p:nvGrpSpPr>
            <p:cNvPr id="32" name="Group 31"/>
            <p:cNvGrpSpPr/>
            <p:nvPr/>
          </p:nvGrpSpPr>
          <p:grpSpPr>
            <a:xfrm>
              <a:off x="432000" y="72000"/>
              <a:ext cx="8892528" cy="432000"/>
              <a:chOff x="432000" y="72000"/>
              <a:chExt cx="5273435" cy="43200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432000" y="72000"/>
                <a:ext cx="5273435" cy="432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432000" y="289716"/>
                <a:ext cx="5273435" cy="1422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3" name="Oval 32"/>
            <p:cNvSpPr/>
            <p:nvPr/>
          </p:nvSpPr>
          <p:spPr>
            <a:xfrm>
              <a:off x="-600051" y="67800"/>
              <a:ext cx="216024" cy="2142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Plaque 27"/>
            <p:cNvSpPr/>
            <p:nvPr/>
          </p:nvSpPr>
          <p:spPr>
            <a:xfrm>
              <a:off x="216000" y="360000"/>
              <a:ext cx="9324552" cy="432000"/>
            </a:xfrm>
            <a:prstGeom prst="plaque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68000" y="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 smtClean="0">
                <a:solidFill>
                  <a:srgbClr val="194B64"/>
                </a:solidFill>
                <a:latin typeface="Chaparral Pro" pitchFamily="18" charset="0"/>
                <a:ea typeface="Tahoma" panose="020B0604030504040204" pitchFamily="34" charset="0"/>
                <a:cs typeface="Tahoma" panose="020B0604030504040204" pitchFamily="34" charset="0"/>
              </a:rPr>
              <a:t>Performance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0" y="6570000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Brambilla et al.</a:t>
            </a:r>
            <a:endParaRPr lang="en-US" sz="14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sp>
        <p:nvSpPr>
          <p:cNvPr id="66" name="Rectangle 3"/>
          <p:cNvSpPr txBox="1">
            <a:spLocks noChangeArrowheads="1"/>
          </p:cNvSpPr>
          <p:nvPr/>
        </p:nvSpPr>
        <p:spPr bwMode="auto">
          <a:xfrm>
            <a:off x="107504" y="792000"/>
            <a:ext cx="9036496" cy="5733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>
              <a:buBlip>
                <a:blip r:embed="rId3"/>
              </a:buBlip>
            </a:pPr>
            <a:r>
              <a:rPr lang="nb-NO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Performance</a:t>
            </a:r>
          </a:p>
          <a:p>
            <a:pPr lvl="1">
              <a:buBlip>
                <a:blip r:embed="rId3"/>
              </a:buBlip>
            </a:pPr>
            <a:r>
              <a:rPr lang="nb-NO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Relevance is pre-cumputed</a:t>
            </a:r>
          </a:p>
          <a:p>
            <a:pPr lvl="1">
              <a:buBlip>
                <a:blip r:embed="rId3"/>
              </a:buBlip>
            </a:pPr>
            <a:r>
              <a:rPr lang="nb-NO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Coherency computation depends on</a:t>
            </a:r>
          </a:p>
          <a:p>
            <a:pPr lvl="2">
              <a:buBlip>
                <a:blip r:embed="rId3"/>
              </a:buBlip>
            </a:pPr>
            <a:r>
              <a:rPr lang="nb-NO" dirty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nb-NO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ataset size and number of relevant points</a:t>
            </a:r>
          </a:p>
          <a:p>
            <a:pPr lvl="2">
              <a:buBlip>
                <a:blip r:embed="rId3"/>
              </a:buBlip>
            </a:pPr>
            <a:r>
              <a:rPr lang="nb-NO" dirty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nb-NO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ctual data coherency</a:t>
            </a:r>
          </a:p>
          <a:p>
            <a:pPr lvl="2">
              <a:buBlip>
                <a:blip r:embed="rId3"/>
              </a:buBlip>
            </a:pPr>
            <a:r>
              <a:rPr lang="nb-NO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Exhaust Manifold (133x81x31) -&gt; 0.128 sec (2.8GHz CPU)</a:t>
            </a:r>
          </a:p>
          <a:p>
            <a:pPr lvl="1">
              <a:buBlip>
                <a:blip r:embed="rId3"/>
              </a:buBlip>
            </a:pPr>
            <a:r>
              <a:rPr lang="nb-NO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Bottleneck is the geometry generation</a:t>
            </a:r>
          </a:p>
          <a:p>
            <a:pPr lvl="2">
              <a:buBlip>
                <a:blip r:embed="rId3"/>
              </a:buBlip>
            </a:pPr>
            <a:r>
              <a:rPr lang="nb-NO" dirty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Exhaust Manifold </a:t>
            </a:r>
            <a:r>
              <a:rPr lang="nb-NO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-&gt; 0.470 sec / 1.037 sec (depth sort)</a:t>
            </a:r>
          </a:p>
          <a:p>
            <a:pPr lvl="2">
              <a:buBlip>
                <a:blip r:embed="rId3"/>
              </a:buBlip>
            </a:pPr>
            <a:r>
              <a:rPr lang="nb-NO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But GPU implementation feasible!</a:t>
            </a:r>
          </a:p>
        </p:txBody>
      </p:sp>
    </p:spTree>
    <p:extLst>
      <p:ext uri="{BB962C8B-B14F-4D97-AF65-F5344CB8AC3E}">
        <p14:creationId xmlns:p14="http://schemas.microsoft.com/office/powerpoint/2010/main" val="407652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/>
          <p:cNvGrpSpPr/>
          <p:nvPr/>
        </p:nvGrpSpPr>
        <p:grpSpPr>
          <a:xfrm>
            <a:off x="-324544" y="6426000"/>
            <a:ext cx="9468544" cy="431999"/>
            <a:chOff x="-324544" y="6426000"/>
            <a:chExt cx="9468544" cy="431999"/>
          </a:xfrm>
        </p:grpSpPr>
        <p:grpSp>
          <p:nvGrpSpPr>
            <p:cNvPr id="51" name="Group 50"/>
            <p:cNvGrpSpPr/>
            <p:nvPr/>
          </p:nvGrpSpPr>
          <p:grpSpPr>
            <a:xfrm>
              <a:off x="0" y="6426000"/>
              <a:ext cx="9144000" cy="431999"/>
              <a:chOff x="0" y="6426000"/>
              <a:chExt cx="9144000" cy="431999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0" y="6569999"/>
                <a:ext cx="9144000" cy="288000"/>
              </a:xfrm>
              <a:prstGeom prst="rect">
                <a:avLst/>
              </a:prstGeom>
              <a:gradFill flip="none" rotWithShape="1">
                <a:gsLst>
                  <a:gs pos="75000">
                    <a:srgbClr val="1E6978"/>
                  </a:gs>
                  <a:gs pos="50000">
                    <a:srgbClr val="1E5A78"/>
                  </a:gs>
                  <a:gs pos="0">
                    <a:srgbClr val="23698C"/>
                  </a:gs>
                  <a:gs pos="100000">
                    <a:srgbClr val="194B64"/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Rounded Rectangle 53"/>
              <p:cNvSpPr/>
              <p:nvPr/>
            </p:nvSpPr>
            <p:spPr>
              <a:xfrm>
                <a:off x="1476000" y="6569999"/>
                <a:ext cx="6876000" cy="288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" name="Plaque 54"/>
              <p:cNvSpPr/>
              <p:nvPr/>
            </p:nvSpPr>
            <p:spPr>
              <a:xfrm>
                <a:off x="1332000" y="6426000"/>
                <a:ext cx="7164000" cy="288000"/>
              </a:xfrm>
              <a:prstGeom prst="plaque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2" name="Oval 51"/>
            <p:cNvSpPr/>
            <p:nvPr/>
          </p:nvSpPr>
          <p:spPr>
            <a:xfrm>
              <a:off x="-324544" y="6608965"/>
              <a:ext cx="216024" cy="2142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1084" y="0"/>
            <a:ext cx="9144000" cy="576000"/>
          </a:xfrm>
          <a:prstGeom prst="rect">
            <a:avLst/>
          </a:prstGeom>
          <a:gradFill flip="none" rotWithShape="1">
            <a:gsLst>
              <a:gs pos="75000">
                <a:srgbClr val="1E6969"/>
              </a:gs>
              <a:gs pos="50000">
                <a:srgbClr val="1E5A78"/>
              </a:gs>
              <a:gs pos="0">
                <a:srgbClr val="23698C"/>
              </a:gs>
              <a:gs pos="100000">
                <a:srgbClr val="194B6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-600051" y="67800"/>
            <a:ext cx="10140603" cy="724200"/>
            <a:chOff x="-600051" y="67800"/>
            <a:chExt cx="10140603" cy="724200"/>
          </a:xfrm>
        </p:grpSpPr>
        <p:grpSp>
          <p:nvGrpSpPr>
            <p:cNvPr id="32" name="Group 31"/>
            <p:cNvGrpSpPr/>
            <p:nvPr/>
          </p:nvGrpSpPr>
          <p:grpSpPr>
            <a:xfrm>
              <a:off x="432000" y="72000"/>
              <a:ext cx="8892528" cy="432000"/>
              <a:chOff x="432000" y="72000"/>
              <a:chExt cx="5273435" cy="43200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432000" y="72000"/>
                <a:ext cx="5273435" cy="432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432000" y="289716"/>
                <a:ext cx="5273435" cy="1422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3" name="Oval 32"/>
            <p:cNvSpPr/>
            <p:nvPr/>
          </p:nvSpPr>
          <p:spPr>
            <a:xfrm>
              <a:off x="-600051" y="67800"/>
              <a:ext cx="216024" cy="2142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Plaque 27"/>
            <p:cNvSpPr/>
            <p:nvPr/>
          </p:nvSpPr>
          <p:spPr>
            <a:xfrm>
              <a:off x="216000" y="360000"/>
              <a:ext cx="9324552" cy="432000"/>
            </a:xfrm>
            <a:prstGeom prst="plaque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68000" y="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 smtClean="0">
                <a:solidFill>
                  <a:srgbClr val="194B64"/>
                </a:solidFill>
                <a:latin typeface="Chaparral Pro" pitchFamily="18" charset="0"/>
                <a:ea typeface="Tahoma" panose="020B0604030504040204" pitchFamily="34" charset="0"/>
                <a:cs typeface="Tahoma" panose="020B0604030504040204" pitchFamily="34" charset="0"/>
              </a:rPr>
              <a:t>Streamline-based Pruning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0" y="6570000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Brambilla et al.</a:t>
            </a:r>
            <a:endParaRPr lang="en-US" sz="14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4" t="-640" r="-641" b="-1568"/>
          <a:stretch/>
        </p:blipFill>
        <p:spPr bwMode="auto">
          <a:xfrm>
            <a:off x="5393" y="900000"/>
            <a:ext cx="9155859" cy="5507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1763688" y="3172209"/>
            <a:ext cx="216024" cy="216024"/>
          </a:xfrm>
          <a:prstGeom prst="ellipse">
            <a:avLst/>
          </a:prstGeom>
          <a:solidFill>
            <a:schemeClr val="tx2">
              <a:alpha val="25098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2" name="Oval 21"/>
          <p:cNvSpPr/>
          <p:nvPr/>
        </p:nvSpPr>
        <p:spPr>
          <a:xfrm>
            <a:off x="5076056" y="4581128"/>
            <a:ext cx="216024" cy="216024"/>
          </a:xfrm>
          <a:prstGeom prst="ellipse">
            <a:avLst/>
          </a:prstGeom>
          <a:solidFill>
            <a:schemeClr val="tx2">
              <a:alpha val="25098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5080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/>
          <p:cNvGrpSpPr/>
          <p:nvPr/>
        </p:nvGrpSpPr>
        <p:grpSpPr>
          <a:xfrm>
            <a:off x="-324544" y="6426000"/>
            <a:ext cx="9468544" cy="431999"/>
            <a:chOff x="-324544" y="6426000"/>
            <a:chExt cx="9468544" cy="431999"/>
          </a:xfrm>
        </p:grpSpPr>
        <p:grpSp>
          <p:nvGrpSpPr>
            <p:cNvPr id="51" name="Group 50"/>
            <p:cNvGrpSpPr/>
            <p:nvPr/>
          </p:nvGrpSpPr>
          <p:grpSpPr>
            <a:xfrm>
              <a:off x="0" y="6426000"/>
              <a:ext cx="9144000" cy="431999"/>
              <a:chOff x="0" y="6426000"/>
              <a:chExt cx="9144000" cy="431999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0" y="6569999"/>
                <a:ext cx="9144000" cy="288000"/>
              </a:xfrm>
              <a:prstGeom prst="rect">
                <a:avLst/>
              </a:prstGeom>
              <a:gradFill flip="none" rotWithShape="1">
                <a:gsLst>
                  <a:gs pos="75000">
                    <a:srgbClr val="1E6978"/>
                  </a:gs>
                  <a:gs pos="50000">
                    <a:srgbClr val="1E5A78"/>
                  </a:gs>
                  <a:gs pos="0">
                    <a:srgbClr val="23698C"/>
                  </a:gs>
                  <a:gs pos="100000">
                    <a:srgbClr val="194B64"/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Rounded Rectangle 53"/>
              <p:cNvSpPr/>
              <p:nvPr/>
            </p:nvSpPr>
            <p:spPr>
              <a:xfrm>
                <a:off x="1476000" y="6569999"/>
                <a:ext cx="6876000" cy="288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" name="Plaque 54"/>
              <p:cNvSpPr/>
              <p:nvPr/>
            </p:nvSpPr>
            <p:spPr>
              <a:xfrm>
                <a:off x="1332000" y="6426000"/>
                <a:ext cx="7164000" cy="288000"/>
              </a:xfrm>
              <a:prstGeom prst="plaque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2" name="Oval 51"/>
            <p:cNvSpPr/>
            <p:nvPr/>
          </p:nvSpPr>
          <p:spPr>
            <a:xfrm>
              <a:off x="-324544" y="6608965"/>
              <a:ext cx="216024" cy="2142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1084" y="0"/>
            <a:ext cx="9144000" cy="576000"/>
          </a:xfrm>
          <a:prstGeom prst="rect">
            <a:avLst/>
          </a:prstGeom>
          <a:gradFill flip="none" rotWithShape="1">
            <a:gsLst>
              <a:gs pos="75000">
                <a:srgbClr val="1E6969"/>
              </a:gs>
              <a:gs pos="50000">
                <a:srgbClr val="1E5A78"/>
              </a:gs>
              <a:gs pos="0">
                <a:srgbClr val="23698C"/>
              </a:gs>
              <a:gs pos="100000">
                <a:srgbClr val="194B6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-600051" y="67800"/>
            <a:ext cx="10140603" cy="724200"/>
            <a:chOff x="-600051" y="67800"/>
            <a:chExt cx="10140603" cy="724200"/>
          </a:xfrm>
        </p:grpSpPr>
        <p:grpSp>
          <p:nvGrpSpPr>
            <p:cNvPr id="32" name="Group 31"/>
            <p:cNvGrpSpPr/>
            <p:nvPr/>
          </p:nvGrpSpPr>
          <p:grpSpPr>
            <a:xfrm>
              <a:off x="432000" y="72000"/>
              <a:ext cx="8892528" cy="432000"/>
              <a:chOff x="432000" y="72000"/>
              <a:chExt cx="5273435" cy="43200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432000" y="72000"/>
                <a:ext cx="5273435" cy="432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432000" y="289716"/>
                <a:ext cx="5273435" cy="1422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3" name="Oval 32"/>
            <p:cNvSpPr/>
            <p:nvPr/>
          </p:nvSpPr>
          <p:spPr>
            <a:xfrm>
              <a:off x="-600051" y="67800"/>
              <a:ext cx="216024" cy="2142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Plaque 27"/>
            <p:cNvSpPr/>
            <p:nvPr/>
          </p:nvSpPr>
          <p:spPr>
            <a:xfrm>
              <a:off x="216000" y="360000"/>
              <a:ext cx="9324552" cy="432000"/>
            </a:xfrm>
            <a:prstGeom prst="plaque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68000" y="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 smtClean="0">
                <a:solidFill>
                  <a:srgbClr val="194B64"/>
                </a:solidFill>
                <a:latin typeface="Chaparral Pro" pitchFamily="18" charset="0"/>
                <a:ea typeface="Tahoma" panose="020B0604030504040204" pitchFamily="34" charset="0"/>
                <a:cs typeface="Tahoma" panose="020B0604030504040204" pitchFamily="34" charset="0"/>
              </a:rPr>
              <a:t>Streamline-based Pruning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0" y="6570000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Brambilla et al.</a:t>
            </a:r>
            <a:endParaRPr lang="en-US" sz="14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44000" y="6570000"/>
            <a:ext cx="900000" cy="324000"/>
          </a:xfrm>
        </p:spPr>
        <p:txBody>
          <a:bodyPr/>
          <a:lstStyle/>
          <a:p>
            <a:fld id="{000FED22-883D-472C-8692-000D75AC78D0}" type="slidenum">
              <a:rPr lang="en-US" sz="1400" smtClean="0">
                <a:solidFill>
                  <a:schemeClr val="bg2"/>
                </a:solidFill>
                <a:latin typeface="Century Gothic" panose="020B0502020202020204" pitchFamily="34" charset="0"/>
              </a:rPr>
              <a:t>39</a:t>
            </a:fld>
            <a:r>
              <a:rPr lang="en-US" sz="14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 / 27</a:t>
            </a:r>
            <a:endParaRPr lang="en-US" sz="14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4" t="-640" r="-641" b="-1568"/>
          <a:stretch/>
        </p:blipFill>
        <p:spPr bwMode="auto">
          <a:xfrm>
            <a:off x="57600" y="757825"/>
            <a:ext cx="3961748" cy="2383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239" y="3315855"/>
            <a:ext cx="4070078" cy="3360680"/>
          </a:xfrm>
          <a:prstGeom prst="rect">
            <a:avLst/>
          </a:prstGeom>
          <a:noFill/>
          <a:ln w="38100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650" y="1052736"/>
            <a:ext cx="3304263" cy="2731238"/>
          </a:xfrm>
          <a:prstGeom prst="rect">
            <a:avLst/>
          </a:prstGeom>
          <a:noFill/>
          <a:ln w="38100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187361" y="1864146"/>
            <a:ext cx="755628" cy="916781"/>
          </a:xfrm>
          <a:prstGeom prst="rect">
            <a:avLst/>
          </a:prstGeom>
          <a:solidFill>
            <a:srgbClr val="FF0000">
              <a:alpha val="23922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Rectangle 24"/>
          <p:cNvSpPr/>
          <p:nvPr/>
        </p:nvSpPr>
        <p:spPr>
          <a:xfrm>
            <a:off x="2915816" y="1933025"/>
            <a:ext cx="792088" cy="703887"/>
          </a:xfrm>
          <a:prstGeom prst="rect">
            <a:avLst/>
          </a:prstGeom>
          <a:solidFill>
            <a:srgbClr val="FF0000">
              <a:alpha val="23922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9212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/>
          <p:cNvGrpSpPr/>
          <p:nvPr/>
        </p:nvGrpSpPr>
        <p:grpSpPr>
          <a:xfrm>
            <a:off x="-324544" y="6426000"/>
            <a:ext cx="9468544" cy="431999"/>
            <a:chOff x="-324544" y="6426000"/>
            <a:chExt cx="9468544" cy="431999"/>
          </a:xfrm>
        </p:grpSpPr>
        <p:grpSp>
          <p:nvGrpSpPr>
            <p:cNvPr id="51" name="Group 50"/>
            <p:cNvGrpSpPr/>
            <p:nvPr/>
          </p:nvGrpSpPr>
          <p:grpSpPr>
            <a:xfrm>
              <a:off x="0" y="6426000"/>
              <a:ext cx="9144000" cy="431999"/>
              <a:chOff x="0" y="6426000"/>
              <a:chExt cx="9144000" cy="431999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0" y="6569999"/>
                <a:ext cx="9144000" cy="288000"/>
              </a:xfrm>
              <a:prstGeom prst="rect">
                <a:avLst/>
              </a:prstGeom>
              <a:gradFill flip="none" rotWithShape="1">
                <a:gsLst>
                  <a:gs pos="75000">
                    <a:srgbClr val="1E6978"/>
                  </a:gs>
                  <a:gs pos="50000">
                    <a:srgbClr val="1E5A78"/>
                  </a:gs>
                  <a:gs pos="0">
                    <a:srgbClr val="23698C"/>
                  </a:gs>
                  <a:gs pos="100000">
                    <a:srgbClr val="194B64"/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Rounded Rectangle 53"/>
              <p:cNvSpPr/>
              <p:nvPr/>
            </p:nvSpPr>
            <p:spPr>
              <a:xfrm>
                <a:off x="1476000" y="6569999"/>
                <a:ext cx="6876000" cy="288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Plaque 54"/>
              <p:cNvSpPr/>
              <p:nvPr/>
            </p:nvSpPr>
            <p:spPr>
              <a:xfrm>
                <a:off x="1332000" y="6426000"/>
                <a:ext cx="7164000" cy="288000"/>
              </a:xfrm>
              <a:prstGeom prst="plaque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2" name="Oval 51"/>
            <p:cNvSpPr/>
            <p:nvPr/>
          </p:nvSpPr>
          <p:spPr>
            <a:xfrm>
              <a:off x="-324544" y="6608965"/>
              <a:ext cx="216024" cy="2142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1084" y="0"/>
            <a:ext cx="9144000" cy="576000"/>
          </a:xfrm>
          <a:prstGeom prst="rect">
            <a:avLst/>
          </a:prstGeom>
          <a:gradFill flip="none" rotWithShape="1">
            <a:gsLst>
              <a:gs pos="75000">
                <a:srgbClr val="1E6969"/>
              </a:gs>
              <a:gs pos="50000">
                <a:srgbClr val="1E5A78"/>
              </a:gs>
              <a:gs pos="0">
                <a:srgbClr val="23698C"/>
              </a:gs>
              <a:gs pos="100000">
                <a:srgbClr val="194B6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-600051" y="67800"/>
            <a:ext cx="10140603" cy="724200"/>
            <a:chOff x="-600051" y="67800"/>
            <a:chExt cx="10140603" cy="724200"/>
          </a:xfrm>
        </p:grpSpPr>
        <p:grpSp>
          <p:nvGrpSpPr>
            <p:cNvPr id="32" name="Group 31"/>
            <p:cNvGrpSpPr/>
            <p:nvPr/>
          </p:nvGrpSpPr>
          <p:grpSpPr>
            <a:xfrm>
              <a:off x="432000" y="72000"/>
              <a:ext cx="8892528" cy="432000"/>
              <a:chOff x="432000" y="72000"/>
              <a:chExt cx="5273435" cy="43200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432000" y="72000"/>
                <a:ext cx="5273435" cy="432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432000" y="289716"/>
                <a:ext cx="5273435" cy="1422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Oval 32"/>
            <p:cNvSpPr/>
            <p:nvPr/>
          </p:nvSpPr>
          <p:spPr>
            <a:xfrm>
              <a:off x="-600051" y="67800"/>
              <a:ext cx="216024" cy="2142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Plaque 27"/>
            <p:cNvSpPr/>
            <p:nvPr/>
          </p:nvSpPr>
          <p:spPr>
            <a:xfrm>
              <a:off x="216000" y="360000"/>
              <a:ext cx="9324552" cy="432000"/>
            </a:xfrm>
            <a:prstGeom prst="plaque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68000" y="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 smtClean="0">
                <a:solidFill>
                  <a:srgbClr val="194B64"/>
                </a:solidFill>
                <a:latin typeface="Chaparral Pro" pitchFamily="18" charset="0"/>
                <a:ea typeface="Tahoma" panose="020B0604030504040204" pitchFamily="34" charset="0"/>
                <a:cs typeface="Tahoma" panose="020B0604030504040204" pitchFamily="34" charset="0"/>
              </a:rPr>
              <a:t>Flow aspects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0" y="6570000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Brambilla et al.</a:t>
            </a:r>
            <a:endParaRPr lang="en-US" sz="14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44000" y="6570000"/>
            <a:ext cx="900000" cy="324000"/>
          </a:xfrm>
        </p:spPr>
        <p:txBody>
          <a:bodyPr/>
          <a:lstStyle/>
          <a:p>
            <a:fld id="{000FED22-883D-472C-8692-000D75AC78D0}" type="slidenum">
              <a:rPr lang="en-US" sz="1400" smtClean="0">
                <a:solidFill>
                  <a:schemeClr val="bg2"/>
                </a:solidFill>
                <a:latin typeface="Century Gothic" panose="020B0502020202020204" pitchFamily="34" charset="0"/>
              </a:rPr>
              <a:t>4</a:t>
            </a:fld>
            <a:r>
              <a:rPr lang="en-US" sz="14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 / 27</a:t>
            </a:r>
            <a:endParaRPr lang="en-US" sz="14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0044608" y="792000"/>
                <a:ext cx="3023520" cy="694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b="0" i="1" smtClean="0">
                          <a:latin typeface="Cambria Math"/>
                          <a:ea typeface="Cambria Math"/>
                        </a:rPr>
                        <m:t>𝜌</m:t>
                      </m:r>
                      <m:f>
                        <m:fPr>
                          <m:ctrlPr>
                            <a:rPr lang="nb-NO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nb-NO" b="0" i="1" smtClean="0">
                              <a:latin typeface="Cambria Math"/>
                            </a:rPr>
                            <m:t>𝐷</m:t>
                          </m:r>
                          <m:sSub>
                            <m:sSubPr>
                              <m:ctrlPr>
                                <a:rPr lang="nb-NO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nb-NO" b="0" i="1" smtClean="0">
                                  <a:latin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nb-NO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nb-NO" b="0" i="1" smtClean="0">
                              <a:latin typeface="Cambria Math"/>
                            </a:rPr>
                            <m:t>𝐷𝑡</m:t>
                          </m:r>
                        </m:den>
                      </m:f>
                      <m:r>
                        <a:rPr lang="nb-NO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nb-NO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nb-NO" i="1">
                              <a:latin typeface="Cambria Math"/>
                              <a:ea typeface="Cambria Math"/>
                            </a:rPr>
                            <m:t>𝑓</m:t>
                          </m:r>
                        </m:e>
                        <m:sub>
                          <m:r>
                            <a:rPr lang="nb-NO" i="1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  <m:r>
                        <a:rPr lang="nb-NO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nb-NO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l-GR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nb-NO" b="0" i="1" smtClean="0">
                              <a:latin typeface="Cambria Math"/>
                              <a:ea typeface="Cambria Math"/>
                            </a:rPr>
                            <m:t>𝑝</m:t>
                          </m:r>
                        </m:num>
                        <m:den>
                          <m:r>
                            <a:rPr lang="el-GR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b>
                            <m:sSubPr>
                              <m:ctrlPr>
                                <a:rPr lang="el-GR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nb-NO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nb-NO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nb-NO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m:rPr>
                          <m:sty m:val="p"/>
                        </m:rPr>
                        <a:rPr lang="el-GR" b="0" i="1" smtClean="0">
                          <a:latin typeface="Cambria Math"/>
                          <a:ea typeface="Cambria Math"/>
                        </a:rPr>
                        <m:t>ν</m:t>
                      </m:r>
                      <m:f>
                        <m:fPr>
                          <m:ctrlPr>
                            <a:rPr lang="el-GR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l-GR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l-GR" b="0" i="1" smtClean="0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nb-NO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l-GR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nb-NO" b="0" i="1" smtClean="0">
                                  <a:latin typeface="Cambria Math"/>
                                  <a:ea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nb-NO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l-GR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b>
                            <m:sSubPr>
                              <m:ctrlPr>
                                <a:rPr lang="el-GR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nb-NO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nb-NO" b="0" i="1" smtClean="0">
                                  <a:latin typeface="Cambria Math"/>
                                  <a:ea typeface="Cambria Math"/>
                                </a:rPr>
                                <m:t>𝑘</m:t>
                              </m:r>
                            </m:sub>
                          </m:sSub>
                          <m:r>
                            <a:rPr lang="el-GR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b>
                            <m:sSubPr>
                              <m:ctrlPr>
                                <a:rPr lang="el-GR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nb-NO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nb-NO" i="1">
                                  <a:latin typeface="Cambria Math"/>
                                  <a:ea typeface="Cambria Math"/>
                                </a:rPr>
                                <m:t>𝑘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nb-NO" dirty="0">
                  <a:latin typeface="Chaparral Pro" pitchFamily="18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4608" y="792000"/>
                <a:ext cx="3023520" cy="694998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059066" y="3212976"/>
                <a:ext cx="2852960" cy="7838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sz="2400" b="1" i="1" smtClean="0">
                          <a:solidFill>
                            <a:schemeClr val="accent1"/>
                          </a:solidFill>
                          <a:latin typeface="Cambria Math"/>
                        </a:rPr>
                        <m:t>𝑺</m:t>
                      </m:r>
                      <m:r>
                        <a:rPr lang="nb-NO" sz="2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l-GR" sz="2400" i="1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nb-NO" sz="24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nb-NO" sz="24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nb-NO" sz="240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nb-NO" sz="2400" i="0">
                              <a:latin typeface="Cambria Math"/>
                              <a:ea typeface="Cambria Math"/>
                            </a:rPr>
                            <m:t>𝛻</m:t>
                          </m:r>
                          <m:r>
                            <a:rPr lang="nb-NO" sz="2400" b="1" i="1">
                              <a:solidFill>
                                <a:schemeClr val="accent2"/>
                              </a:solidFill>
                              <a:latin typeface="Cambria Math"/>
                            </a:rPr>
                            <m:t>𝒖</m:t>
                          </m:r>
                          <m:r>
                            <a:rPr lang="nb-NO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nb-NO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nb-NO" sz="24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(</m:t>
                              </m:r>
                              <m:r>
                                <a:rPr lang="nb-NO" sz="2400">
                                  <a:latin typeface="Cambria Math"/>
                                  <a:ea typeface="Cambria Math"/>
                                </a:rPr>
                                <m:t>𝛻</m:t>
                              </m:r>
                              <m:r>
                                <a:rPr lang="nb-NO" sz="2400" b="1" i="1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𝒖</m:t>
                              </m:r>
                              <m:r>
                                <a:rPr lang="nb-NO" sz="24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)</m:t>
                              </m:r>
                            </m:e>
                            <m:sup>
                              <m:r>
                                <a:rPr lang="nb-NO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𝑇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nb-NO" dirty="0">
                  <a:latin typeface="Chaparral Pro" pitchFamily="18" charset="0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066" y="3212976"/>
                <a:ext cx="2852960" cy="783804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1927669" y="1628800"/>
                <a:ext cx="111575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sz="2400" b="1" i="1" smtClean="0">
                          <a:solidFill>
                            <a:schemeClr val="accent2"/>
                          </a:solidFill>
                          <a:latin typeface="Cambria Math"/>
                        </a:rPr>
                        <m:t>𝒖</m:t>
                      </m:r>
                      <m:d>
                        <m:dPr>
                          <m:ctrlPr>
                            <a:rPr lang="nb-NO" sz="240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nb-NO" sz="2400" b="1" i="1" smtClean="0">
                              <a:latin typeface="Cambria Math"/>
                            </a:rPr>
                            <m:t>𝒙</m:t>
                          </m:r>
                          <m:r>
                            <a:rPr lang="nb-NO" sz="2400" b="0" i="1" smtClean="0">
                              <a:latin typeface="Cambria Math"/>
                            </a:rPr>
                            <m:t>, </m:t>
                          </m:r>
                          <m:r>
                            <a:rPr lang="nb-NO" sz="2400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nb-NO" i="1" dirty="0">
                  <a:latin typeface="Chaparral Pro" pitchFamily="18" charset="0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7669" y="1628800"/>
                <a:ext cx="1115755" cy="461665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1667052" y="5148908"/>
                <a:ext cx="163698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400" b="1" i="1" smtClean="0">
                          <a:solidFill>
                            <a:schemeClr val="accent3"/>
                          </a:solidFill>
                          <a:latin typeface="Cambria Math"/>
                          <a:ea typeface="Cambria Math"/>
                        </a:rPr>
                        <m:t>𝝎</m:t>
                      </m:r>
                      <m:r>
                        <a:rPr lang="nb-NO" sz="2400" b="0" i="1" smtClean="0">
                          <a:latin typeface="Cambria Math"/>
                        </a:rPr>
                        <m:t>=</m:t>
                      </m:r>
                      <m:r>
                        <a:rPr lang="nb-NO" sz="2400" i="0">
                          <a:latin typeface="Cambria Math"/>
                          <a:ea typeface="Cambria Math"/>
                        </a:rPr>
                        <m:t>𝛻</m:t>
                      </m:r>
                      <m:r>
                        <a:rPr lang="nb-NO" sz="2400" i="1" smtClean="0"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nb-NO" sz="2400" b="1" i="1">
                          <a:solidFill>
                            <a:schemeClr val="accent2"/>
                          </a:solidFill>
                          <a:latin typeface="Cambria Math"/>
                        </a:rPr>
                        <m:t>𝒖</m:t>
                      </m:r>
                    </m:oMath>
                  </m:oMathPara>
                </a14:m>
                <a:endParaRPr lang="nb-NO" sz="2400" dirty="0">
                  <a:latin typeface="Chaparral Pro" pitchFamily="18" charset="0"/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7052" y="5148908"/>
                <a:ext cx="1636987" cy="461665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/>
          <p:cNvCxnSpPr/>
          <p:nvPr/>
        </p:nvCxnSpPr>
        <p:spPr>
          <a:xfrm flipV="1">
            <a:off x="4644008" y="1139500"/>
            <a:ext cx="0" cy="1353396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4469264" y="2345085"/>
            <a:ext cx="1398880" cy="2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4716096" y="1556792"/>
            <a:ext cx="720000" cy="7200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6660152" y="1139500"/>
            <a:ext cx="0" cy="1353396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6485408" y="2345085"/>
            <a:ext cx="2335064" cy="2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076056" y="1916792"/>
            <a:ext cx="792088" cy="0"/>
          </a:xfrm>
          <a:prstGeom prst="straightConnector1">
            <a:avLst/>
          </a:prstGeom>
          <a:ln w="38100">
            <a:headEnd type="none" w="med" len="med"/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7604640" y="1556792"/>
            <a:ext cx="720000" cy="7200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5" name="Rectangle 44"/>
          <p:cNvSpPr/>
          <p:nvPr/>
        </p:nvSpPr>
        <p:spPr>
          <a:xfrm>
            <a:off x="6732240" y="1556792"/>
            <a:ext cx="720000" cy="720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46" name="Straight Arrow Connector 45"/>
          <p:cNvCxnSpPr/>
          <p:nvPr/>
        </p:nvCxnSpPr>
        <p:spPr>
          <a:xfrm>
            <a:off x="7092200" y="1916792"/>
            <a:ext cx="872440" cy="0"/>
          </a:xfrm>
          <a:prstGeom prst="straightConnector1">
            <a:avLst/>
          </a:prstGeom>
          <a:ln w="38100">
            <a:headEnd type="none" w="med" len="med"/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V="1">
            <a:off x="5106784" y="3179998"/>
            <a:ext cx="0" cy="1353396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V="1">
            <a:off x="4932040" y="4385583"/>
            <a:ext cx="1398880" cy="2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5178872" y="3597290"/>
            <a:ext cx="720000" cy="7200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59" name="Straight Arrow Connector 58"/>
          <p:cNvCxnSpPr/>
          <p:nvPr/>
        </p:nvCxnSpPr>
        <p:spPr>
          <a:xfrm flipV="1">
            <a:off x="7122928" y="3179998"/>
            <a:ext cx="0" cy="1353396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6948184" y="4385585"/>
            <a:ext cx="1542976" cy="0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V="1">
            <a:off x="5178872" y="3179998"/>
            <a:ext cx="197904" cy="417293"/>
          </a:xfrm>
          <a:prstGeom prst="straightConnector1">
            <a:avLst/>
          </a:prstGeom>
          <a:ln w="38100">
            <a:headEnd type="none" w="med" len="med"/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3" name="Rectangle 62"/>
          <p:cNvSpPr/>
          <p:nvPr/>
        </p:nvSpPr>
        <p:spPr>
          <a:xfrm>
            <a:off x="7195016" y="3597290"/>
            <a:ext cx="720000" cy="720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65" name="Straight Arrow Connector 64"/>
          <p:cNvCxnSpPr/>
          <p:nvPr/>
        </p:nvCxnSpPr>
        <p:spPr>
          <a:xfrm flipV="1">
            <a:off x="5106784" y="4955924"/>
            <a:ext cx="0" cy="1353396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flipV="1">
            <a:off x="4932040" y="6161509"/>
            <a:ext cx="1398880" cy="2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8" name="Rectangle 67"/>
          <p:cNvSpPr/>
          <p:nvPr/>
        </p:nvSpPr>
        <p:spPr>
          <a:xfrm>
            <a:off x="5178872" y="5373216"/>
            <a:ext cx="720000" cy="7200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69" name="Straight Arrow Connector 68"/>
          <p:cNvCxnSpPr/>
          <p:nvPr/>
        </p:nvCxnSpPr>
        <p:spPr>
          <a:xfrm flipV="1">
            <a:off x="7122928" y="4955924"/>
            <a:ext cx="0" cy="1353396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6948184" y="6161511"/>
            <a:ext cx="1542976" cy="0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3" name="Rectangle 72"/>
          <p:cNvSpPr/>
          <p:nvPr/>
        </p:nvSpPr>
        <p:spPr>
          <a:xfrm>
            <a:off x="7195016" y="5373216"/>
            <a:ext cx="720000" cy="720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75" name="Straight Arrow Connector 74"/>
          <p:cNvCxnSpPr/>
          <p:nvPr/>
        </p:nvCxnSpPr>
        <p:spPr>
          <a:xfrm flipH="1" flipV="1">
            <a:off x="5647414" y="3179998"/>
            <a:ext cx="252028" cy="417292"/>
          </a:xfrm>
          <a:prstGeom prst="straightConnector1">
            <a:avLst/>
          </a:prstGeom>
          <a:ln w="38100">
            <a:headEnd type="none" w="med" len="med"/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>
            <a:off x="5178872" y="4317290"/>
            <a:ext cx="246328" cy="407854"/>
          </a:xfrm>
          <a:prstGeom prst="straightConnector1">
            <a:avLst/>
          </a:prstGeom>
          <a:ln w="38100">
            <a:headEnd type="none" w="med" len="med"/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H="1">
            <a:off x="5696764" y="4317291"/>
            <a:ext cx="202678" cy="427358"/>
          </a:xfrm>
          <a:prstGeom prst="straightConnector1">
            <a:avLst/>
          </a:prstGeom>
          <a:ln w="38100">
            <a:headEnd type="none" w="med" len="med"/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2" name="Rectangle 61"/>
          <p:cNvSpPr/>
          <p:nvPr/>
        </p:nvSpPr>
        <p:spPr>
          <a:xfrm>
            <a:off x="7334720" y="3312540"/>
            <a:ext cx="423744" cy="136847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80" name="Straight Arrow Connector 79"/>
          <p:cNvCxnSpPr>
            <a:endCxn id="62" idx="0"/>
          </p:cNvCxnSpPr>
          <p:nvPr/>
        </p:nvCxnSpPr>
        <p:spPr>
          <a:xfrm flipV="1">
            <a:off x="7546592" y="3312540"/>
            <a:ext cx="0" cy="1368480"/>
          </a:xfrm>
          <a:prstGeom prst="straightConnector1">
            <a:avLst/>
          </a:prstGeom>
          <a:ln w="38100">
            <a:solidFill>
              <a:schemeClr val="accent1"/>
            </a:solidFill>
            <a:headEnd type="triangl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6" name="Rectangle 3"/>
          <p:cNvSpPr txBox="1">
            <a:spLocks noChangeArrowheads="1"/>
          </p:cNvSpPr>
          <p:nvPr/>
        </p:nvSpPr>
        <p:spPr bwMode="auto">
          <a:xfrm>
            <a:off x="107504" y="1080089"/>
            <a:ext cx="9036496" cy="1196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0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0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0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0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0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0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0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0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10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>
              <a:buBlip>
                <a:blip r:embed="rId11"/>
              </a:buBlip>
            </a:pPr>
            <a:r>
              <a:rPr lang="nb-NO" dirty="0" smtClean="0">
                <a:solidFill>
                  <a:schemeClr val="accent2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Velocity </a:t>
            </a:r>
            <a:r>
              <a:rPr lang="nb-NO" dirty="0" smtClean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(motion)</a:t>
            </a:r>
          </a:p>
          <a:p>
            <a:pPr>
              <a:buBlip>
                <a:blip r:embed="rId11"/>
              </a:buBlip>
            </a:pPr>
            <a:endParaRPr lang="nb-NO" dirty="0" smtClean="0">
              <a:solidFill>
                <a:srgbClr val="194B64"/>
              </a:solidFill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Blip>
                <a:blip r:embed="rId11"/>
              </a:buBlip>
            </a:pPr>
            <a:endParaRPr lang="nb-NO" sz="2000" dirty="0" smtClean="0">
              <a:solidFill>
                <a:srgbClr val="194B64"/>
              </a:solidFill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Blip>
                <a:blip r:embed="rId11"/>
              </a:buBlip>
            </a:pPr>
            <a:r>
              <a:rPr lang="nb-NO" dirty="0" smtClean="0">
                <a:solidFill>
                  <a:schemeClr val="accent1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Rate of strain</a:t>
            </a:r>
            <a:r>
              <a:rPr lang="nb-NO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(deformation)</a:t>
            </a:r>
          </a:p>
          <a:p>
            <a:pPr>
              <a:buBlip>
                <a:blip r:embed="rId11"/>
              </a:buBlip>
            </a:pPr>
            <a:endParaRPr lang="nb-NO" dirty="0" smtClean="0">
              <a:solidFill>
                <a:srgbClr val="194B64"/>
              </a:solidFill>
              <a:latin typeface="Corbel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Blip>
                <a:blip r:embed="rId11"/>
              </a:buBlip>
            </a:pPr>
            <a:endParaRPr lang="nb-NO" dirty="0" smtClean="0">
              <a:solidFill>
                <a:srgbClr val="194B64"/>
              </a:solidFill>
              <a:latin typeface="Corbel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Blip>
                <a:blip r:embed="rId11"/>
              </a:buBlip>
            </a:pPr>
            <a:r>
              <a:rPr lang="nb-NO" dirty="0">
                <a:solidFill>
                  <a:schemeClr val="accent3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Vorticity</a:t>
            </a:r>
            <a:r>
              <a:rPr lang="nb-NO" dirty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b-NO" dirty="0" smtClean="0">
                <a:solidFill>
                  <a:srgbClr val="194B64"/>
                </a:solidFill>
                <a:latin typeface="Corbel"/>
                <a:ea typeface="Tahoma" panose="020B0604030504040204" pitchFamily="34" charset="0"/>
                <a:cs typeface="Tahoma" panose="020B0604030504040204" pitchFamily="34" charset="0"/>
              </a:rPr>
              <a:t>(rotation)</a:t>
            </a:r>
            <a:endParaRPr lang="nb-NO" dirty="0">
              <a:solidFill>
                <a:srgbClr val="194B64"/>
              </a:solidFill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81" name="Straight Arrow Connector 80"/>
          <p:cNvCxnSpPr/>
          <p:nvPr/>
        </p:nvCxnSpPr>
        <p:spPr>
          <a:xfrm flipV="1">
            <a:off x="7195016" y="3995734"/>
            <a:ext cx="359960" cy="1046"/>
          </a:xfrm>
          <a:prstGeom prst="straightConnector1">
            <a:avLst/>
          </a:prstGeom>
          <a:ln w="381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H="1" flipV="1">
            <a:off x="7546592" y="3995734"/>
            <a:ext cx="368424" cy="1046"/>
          </a:xfrm>
          <a:prstGeom prst="straightConnector1">
            <a:avLst/>
          </a:prstGeom>
          <a:ln w="381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flipV="1">
            <a:off x="5898872" y="5784698"/>
            <a:ext cx="197904" cy="308518"/>
          </a:xfrm>
          <a:prstGeom prst="straightConnector1">
            <a:avLst/>
          </a:prstGeom>
          <a:ln w="38100">
            <a:headEnd type="none" w="med" len="med"/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 flipH="1" flipV="1">
            <a:off x="5646844" y="5064699"/>
            <a:ext cx="252028" cy="308517"/>
          </a:xfrm>
          <a:prstGeom prst="straightConnector1">
            <a:avLst/>
          </a:prstGeom>
          <a:ln w="38100">
            <a:headEnd type="none" w="med" len="med"/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>
            <a:off x="5178872" y="6093216"/>
            <a:ext cx="246328" cy="301539"/>
          </a:xfrm>
          <a:prstGeom prst="straightConnector1">
            <a:avLst/>
          </a:prstGeom>
          <a:ln w="38100">
            <a:headEnd type="none" w="med" len="med"/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 flipH="1">
            <a:off x="4976194" y="5373216"/>
            <a:ext cx="202678" cy="315959"/>
          </a:xfrm>
          <a:prstGeom prst="straightConnector1">
            <a:avLst/>
          </a:prstGeom>
          <a:ln w="38100">
            <a:headEnd type="none" w="med" len="med"/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2" name="Rectangle 71"/>
          <p:cNvSpPr/>
          <p:nvPr/>
        </p:nvSpPr>
        <p:spPr>
          <a:xfrm rot="18860424">
            <a:off x="7186592" y="5373217"/>
            <a:ext cx="720000" cy="7200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0" name="Arc 39"/>
          <p:cNvSpPr/>
          <p:nvPr/>
        </p:nvSpPr>
        <p:spPr>
          <a:xfrm>
            <a:off x="7266944" y="5445144"/>
            <a:ext cx="576144" cy="576144"/>
          </a:xfrm>
          <a:prstGeom prst="arc">
            <a:avLst>
              <a:gd name="adj1" fmla="val 2445627"/>
              <a:gd name="adj2" fmla="val 0"/>
            </a:avLst>
          </a:prstGeom>
          <a:ln w="38100">
            <a:solidFill>
              <a:schemeClr val="accent3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5861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/>
          <p:cNvGrpSpPr/>
          <p:nvPr/>
        </p:nvGrpSpPr>
        <p:grpSpPr>
          <a:xfrm>
            <a:off x="-324544" y="6426000"/>
            <a:ext cx="9468544" cy="431999"/>
            <a:chOff x="-324544" y="6426000"/>
            <a:chExt cx="9468544" cy="431999"/>
          </a:xfrm>
        </p:grpSpPr>
        <p:grpSp>
          <p:nvGrpSpPr>
            <p:cNvPr id="51" name="Group 50"/>
            <p:cNvGrpSpPr/>
            <p:nvPr/>
          </p:nvGrpSpPr>
          <p:grpSpPr>
            <a:xfrm>
              <a:off x="0" y="6426000"/>
              <a:ext cx="9144000" cy="431999"/>
              <a:chOff x="0" y="6426000"/>
              <a:chExt cx="9144000" cy="431999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0" y="6569999"/>
                <a:ext cx="9144000" cy="288000"/>
              </a:xfrm>
              <a:prstGeom prst="rect">
                <a:avLst/>
              </a:prstGeom>
              <a:gradFill flip="none" rotWithShape="1">
                <a:gsLst>
                  <a:gs pos="75000">
                    <a:srgbClr val="1E6978"/>
                  </a:gs>
                  <a:gs pos="50000">
                    <a:srgbClr val="1E5A78"/>
                  </a:gs>
                  <a:gs pos="0">
                    <a:srgbClr val="23698C"/>
                  </a:gs>
                  <a:gs pos="100000">
                    <a:srgbClr val="194B64"/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Rounded Rectangle 53"/>
              <p:cNvSpPr/>
              <p:nvPr/>
            </p:nvSpPr>
            <p:spPr>
              <a:xfrm>
                <a:off x="1476000" y="6569999"/>
                <a:ext cx="6876000" cy="288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Plaque 54"/>
              <p:cNvSpPr/>
              <p:nvPr/>
            </p:nvSpPr>
            <p:spPr>
              <a:xfrm>
                <a:off x="1332000" y="6426000"/>
                <a:ext cx="7164000" cy="288000"/>
              </a:xfrm>
              <a:prstGeom prst="plaque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2" name="Oval 51"/>
            <p:cNvSpPr/>
            <p:nvPr/>
          </p:nvSpPr>
          <p:spPr>
            <a:xfrm>
              <a:off x="-324544" y="6608965"/>
              <a:ext cx="216024" cy="2142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1084" y="0"/>
            <a:ext cx="9144000" cy="576000"/>
          </a:xfrm>
          <a:prstGeom prst="rect">
            <a:avLst/>
          </a:prstGeom>
          <a:gradFill flip="none" rotWithShape="1">
            <a:gsLst>
              <a:gs pos="75000">
                <a:srgbClr val="1E6969"/>
              </a:gs>
              <a:gs pos="50000">
                <a:srgbClr val="1E5A78"/>
              </a:gs>
              <a:gs pos="0">
                <a:srgbClr val="23698C"/>
              </a:gs>
              <a:gs pos="100000">
                <a:srgbClr val="194B6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-600051" y="67800"/>
            <a:ext cx="10140603" cy="724200"/>
            <a:chOff x="-600051" y="67800"/>
            <a:chExt cx="10140603" cy="724200"/>
          </a:xfrm>
        </p:grpSpPr>
        <p:grpSp>
          <p:nvGrpSpPr>
            <p:cNvPr id="32" name="Group 31"/>
            <p:cNvGrpSpPr/>
            <p:nvPr/>
          </p:nvGrpSpPr>
          <p:grpSpPr>
            <a:xfrm>
              <a:off x="432000" y="72000"/>
              <a:ext cx="8892528" cy="432000"/>
              <a:chOff x="432000" y="72000"/>
              <a:chExt cx="5273435" cy="43200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432000" y="72000"/>
                <a:ext cx="5273435" cy="432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432000" y="289716"/>
                <a:ext cx="5273435" cy="1422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Oval 32"/>
            <p:cNvSpPr/>
            <p:nvPr/>
          </p:nvSpPr>
          <p:spPr>
            <a:xfrm>
              <a:off x="-600051" y="67800"/>
              <a:ext cx="216024" cy="2142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Plaque 27"/>
            <p:cNvSpPr/>
            <p:nvPr/>
          </p:nvSpPr>
          <p:spPr>
            <a:xfrm>
              <a:off x="216000" y="360000"/>
              <a:ext cx="9324552" cy="432000"/>
            </a:xfrm>
            <a:prstGeom prst="plaque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68000" y="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 smtClean="0">
                <a:solidFill>
                  <a:srgbClr val="194B64"/>
                </a:solidFill>
                <a:latin typeface="Chaparral Pro" pitchFamily="18" charset="0"/>
                <a:ea typeface="Tahoma" panose="020B0604030504040204" pitchFamily="34" charset="0"/>
                <a:cs typeface="Tahoma" panose="020B0604030504040204" pitchFamily="34" charset="0"/>
              </a:rPr>
              <a:t>Vorticity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0" y="6570000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Brambilla et al.</a:t>
            </a:r>
            <a:endParaRPr lang="en-US" sz="14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87" y="1124744"/>
            <a:ext cx="8736028" cy="5006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747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/>
          <p:cNvGrpSpPr/>
          <p:nvPr/>
        </p:nvGrpSpPr>
        <p:grpSpPr>
          <a:xfrm>
            <a:off x="-324544" y="6426000"/>
            <a:ext cx="9468544" cy="431999"/>
            <a:chOff x="-324544" y="6426000"/>
            <a:chExt cx="9468544" cy="431999"/>
          </a:xfrm>
        </p:grpSpPr>
        <p:grpSp>
          <p:nvGrpSpPr>
            <p:cNvPr id="51" name="Group 50"/>
            <p:cNvGrpSpPr/>
            <p:nvPr/>
          </p:nvGrpSpPr>
          <p:grpSpPr>
            <a:xfrm>
              <a:off x="0" y="6426000"/>
              <a:ext cx="9144000" cy="431999"/>
              <a:chOff x="0" y="6426000"/>
              <a:chExt cx="9144000" cy="431999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0" y="6569999"/>
                <a:ext cx="9144000" cy="288000"/>
              </a:xfrm>
              <a:prstGeom prst="rect">
                <a:avLst/>
              </a:prstGeom>
              <a:gradFill flip="none" rotWithShape="1">
                <a:gsLst>
                  <a:gs pos="75000">
                    <a:srgbClr val="1E6978"/>
                  </a:gs>
                  <a:gs pos="50000">
                    <a:srgbClr val="1E5A78"/>
                  </a:gs>
                  <a:gs pos="0">
                    <a:srgbClr val="23698C"/>
                  </a:gs>
                  <a:gs pos="100000">
                    <a:srgbClr val="194B64"/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Rounded Rectangle 53"/>
              <p:cNvSpPr/>
              <p:nvPr/>
            </p:nvSpPr>
            <p:spPr>
              <a:xfrm>
                <a:off x="1476000" y="6569999"/>
                <a:ext cx="6876000" cy="288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Plaque 54"/>
              <p:cNvSpPr/>
              <p:nvPr/>
            </p:nvSpPr>
            <p:spPr>
              <a:xfrm>
                <a:off x="1332000" y="6426000"/>
                <a:ext cx="7164000" cy="288000"/>
              </a:xfrm>
              <a:prstGeom prst="plaque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2" name="Oval 51"/>
            <p:cNvSpPr/>
            <p:nvPr/>
          </p:nvSpPr>
          <p:spPr>
            <a:xfrm>
              <a:off x="-324544" y="6608965"/>
              <a:ext cx="216024" cy="2142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1084" y="0"/>
            <a:ext cx="9144000" cy="576000"/>
          </a:xfrm>
          <a:prstGeom prst="rect">
            <a:avLst/>
          </a:prstGeom>
          <a:gradFill flip="none" rotWithShape="1">
            <a:gsLst>
              <a:gs pos="75000">
                <a:srgbClr val="1E6969"/>
              </a:gs>
              <a:gs pos="50000">
                <a:srgbClr val="1E5A78"/>
              </a:gs>
              <a:gs pos="0">
                <a:srgbClr val="23698C"/>
              </a:gs>
              <a:gs pos="100000">
                <a:srgbClr val="194B6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-600051" y="67800"/>
            <a:ext cx="10140603" cy="724200"/>
            <a:chOff x="-600051" y="67800"/>
            <a:chExt cx="10140603" cy="724200"/>
          </a:xfrm>
        </p:grpSpPr>
        <p:grpSp>
          <p:nvGrpSpPr>
            <p:cNvPr id="32" name="Group 31"/>
            <p:cNvGrpSpPr/>
            <p:nvPr/>
          </p:nvGrpSpPr>
          <p:grpSpPr>
            <a:xfrm>
              <a:off x="432000" y="72000"/>
              <a:ext cx="8892528" cy="432000"/>
              <a:chOff x="432000" y="72000"/>
              <a:chExt cx="5273435" cy="43200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432000" y="72000"/>
                <a:ext cx="5273435" cy="432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432000" y="289716"/>
                <a:ext cx="5273435" cy="1422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Oval 32"/>
            <p:cNvSpPr/>
            <p:nvPr/>
          </p:nvSpPr>
          <p:spPr>
            <a:xfrm>
              <a:off x="-600051" y="67800"/>
              <a:ext cx="216024" cy="2142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Plaque 27"/>
            <p:cNvSpPr/>
            <p:nvPr/>
          </p:nvSpPr>
          <p:spPr>
            <a:xfrm>
              <a:off x="216000" y="360000"/>
              <a:ext cx="9324552" cy="432000"/>
            </a:xfrm>
            <a:prstGeom prst="plaque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68000" y="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 smtClean="0">
                <a:solidFill>
                  <a:srgbClr val="194B64"/>
                </a:solidFill>
                <a:latin typeface="Chaparral Pro" pitchFamily="18" charset="0"/>
                <a:ea typeface="Tahoma" panose="020B0604030504040204" pitchFamily="34" charset="0"/>
                <a:cs typeface="Tahoma" panose="020B0604030504040204" pitchFamily="34" charset="0"/>
              </a:rPr>
              <a:t>Rate of Strain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0" y="6570000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Brambilla et al.</a:t>
            </a:r>
            <a:endParaRPr lang="en-US" sz="14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86" y="1124744"/>
            <a:ext cx="8736028" cy="5006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04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/>
          <p:cNvGrpSpPr/>
          <p:nvPr/>
        </p:nvGrpSpPr>
        <p:grpSpPr>
          <a:xfrm>
            <a:off x="-324544" y="6426000"/>
            <a:ext cx="9468544" cy="431999"/>
            <a:chOff x="-324544" y="6426000"/>
            <a:chExt cx="9468544" cy="431999"/>
          </a:xfrm>
        </p:grpSpPr>
        <p:grpSp>
          <p:nvGrpSpPr>
            <p:cNvPr id="51" name="Group 50"/>
            <p:cNvGrpSpPr/>
            <p:nvPr/>
          </p:nvGrpSpPr>
          <p:grpSpPr>
            <a:xfrm>
              <a:off x="0" y="6426000"/>
              <a:ext cx="9144000" cy="431999"/>
              <a:chOff x="0" y="6426000"/>
              <a:chExt cx="9144000" cy="431999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0" y="6569999"/>
                <a:ext cx="9144000" cy="288000"/>
              </a:xfrm>
              <a:prstGeom prst="rect">
                <a:avLst/>
              </a:prstGeom>
              <a:gradFill flip="none" rotWithShape="1">
                <a:gsLst>
                  <a:gs pos="75000">
                    <a:srgbClr val="1E6978"/>
                  </a:gs>
                  <a:gs pos="50000">
                    <a:srgbClr val="1E5A78"/>
                  </a:gs>
                  <a:gs pos="0">
                    <a:srgbClr val="23698C"/>
                  </a:gs>
                  <a:gs pos="100000">
                    <a:srgbClr val="194B64"/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Rounded Rectangle 53"/>
              <p:cNvSpPr/>
              <p:nvPr/>
            </p:nvSpPr>
            <p:spPr>
              <a:xfrm>
                <a:off x="1476000" y="6569999"/>
                <a:ext cx="6876000" cy="288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Plaque 54"/>
              <p:cNvSpPr/>
              <p:nvPr/>
            </p:nvSpPr>
            <p:spPr>
              <a:xfrm>
                <a:off x="1332000" y="6426000"/>
                <a:ext cx="7164000" cy="288000"/>
              </a:xfrm>
              <a:prstGeom prst="plaque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2" name="Oval 51"/>
            <p:cNvSpPr/>
            <p:nvPr/>
          </p:nvSpPr>
          <p:spPr>
            <a:xfrm>
              <a:off x="-324544" y="6608965"/>
              <a:ext cx="216024" cy="2142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1084" y="0"/>
            <a:ext cx="9144000" cy="576000"/>
          </a:xfrm>
          <a:prstGeom prst="rect">
            <a:avLst/>
          </a:prstGeom>
          <a:gradFill flip="none" rotWithShape="1">
            <a:gsLst>
              <a:gs pos="75000">
                <a:srgbClr val="1E6969"/>
              </a:gs>
              <a:gs pos="50000">
                <a:srgbClr val="1E5A78"/>
              </a:gs>
              <a:gs pos="0">
                <a:srgbClr val="23698C"/>
              </a:gs>
              <a:gs pos="100000">
                <a:srgbClr val="194B6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-600051" y="67800"/>
            <a:ext cx="10140603" cy="724200"/>
            <a:chOff x="-600051" y="67800"/>
            <a:chExt cx="10140603" cy="724200"/>
          </a:xfrm>
        </p:grpSpPr>
        <p:grpSp>
          <p:nvGrpSpPr>
            <p:cNvPr id="32" name="Group 31"/>
            <p:cNvGrpSpPr/>
            <p:nvPr/>
          </p:nvGrpSpPr>
          <p:grpSpPr>
            <a:xfrm>
              <a:off x="432000" y="72000"/>
              <a:ext cx="8892528" cy="432000"/>
              <a:chOff x="432000" y="72000"/>
              <a:chExt cx="5273435" cy="43200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432000" y="72000"/>
                <a:ext cx="5273435" cy="432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432000" y="289716"/>
                <a:ext cx="5273435" cy="1422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Oval 32"/>
            <p:cNvSpPr/>
            <p:nvPr/>
          </p:nvSpPr>
          <p:spPr>
            <a:xfrm>
              <a:off x="-600051" y="67800"/>
              <a:ext cx="216024" cy="2142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Plaque 27"/>
            <p:cNvSpPr/>
            <p:nvPr/>
          </p:nvSpPr>
          <p:spPr>
            <a:xfrm>
              <a:off x="216000" y="360000"/>
              <a:ext cx="9324552" cy="432000"/>
            </a:xfrm>
            <a:prstGeom prst="plaque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68000" y="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 smtClean="0">
                <a:solidFill>
                  <a:srgbClr val="194B64"/>
                </a:solidFill>
                <a:latin typeface="Chaparral Pro" pitchFamily="18" charset="0"/>
                <a:ea typeface="Tahoma" panose="020B0604030504040204" pitchFamily="34" charset="0"/>
                <a:cs typeface="Tahoma" panose="020B0604030504040204" pitchFamily="34" charset="0"/>
              </a:rPr>
              <a:t>Related work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0" y="6570000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Brambilla et al.</a:t>
            </a:r>
            <a:endParaRPr lang="en-US" sz="14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44000" y="6570000"/>
            <a:ext cx="900000" cy="324000"/>
          </a:xfrm>
        </p:spPr>
        <p:txBody>
          <a:bodyPr/>
          <a:lstStyle/>
          <a:p>
            <a:fld id="{000FED22-883D-472C-8692-000D75AC78D0}" type="slidenum">
              <a:rPr lang="en-US" sz="1400" smtClean="0">
                <a:solidFill>
                  <a:schemeClr val="bg2"/>
                </a:solidFill>
                <a:latin typeface="Century Gothic" panose="020B0502020202020204" pitchFamily="34" charset="0"/>
              </a:rPr>
              <a:t>5</a:t>
            </a:fld>
            <a:r>
              <a:rPr lang="en-US" sz="14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 / 27</a:t>
            </a:r>
            <a:endParaRPr lang="en-US" sz="14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6" name="Picture 2" descr="figure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88242"/>
            <a:ext cx="2919882" cy="2621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468000" y="1188242"/>
            <a:ext cx="1151672" cy="396044"/>
          </a:xfrm>
          <a:prstGeom prst="rect">
            <a:avLst/>
          </a:prstGeom>
          <a:noFill/>
          <a:ln w="19050" cap="rnd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De </a:t>
            </a:r>
            <a:r>
              <a:rPr lang="en-US" sz="1400" dirty="0" err="1" smtClean="0">
                <a:solidFill>
                  <a:schemeClr val="tx1"/>
                </a:solidFill>
              </a:rPr>
              <a:t>Leew</a:t>
            </a:r>
            <a:r>
              <a:rPr lang="en-US" sz="1400" dirty="0" smtClean="0">
                <a:solidFill>
                  <a:schemeClr val="tx1"/>
                </a:solidFill>
              </a:rPr>
              <a:t> and van Wick ‘93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4026" y="4670821"/>
            <a:ext cx="3853792" cy="193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12527397" y="4731133"/>
            <a:ext cx="1094266" cy="485834"/>
          </a:xfrm>
          <a:prstGeom prst="rect">
            <a:avLst/>
          </a:prstGeom>
          <a:solidFill>
            <a:schemeClr val="bg1"/>
          </a:solidFill>
          <a:ln w="19050" cap="rnd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>
                <a:solidFill>
                  <a:schemeClr val="tx1"/>
                </a:solidFill>
              </a:rPr>
              <a:t>Schafhitzel</a:t>
            </a:r>
            <a:r>
              <a:rPr lang="en-US" sz="1400" dirty="0" smtClean="0">
                <a:solidFill>
                  <a:schemeClr val="tx1"/>
                </a:solidFill>
              </a:rPr>
              <a:t> et al. ‘11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0712" y="1616567"/>
            <a:ext cx="2575596" cy="2029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11159701" y="1400543"/>
            <a:ext cx="1669874" cy="315526"/>
          </a:xfrm>
          <a:prstGeom prst="rect">
            <a:avLst/>
          </a:prstGeom>
          <a:solidFill>
            <a:schemeClr val="bg1"/>
          </a:solidFill>
          <a:ln w="19050" cap="rnd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>
                <a:solidFill>
                  <a:schemeClr val="tx1"/>
                </a:solidFill>
              </a:rPr>
              <a:t>Helgeland</a:t>
            </a:r>
            <a:r>
              <a:rPr lang="en-US" sz="1400" dirty="0" smtClean="0">
                <a:solidFill>
                  <a:schemeClr val="tx1"/>
                </a:solidFill>
              </a:rPr>
              <a:t> et al. ‘07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264"/>
          <a:stretch/>
        </p:blipFill>
        <p:spPr bwMode="auto">
          <a:xfrm>
            <a:off x="2884561" y="4242831"/>
            <a:ext cx="5196850" cy="230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11" y="1256420"/>
            <a:ext cx="4760365" cy="2193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2339752" y="4077072"/>
            <a:ext cx="987044" cy="582150"/>
          </a:xfrm>
          <a:prstGeom prst="rect">
            <a:avLst/>
          </a:prstGeom>
          <a:solidFill>
            <a:schemeClr val="bg1"/>
          </a:solidFill>
          <a:ln w="19050" cap="rnd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>
                <a:solidFill>
                  <a:schemeClr val="tx1"/>
                </a:solidFill>
              </a:rPr>
              <a:t>Bürger</a:t>
            </a:r>
            <a:r>
              <a:rPr lang="en-US" sz="1400" dirty="0" smtClean="0">
                <a:solidFill>
                  <a:schemeClr val="tx1"/>
                </a:solidFill>
              </a:rPr>
              <a:t> et al. ‘08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923928" y="1105578"/>
            <a:ext cx="1296144" cy="280686"/>
          </a:xfrm>
          <a:prstGeom prst="rect">
            <a:avLst/>
          </a:prstGeom>
          <a:solidFill>
            <a:schemeClr val="bg1"/>
          </a:solidFill>
          <a:ln w="19050" cap="rnd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Kirby et al. ‘99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795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/>
          <p:cNvGrpSpPr/>
          <p:nvPr/>
        </p:nvGrpSpPr>
        <p:grpSpPr>
          <a:xfrm>
            <a:off x="-324544" y="6426000"/>
            <a:ext cx="9468544" cy="431999"/>
            <a:chOff x="-324544" y="6426000"/>
            <a:chExt cx="9468544" cy="431999"/>
          </a:xfrm>
        </p:grpSpPr>
        <p:grpSp>
          <p:nvGrpSpPr>
            <p:cNvPr id="51" name="Group 50"/>
            <p:cNvGrpSpPr/>
            <p:nvPr/>
          </p:nvGrpSpPr>
          <p:grpSpPr>
            <a:xfrm>
              <a:off x="0" y="6426000"/>
              <a:ext cx="9144000" cy="431999"/>
              <a:chOff x="0" y="6426000"/>
              <a:chExt cx="9144000" cy="431999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0" y="6569999"/>
                <a:ext cx="9144000" cy="288000"/>
              </a:xfrm>
              <a:prstGeom prst="rect">
                <a:avLst/>
              </a:prstGeom>
              <a:gradFill flip="none" rotWithShape="1">
                <a:gsLst>
                  <a:gs pos="75000">
                    <a:srgbClr val="1E6978"/>
                  </a:gs>
                  <a:gs pos="50000">
                    <a:srgbClr val="1E5A78"/>
                  </a:gs>
                  <a:gs pos="0">
                    <a:srgbClr val="23698C"/>
                  </a:gs>
                  <a:gs pos="100000">
                    <a:srgbClr val="194B64"/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Rounded Rectangle 53"/>
              <p:cNvSpPr/>
              <p:nvPr/>
            </p:nvSpPr>
            <p:spPr>
              <a:xfrm>
                <a:off x="1476000" y="6569999"/>
                <a:ext cx="6876000" cy="288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" name="Plaque 54"/>
              <p:cNvSpPr/>
              <p:nvPr/>
            </p:nvSpPr>
            <p:spPr>
              <a:xfrm>
                <a:off x="1332000" y="6426000"/>
                <a:ext cx="7164000" cy="288000"/>
              </a:xfrm>
              <a:prstGeom prst="plaque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2" name="Oval 51"/>
            <p:cNvSpPr/>
            <p:nvPr/>
          </p:nvSpPr>
          <p:spPr>
            <a:xfrm>
              <a:off x="-324544" y="6608965"/>
              <a:ext cx="216024" cy="2142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1084" y="0"/>
            <a:ext cx="9144000" cy="576000"/>
          </a:xfrm>
          <a:prstGeom prst="rect">
            <a:avLst/>
          </a:prstGeom>
          <a:gradFill flip="none" rotWithShape="1">
            <a:gsLst>
              <a:gs pos="75000">
                <a:srgbClr val="1E6969"/>
              </a:gs>
              <a:gs pos="50000">
                <a:srgbClr val="1E5A78"/>
              </a:gs>
              <a:gs pos="0">
                <a:srgbClr val="23698C"/>
              </a:gs>
              <a:gs pos="100000">
                <a:srgbClr val="194B6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-600051" y="67800"/>
            <a:ext cx="10140603" cy="724200"/>
            <a:chOff x="-600051" y="67800"/>
            <a:chExt cx="10140603" cy="724200"/>
          </a:xfrm>
        </p:grpSpPr>
        <p:grpSp>
          <p:nvGrpSpPr>
            <p:cNvPr id="32" name="Group 31"/>
            <p:cNvGrpSpPr/>
            <p:nvPr/>
          </p:nvGrpSpPr>
          <p:grpSpPr>
            <a:xfrm>
              <a:off x="432000" y="72000"/>
              <a:ext cx="8892528" cy="432000"/>
              <a:chOff x="432000" y="72000"/>
              <a:chExt cx="5273435" cy="43200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432000" y="72000"/>
                <a:ext cx="5273435" cy="432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432000" y="289716"/>
                <a:ext cx="5273435" cy="1422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3" name="Oval 32"/>
            <p:cNvSpPr/>
            <p:nvPr/>
          </p:nvSpPr>
          <p:spPr>
            <a:xfrm>
              <a:off x="-600051" y="67800"/>
              <a:ext cx="216024" cy="2142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Plaque 27"/>
            <p:cNvSpPr/>
            <p:nvPr/>
          </p:nvSpPr>
          <p:spPr>
            <a:xfrm>
              <a:off x="216000" y="360000"/>
              <a:ext cx="9324552" cy="432000"/>
            </a:xfrm>
            <a:prstGeom prst="plaque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68000" y="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 smtClean="0">
                <a:solidFill>
                  <a:srgbClr val="194B64"/>
                </a:solidFill>
                <a:latin typeface="Chaparral Pro" pitchFamily="18" charset="0"/>
                <a:ea typeface="Tahoma" panose="020B0604030504040204" pitchFamily="34" charset="0"/>
                <a:cs typeface="Tahoma" panose="020B0604030504040204" pitchFamily="34" charset="0"/>
              </a:rPr>
              <a:t>Integrated Multi-aspect Vis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0" y="6570000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Brambilla et al.</a:t>
            </a:r>
            <a:endParaRPr lang="en-US" sz="14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44000" y="6570000"/>
            <a:ext cx="900000" cy="324000"/>
          </a:xfrm>
        </p:spPr>
        <p:txBody>
          <a:bodyPr/>
          <a:lstStyle/>
          <a:p>
            <a:fld id="{000FED22-883D-472C-8692-000D75AC78D0}" type="slidenum">
              <a:rPr lang="en-US" sz="1400" smtClean="0">
                <a:solidFill>
                  <a:schemeClr val="bg2"/>
                </a:solidFill>
                <a:latin typeface="Century Gothic" panose="020B0502020202020204" pitchFamily="34" charset="0"/>
              </a:rPr>
              <a:t>6</a:t>
            </a:fld>
            <a:r>
              <a:rPr lang="en-US" sz="14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 / 27</a:t>
            </a:r>
            <a:endParaRPr lang="en-US" sz="14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0" y="899400"/>
            <a:ext cx="9043200" cy="5421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16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/>
          <p:cNvGrpSpPr/>
          <p:nvPr/>
        </p:nvGrpSpPr>
        <p:grpSpPr>
          <a:xfrm>
            <a:off x="-324544" y="6426000"/>
            <a:ext cx="9468544" cy="431999"/>
            <a:chOff x="-324544" y="6426000"/>
            <a:chExt cx="9468544" cy="431999"/>
          </a:xfrm>
        </p:grpSpPr>
        <p:grpSp>
          <p:nvGrpSpPr>
            <p:cNvPr id="51" name="Group 50"/>
            <p:cNvGrpSpPr/>
            <p:nvPr/>
          </p:nvGrpSpPr>
          <p:grpSpPr>
            <a:xfrm>
              <a:off x="0" y="6426000"/>
              <a:ext cx="9144000" cy="431999"/>
              <a:chOff x="0" y="6426000"/>
              <a:chExt cx="9144000" cy="431999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0" y="6569999"/>
                <a:ext cx="9144000" cy="288000"/>
              </a:xfrm>
              <a:prstGeom prst="rect">
                <a:avLst/>
              </a:prstGeom>
              <a:gradFill flip="none" rotWithShape="1">
                <a:gsLst>
                  <a:gs pos="75000">
                    <a:srgbClr val="1E6978"/>
                  </a:gs>
                  <a:gs pos="50000">
                    <a:srgbClr val="1E5A78"/>
                  </a:gs>
                  <a:gs pos="0">
                    <a:srgbClr val="23698C"/>
                  </a:gs>
                  <a:gs pos="100000">
                    <a:srgbClr val="194B64"/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Rounded Rectangle 53"/>
              <p:cNvSpPr/>
              <p:nvPr/>
            </p:nvSpPr>
            <p:spPr>
              <a:xfrm>
                <a:off x="1476000" y="6569999"/>
                <a:ext cx="6876000" cy="288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Plaque 54"/>
              <p:cNvSpPr/>
              <p:nvPr/>
            </p:nvSpPr>
            <p:spPr>
              <a:xfrm>
                <a:off x="1332000" y="6426000"/>
                <a:ext cx="7164000" cy="288000"/>
              </a:xfrm>
              <a:prstGeom prst="plaque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2" name="Oval 51"/>
            <p:cNvSpPr/>
            <p:nvPr/>
          </p:nvSpPr>
          <p:spPr>
            <a:xfrm>
              <a:off x="-324544" y="6608965"/>
              <a:ext cx="216024" cy="2142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1084" y="0"/>
            <a:ext cx="9144000" cy="576000"/>
          </a:xfrm>
          <a:prstGeom prst="rect">
            <a:avLst/>
          </a:prstGeom>
          <a:gradFill flip="none" rotWithShape="1">
            <a:gsLst>
              <a:gs pos="75000">
                <a:srgbClr val="1E6969"/>
              </a:gs>
              <a:gs pos="50000">
                <a:srgbClr val="1E5A78"/>
              </a:gs>
              <a:gs pos="0">
                <a:srgbClr val="23698C"/>
              </a:gs>
              <a:gs pos="100000">
                <a:srgbClr val="194B6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-600051" y="67800"/>
            <a:ext cx="10140603" cy="724200"/>
            <a:chOff x="-600051" y="67800"/>
            <a:chExt cx="10140603" cy="724200"/>
          </a:xfrm>
        </p:grpSpPr>
        <p:grpSp>
          <p:nvGrpSpPr>
            <p:cNvPr id="32" name="Group 31"/>
            <p:cNvGrpSpPr/>
            <p:nvPr/>
          </p:nvGrpSpPr>
          <p:grpSpPr>
            <a:xfrm>
              <a:off x="432000" y="72000"/>
              <a:ext cx="8892528" cy="432000"/>
              <a:chOff x="432000" y="72000"/>
              <a:chExt cx="5273435" cy="43200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432000" y="72000"/>
                <a:ext cx="5273435" cy="432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432000" y="289716"/>
                <a:ext cx="5273435" cy="1422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Oval 32"/>
            <p:cNvSpPr/>
            <p:nvPr/>
          </p:nvSpPr>
          <p:spPr>
            <a:xfrm>
              <a:off x="-600051" y="67800"/>
              <a:ext cx="216024" cy="2142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Plaque 27"/>
            <p:cNvSpPr/>
            <p:nvPr/>
          </p:nvSpPr>
          <p:spPr>
            <a:xfrm>
              <a:off x="216000" y="360000"/>
              <a:ext cx="9324552" cy="432000"/>
            </a:xfrm>
            <a:prstGeom prst="plaque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68000" y="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 smtClean="0">
                <a:solidFill>
                  <a:srgbClr val="194B64"/>
                </a:solidFill>
                <a:latin typeface="Chaparral Pro" pitchFamily="18" charset="0"/>
                <a:ea typeface="Tahoma" panose="020B0604030504040204" pitchFamily="34" charset="0"/>
                <a:cs typeface="Tahoma" panose="020B0604030504040204" pitchFamily="34" charset="0"/>
              </a:rPr>
              <a:t>Requirements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0" y="6570000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Brambilla et al.</a:t>
            </a:r>
            <a:endParaRPr lang="en-US" sz="14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44000" y="6570000"/>
            <a:ext cx="900000" cy="324000"/>
          </a:xfrm>
        </p:spPr>
        <p:txBody>
          <a:bodyPr/>
          <a:lstStyle/>
          <a:p>
            <a:fld id="{000FED22-883D-472C-8692-000D75AC78D0}" type="slidenum">
              <a:rPr lang="en-US" sz="1400" smtClean="0">
                <a:solidFill>
                  <a:schemeClr val="bg2"/>
                </a:solidFill>
                <a:latin typeface="Century Gothic" panose="020B0502020202020204" pitchFamily="34" charset="0"/>
              </a:rPr>
              <a:t>7</a:t>
            </a:fld>
            <a:r>
              <a:rPr lang="en-US" sz="14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 / 27</a:t>
            </a:r>
            <a:endParaRPr lang="en-US" sz="14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sp>
        <p:nvSpPr>
          <p:cNvPr id="66" name="Rectangle 3"/>
          <p:cNvSpPr txBox="1">
            <a:spLocks noChangeArrowheads="1"/>
          </p:cNvSpPr>
          <p:nvPr/>
        </p:nvSpPr>
        <p:spPr bwMode="auto">
          <a:xfrm>
            <a:off x="107504" y="908720"/>
            <a:ext cx="9036496" cy="1504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>
              <a:buBlip>
                <a:blip r:embed="rId3"/>
              </a:buBlip>
            </a:pPr>
            <a:r>
              <a:rPr lang="nb-NO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Visual representation</a:t>
            </a:r>
          </a:p>
          <a:p>
            <a:pPr lvl="1">
              <a:buBlip>
                <a:blip r:embed="rId3"/>
              </a:buBlip>
            </a:pPr>
            <a:r>
              <a:rPr lang="nb-NO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Convey local information</a:t>
            </a:r>
          </a:p>
          <a:p>
            <a:pPr lvl="1">
              <a:buBlip>
                <a:blip r:embed="rId3"/>
              </a:buBlip>
            </a:pPr>
            <a:r>
              <a:rPr lang="nb-NO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Handle vector and tensor data</a:t>
            </a: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107504" y="4740334"/>
            <a:ext cx="9036496" cy="1640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>
              <a:buBlip>
                <a:blip r:embed="rId3"/>
              </a:buBlip>
            </a:pPr>
            <a:r>
              <a:rPr lang="nb-NO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Manage visibility issues</a:t>
            </a:r>
          </a:p>
          <a:p>
            <a:pPr lvl="1">
              <a:buBlip>
                <a:blip r:embed="rId3"/>
              </a:buBlip>
            </a:pPr>
            <a:r>
              <a:rPr lang="nb-NO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Focus + Context visualization</a:t>
            </a:r>
          </a:p>
          <a:p>
            <a:pPr lvl="1">
              <a:buBlip>
                <a:blip r:embed="rId3"/>
              </a:buBlip>
            </a:pPr>
            <a:r>
              <a:rPr lang="nb-NO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Exploit data coherency</a:t>
            </a:r>
          </a:p>
          <a:p>
            <a:pPr>
              <a:buBlip>
                <a:blip r:embed="rId3"/>
              </a:buBlip>
            </a:pPr>
            <a:endParaRPr lang="nb-NO" dirty="0">
              <a:solidFill>
                <a:srgbClr val="194B64"/>
              </a:solidFill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buBlip>
                <a:blip r:embed="rId3"/>
              </a:buBlip>
            </a:pPr>
            <a:endParaRPr lang="nb-NO" dirty="0" smtClean="0">
              <a:solidFill>
                <a:srgbClr val="194B64"/>
              </a:solidFill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641522" y="2788523"/>
            <a:ext cx="4391404" cy="1504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>
              <a:buBlip>
                <a:blip r:embed="rId3"/>
              </a:buBlip>
            </a:pPr>
            <a:r>
              <a:rPr lang="nb-NO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Glyph</a:t>
            </a:r>
          </a:p>
          <a:p>
            <a:pPr lvl="1">
              <a:buBlip>
                <a:blip r:embed="rId3"/>
              </a:buBlip>
            </a:pPr>
            <a:r>
              <a:rPr lang="nb-NO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Color -&gt; magnitude</a:t>
            </a:r>
          </a:p>
          <a:p>
            <a:pPr lvl="1">
              <a:buBlip>
                <a:blip r:embed="rId3"/>
              </a:buBlip>
            </a:pPr>
            <a:r>
              <a:rPr lang="nb-NO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Geometry -&gt; direction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300192" y="764704"/>
            <a:ext cx="2339824" cy="5527654"/>
            <a:chOff x="6339489" y="493634"/>
            <a:chExt cx="2339824" cy="5527654"/>
          </a:xfrm>
        </p:grpSpPr>
        <p:sp>
          <p:nvSpPr>
            <p:cNvPr id="25" name="TextBox 24"/>
            <p:cNvSpPr txBox="1"/>
            <p:nvPr/>
          </p:nvSpPr>
          <p:spPr>
            <a:xfrm>
              <a:off x="6793993" y="4817912"/>
              <a:ext cx="14167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200" dirty="0" smtClean="0">
                  <a:solidFill>
                    <a:srgbClr val="194B64"/>
                  </a:solidFill>
                  <a:latin typeface="Chaparral Pr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Velocity magnitude</a:t>
              </a:r>
            </a:p>
          </p:txBody>
        </p:sp>
        <p:pic>
          <p:nvPicPr>
            <p:cNvPr id="2079" name="Picture 3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9489" y="493634"/>
              <a:ext cx="2339824" cy="4303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2" name="Picture 3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1153" y="5041237"/>
              <a:ext cx="2282440" cy="182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3" name="Picture 3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3030" y="5417428"/>
              <a:ext cx="2282440" cy="182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4" name="Picture 3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3030" y="5799242"/>
              <a:ext cx="2282440" cy="182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TextBox 34"/>
            <p:cNvSpPr txBox="1"/>
            <p:nvPr/>
          </p:nvSpPr>
          <p:spPr>
            <a:xfrm>
              <a:off x="6754131" y="5202006"/>
              <a:ext cx="149648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200" dirty="0" smtClean="0">
                  <a:solidFill>
                    <a:srgbClr val="194B64"/>
                  </a:solidFill>
                  <a:latin typeface="Chaparral Pr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Vorticity magnitude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624234" y="5581098"/>
              <a:ext cx="17600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200" dirty="0" smtClean="0">
                  <a:solidFill>
                    <a:srgbClr val="194B64"/>
                  </a:solidFill>
                  <a:latin typeface="Chaparral Pr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Rate of Strain magnitude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363030" y="5001673"/>
              <a:ext cx="228244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tabLst>
                  <a:tab pos="1524000" algn="l"/>
                </a:tabLst>
              </a:pPr>
              <a:r>
                <a:rPr lang="nb-NO" sz="1100" dirty="0" smtClean="0">
                  <a:solidFill>
                    <a:srgbClr val="000000"/>
                  </a:solidFill>
                  <a:latin typeface="Chaparral Pr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min</a:t>
              </a:r>
              <a:r>
                <a:rPr lang="nb-NO" sz="1100" dirty="0" smtClean="0">
                  <a:solidFill>
                    <a:srgbClr val="194B64"/>
                  </a:solidFill>
                  <a:latin typeface="Chaparral Pr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                                                     </a:t>
              </a:r>
              <a:r>
                <a:rPr lang="nb-NO" sz="1100" dirty="0" smtClean="0">
                  <a:solidFill>
                    <a:schemeClr val="bg1"/>
                  </a:solidFill>
                  <a:latin typeface="Chaparral Pr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max</a:t>
              </a:r>
              <a:endParaRPr lang="nb-NO" sz="1100" dirty="0" smtClean="0">
                <a:solidFill>
                  <a:srgbClr val="194B64"/>
                </a:solidFill>
                <a:latin typeface="Chaparral Pro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363030" y="5377864"/>
              <a:ext cx="228244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tabLst>
                  <a:tab pos="1524000" algn="l"/>
                </a:tabLst>
              </a:pPr>
              <a:r>
                <a:rPr lang="nb-NO" sz="1100" dirty="0" smtClean="0">
                  <a:solidFill>
                    <a:srgbClr val="000000"/>
                  </a:solidFill>
                  <a:latin typeface="Chaparral Pr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min</a:t>
              </a:r>
              <a:r>
                <a:rPr lang="nb-NO" sz="1100" dirty="0" smtClean="0">
                  <a:solidFill>
                    <a:srgbClr val="194B64"/>
                  </a:solidFill>
                  <a:latin typeface="Chaparral Pr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                                                     </a:t>
              </a:r>
              <a:r>
                <a:rPr lang="nb-NO" sz="1100" dirty="0" smtClean="0">
                  <a:solidFill>
                    <a:schemeClr val="bg1"/>
                  </a:solidFill>
                  <a:latin typeface="Chaparral Pr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max</a:t>
              </a:r>
              <a:endParaRPr lang="nb-NO" sz="1100" dirty="0" smtClean="0">
                <a:solidFill>
                  <a:srgbClr val="194B64"/>
                </a:solidFill>
                <a:latin typeface="Chaparral Pro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368181" y="5759678"/>
              <a:ext cx="228244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tabLst>
                  <a:tab pos="1524000" algn="l"/>
                </a:tabLst>
              </a:pPr>
              <a:r>
                <a:rPr lang="nb-NO" sz="1100" dirty="0" smtClean="0">
                  <a:solidFill>
                    <a:srgbClr val="000000"/>
                  </a:solidFill>
                  <a:latin typeface="Chaparral Pr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min</a:t>
              </a:r>
              <a:r>
                <a:rPr lang="nb-NO" sz="1100" dirty="0" smtClean="0">
                  <a:solidFill>
                    <a:srgbClr val="194B64"/>
                  </a:solidFill>
                  <a:latin typeface="Chaparral Pr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                                                     </a:t>
              </a:r>
              <a:r>
                <a:rPr lang="nb-NO" sz="1100" dirty="0" smtClean="0">
                  <a:solidFill>
                    <a:schemeClr val="bg1"/>
                  </a:solidFill>
                  <a:latin typeface="Chaparral Pro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max</a:t>
              </a:r>
              <a:endParaRPr lang="nb-NO" sz="1100" dirty="0" smtClean="0">
                <a:solidFill>
                  <a:srgbClr val="194B64"/>
                </a:solidFill>
                <a:latin typeface="Chaparral Pro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247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6" r="34881" b="50166"/>
          <a:stretch/>
        </p:blipFill>
        <p:spPr bwMode="auto">
          <a:xfrm>
            <a:off x="2219763" y="2515326"/>
            <a:ext cx="4931075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42"/>
          <a:stretch/>
        </p:blipFill>
        <p:spPr bwMode="auto">
          <a:xfrm>
            <a:off x="899592" y="1637184"/>
            <a:ext cx="7572375" cy="3628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0" name="Group 49"/>
          <p:cNvGrpSpPr/>
          <p:nvPr/>
        </p:nvGrpSpPr>
        <p:grpSpPr>
          <a:xfrm>
            <a:off x="-324544" y="6426000"/>
            <a:ext cx="9468544" cy="431999"/>
            <a:chOff x="-324544" y="6426000"/>
            <a:chExt cx="9468544" cy="431999"/>
          </a:xfrm>
        </p:grpSpPr>
        <p:grpSp>
          <p:nvGrpSpPr>
            <p:cNvPr id="51" name="Group 50"/>
            <p:cNvGrpSpPr/>
            <p:nvPr/>
          </p:nvGrpSpPr>
          <p:grpSpPr>
            <a:xfrm>
              <a:off x="0" y="6426000"/>
              <a:ext cx="9144000" cy="431999"/>
              <a:chOff x="0" y="6426000"/>
              <a:chExt cx="9144000" cy="431999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0" y="6569999"/>
                <a:ext cx="9144000" cy="288000"/>
              </a:xfrm>
              <a:prstGeom prst="rect">
                <a:avLst/>
              </a:prstGeom>
              <a:gradFill flip="none" rotWithShape="1">
                <a:gsLst>
                  <a:gs pos="75000">
                    <a:srgbClr val="1E6978"/>
                  </a:gs>
                  <a:gs pos="50000">
                    <a:srgbClr val="1E5A78"/>
                  </a:gs>
                  <a:gs pos="0">
                    <a:srgbClr val="23698C"/>
                  </a:gs>
                  <a:gs pos="100000">
                    <a:srgbClr val="194B64"/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Rounded Rectangle 53"/>
              <p:cNvSpPr/>
              <p:nvPr/>
            </p:nvSpPr>
            <p:spPr>
              <a:xfrm>
                <a:off x="1476000" y="6569999"/>
                <a:ext cx="6876000" cy="288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Plaque 54"/>
              <p:cNvSpPr/>
              <p:nvPr/>
            </p:nvSpPr>
            <p:spPr>
              <a:xfrm>
                <a:off x="1332000" y="6426000"/>
                <a:ext cx="7164000" cy="288000"/>
              </a:xfrm>
              <a:prstGeom prst="plaque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2" name="Oval 51"/>
            <p:cNvSpPr/>
            <p:nvPr/>
          </p:nvSpPr>
          <p:spPr>
            <a:xfrm>
              <a:off x="-324544" y="6608965"/>
              <a:ext cx="216024" cy="2142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1084" y="0"/>
            <a:ext cx="9144000" cy="576000"/>
          </a:xfrm>
          <a:prstGeom prst="rect">
            <a:avLst/>
          </a:prstGeom>
          <a:gradFill flip="none" rotWithShape="1">
            <a:gsLst>
              <a:gs pos="75000">
                <a:srgbClr val="1E6969"/>
              </a:gs>
              <a:gs pos="50000">
                <a:srgbClr val="1E5A78"/>
              </a:gs>
              <a:gs pos="0">
                <a:srgbClr val="23698C"/>
              </a:gs>
              <a:gs pos="100000">
                <a:srgbClr val="194B6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-600051" y="67800"/>
            <a:ext cx="10140603" cy="724200"/>
            <a:chOff x="-600051" y="67800"/>
            <a:chExt cx="10140603" cy="724200"/>
          </a:xfrm>
        </p:grpSpPr>
        <p:grpSp>
          <p:nvGrpSpPr>
            <p:cNvPr id="32" name="Group 31"/>
            <p:cNvGrpSpPr/>
            <p:nvPr/>
          </p:nvGrpSpPr>
          <p:grpSpPr>
            <a:xfrm>
              <a:off x="432000" y="72000"/>
              <a:ext cx="8892528" cy="432000"/>
              <a:chOff x="432000" y="72000"/>
              <a:chExt cx="5273435" cy="43200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432000" y="72000"/>
                <a:ext cx="5273435" cy="432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432000" y="289716"/>
                <a:ext cx="5273435" cy="1422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Oval 32"/>
            <p:cNvSpPr/>
            <p:nvPr/>
          </p:nvSpPr>
          <p:spPr>
            <a:xfrm>
              <a:off x="-600051" y="67800"/>
              <a:ext cx="216024" cy="2142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Plaque 27"/>
            <p:cNvSpPr/>
            <p:nvPr/>
          </p:nvSpPr>
          <p:spPr>
            <a:xfrm>
              <a:off x="216000" y="360000"/>
              <a:ext cx="9324552" cy="432000"/>
            </a:xfrm>
            <a:prstGeom prst="plaque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68000" y="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 smtClean="0">
                <a:solidFill>
                  <a:srgbClr val="194B64"/>
                </a:solidFill>
                <a:latin typeface="Chaparral Pro" pitchFamily="18" charset="0"/>
                <a:ea typeface="Tahoma" panose="020B0604030504040204" pitchFamily="34" charset="0"/>
                <a:cs typeface="Tahoma" panose="020B0604030504040204" pitchFamily="34" charset="0"/>
              </a:rPr>
              <a:t>Multiple Focus + Context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0" y="6570000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Brambilla et al.</a:t>
            </a:r>
            <a:endParaRPr lang="en-US" sz="14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44000" y="6570000"/>
            <a:ext cx="900000" cy="324000"/>
          </a:xfrm>
        </p:spPr>
        <p:txBody>
          <a:bodyPr/>
          <a:lstStyle/>
          <a:p>
            <a:fld id="{000FED22-883D-472C-8692-000D75AC78D0}" type="slidenum">
              <a:rPr lang="en-US" sz="1400" smtClean="0">
                <a:solidFill>
                  <a:schemeClr val="bg2"/>
                </a:solidFill>
                <a:latin typeface="Century Gothic" panose="020B0502020202020204" pitchFamily="34" charset="0"/>
              </a:rPr>
              <a:t>8</a:t>
            </a:fld>
            <a:r>
              <a:rPr lang="en-US" sz="14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 / 27</a:t>
            </a:r>
            <a:endParaRPr lang="en-US" sz="14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sp>
        <p:nvSpPr>
          <p:cNvPr id="66" name="Rectangle 3"/>
          <p:cNvSpPr txBox="1">
            <a:spLocks noChangeArrowheads="1"/>
          </p:cNvSpPr>
          <p:nvPr/>
        </p:nvSpPr>
        <p:spPr bwMode="auto">
          <a:xfrm>
            <a:off x="107504" y="788279"/>
            <a:ext cx="9036496" cy="2073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>
              <a:buBlip>
                <a:blip r:embed="rId4"/>
              </a:buBlip>
            </a:pPr>
            <a:r>
              <a:rPr lang="nb-NO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Different flow aspects can be more or less relevant</a:t>
            </a:r>
          </a:p>
          <a:p>
            <a:pPr lvl="1">
              <a:buBlip>
                <a:blip r:embed="rId4"/>
              </a:buBlip>
            </a:pPr>
            <a:r>
              <a:rPr lang="nb-NO" dirty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Swirling </a:t>
            </a:r>
            <a:r>
              <a:rPr lang="nb-NO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motion </a:t>
            </a:r>
            <a:r>
              <a:rPr lang="nb-NO" dirty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a constant laminar </a:t>
            </a:r>
            <a:r>
              <a:rPr lang="nb-NO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flow?</a:t>
            </a:r>
          </a:p>
          <a:p>
            <a:pPr lvl="1">
              <a:buBlip>
                <a:blip r:embed="rId4"/>
              </a:buBlip>
            </a:pPr>
            <a:endParaRPr lang="nb-NO" dirty="0">
              <a:solidFill>
                <a:srgbClr val="194B64"/>
              </a:solidFill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0" name="Rectangle 3"/>
          <p:cNvSpPr txBox="1">
            <a:spLocks noChangeArrowheads="1"/>
          </p:cNvSpPr>
          <p:nvPr/>
        </p:nvSpPr>
        <p:spPr bwMode="auto">
          <a:xfrm>
            <a:off x="117029" y="5373216"/>
            <a:ext cx="9036496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>
              <a:buBlip>
                <a:blip r:embed="rId4"/>
              </a:buBlip>
            </a:pPr>
            <a:r>
              <a:rPr lang="nb-NO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relevance of an attribute can vary over the domain</a:t>
            </a:r>
          </a:p>
        </p:txBody>
      </p:sp>
      <p:sp>
        <p:nvSpPr>
          <p:cNvPr id="81" name="Rectangle 3"/>
          <p:cNvSpPr txBox="1">
            <a:spLocks noChangeArrowheads="1"/>
          </p:cNvSpPr>
          <p:nvPr/>
        </p:nvSpPr>
        <p:spPr bwMode="auto">
          <a:xfrm>
            <a:off x="107504" y="5877272"/>
            <a:ext cx="9036496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>
              <a:buBlip>
                <a:blip r:embed="rId4"/>
              </a:buBlip>
            </a:pPr>
            <a:r>
              <a:rPr lang="nb-NO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Multiple </a:t>
            </a:r>
            <a:r>
              <a:rPr lang="nb-NO" i="1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relevance measures</a:t>
            </a:r>
          </a:p>
        </p:txBody>
      </p:sp>
    </p:spTree>
    <p:extLst>
      <p:ext uri="{BB962C8B-B14F-4D97-AF65-F5344CB8AC3E}">
        <p14:creationId xmlns:p14="http://schemas.microsoft.com/office/powerpoint/2010/main" val="364090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48148E-6 L -0.14358 -0.10857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87" y="-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/>
          <p:cNvGrpSpPr/>
          <p:nvPr/>
        </p:nvGrpSpPr>
        <p:grpSpPr>
          <a:xfrm>
            <a:off x="-324544" y="6426000"/>
            <a:ext cx="9468544" cy="431999"/>
            <a:chOff x="-324544" y="6426000"/>
            <a:chExt cx="9468544" cy="431999"/>
          </a:xfrm>
        </p:grpSpPr>
        <p:grpSp>
          <p:nvGrpSpPr>
            <p:cNvPr id="51" name="Group 50"/>
            <p:cNvGrpSpPr/>
            <p:nvPr/>
          </p:nvGrpSpPr>
          <p:grpSpPr>
            <a:xfrm>
              <a:off x="0" y="6426000"/>
              <a:ext cx="9144000" cy="431999"/>
              <a:chOff x="0" y="6426000"/>
              <a:chExt cx="9144000" cy="431999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0" y="6569999"/>
                <a:ext cx="9144000" cy="288000"/>
              </a:xfrm>
              <a:prstGeom prst="rect">
                <a:avLst/>
              </a:prstGeom>
              <a:gradFill flip="none" rotWithShape="1">
                <a:gsLst>
                  <a:gs pos="75000">
                    <a:srgbClr val="1E6978"/>
                  </a:gs>
                  <a:gs pos="50000">
                    <a:srgbClr val="1E5A78"/>
                  </a:gs>
                  <a:gs pos="0">
                    <a:srgbClr val="23698C"/>
                  </a:gs>
                  <a:gs pos="100000">
                    <a:srgbClr val="194B64"/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Rounded Rectangle 53"/>
              <p:cNvSpPr/>
              <p:nvPr/>
            </p:nvSpPr>
            <p:spPr>
              <a:xfrm>
                <a:off x="1476000" y="6569999"/>
                <a:ext cx="6876000" cy="288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Plaque 54"/>
              <p:cNvSpPr/>
              <p:nvPr/>
            </p:nvSpPr>
            <p:spPr>
              <a:xfrm>
                <a:off x="1332000" y="6426000"/>
                <a:ext cx="7164000" cy="288000"/>
              </a:xfrm>
              <a:prstGeom prst="plaque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2" name="Oval 51"/>
            <p:cNvSpPr/>
            <p:nvPr/>
          </p:nvSpPr>
          <p:spPr>
            <a:xfrm>
              <a:off x="-324544" y="6608965"/>
              <a:ext cx="216024" cy="2142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1084" y="0"/>
            <a:ext cx="9144000" cy="576000"/>
          </a:xfrm>
          <a:prstGeom prst="rect">
            <a:avLst/>
          </a:prstGeom>
          <a:gradFill flip="none" rotWithShape="1">
            <a:gsLst>
              <a:gs pos="75000">
                <a:srgbClr val="1E6969"/>
              </a:gs>
              <a:gs pos="50000">
                <a:srgbClr val="1E5A78"/>
              </a:gs>
              <a:gs pos="0">
                <a:srgbClr val="23698C"/>
              </a:gs>
              <a:gs pos="100000">
                <a:srgbClr val="194B6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-600051" y="67800"/>
            <a:ext cx="10140603" cy="724200"/>
            <a:chOff x="-600051" y="67800"/>
            <a:chExt cx="10140603" cy="724200"/>
          </a:xfrm>
        </p:grpSpPr>
        <p:grpSp>
          <p:nvGrpSpPr>
            <p:cNvPr id="32" name="Group 31"/>
            <p:cNvGrpSpPr/>
            <p:nvPr/>
          </p:nvGrpSpPr>
          <p:grpSpPr>
            <a:xfrm>
              <a:off x="432000" y="72000"/>
              <a:ext cx="8892528" cy="432000"/>
              <a:chOff x="432000" y="72000"/>
              <a:chExt cx="5273435" cy="43200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432000" y="72000"/>
                <a:ext cx="5273435" cy="432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432000" y="289716"/>
                <a:ext cx="5273435" cy="1422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Oval 32"/>
            <p:cNvSpPr/>
            <p:nvPr/>
          </p:nvSpPr>
          <p:spPr>
            <a:xfrm>
              <a:off x="-600051" y="67800"/>
              <a:ext cx="216024" cy="2142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Plaque 27"/>
            <p:cNvSpPr/>
            <p:nvPr/>
          </p:nvSpPr>
          <p:spPr>
            <a:xfrm>
              <a:off x="216000" y="360000"/>
              <a:ext cx="9324552" cy="432000"/>
            </a:xfrm>
            <a:prstGeom prst="plaque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68000" y="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 smtClean="0">
                <a:solidFill>
                  <a:srgbClr val="194B64"/>
                </a:solidFill>
                <a:latin typeface="Chaparral Pro" pitchFamily="18" charset="0"/>
                <a:ea typeface="Tahoma" panose="020B0604030504040204" pitchFamily="34" charset="0"/>
                <a:cs typeface="Tahoma" panose="020B0604030504040204" pitchFamily="34" charset="0"/>
              </a:rPr>
              <a:t>Relevance measures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0" y="6570000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Brambilla et al.</a:t>
            </a:r>
            <a:endParaRPr lang="en-US" sz="14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44000" y="6561384"/>
            <a:ext cx="900000" cy="324000"/>
          </a:xfrm>
        </p:spPr>
        <p:txBody>
          <a:bodyPr/>
          <a:lstStyle/>
          <a:p>
            <a:fld id="{000FED22-883D-472C-8692-000D75AC78D0}" type="slidenum">
              <a:rPr lang="en-US" sz="1400" smtClean="0">
                <a:solidFill>
                  <a:schemeClr val="bg2"/>
                </a:solidFill>
                <a:latin typeface="Century Gothic" panose="020B0502020202020204" pitchFamily="34" charset="0"/>
              </a:rPr>
              <a:t>9</a:t>
            </a:fld>
            <a:r>
              <a:rPr lang="en-US" sz="14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 / 27</a:t>
            </a:r>
            <a:endParaRPr lang="en-US" sz="14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sp>
        <p:nvSpPr>
          <p:cNvPr id="66" name="Rectangle 3"/>
          <p:cNvSpPr txBox="1">
            <a:spLocks noChangeArrowheads="1"/>
          </p:cNvSpPr>
          <p:nvPr/>
        </p:nvSpPr>
        <p:spPr bwMode="auto">
          <a:xfrm>
            <a:off x="107504" y="707887"/>
            <a:ext cx="9036496" cy="1352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>
              <a:buBlip>
                <a:blip r:embed="rId3"/>
              </a:buBlip>
            </a:pPr>
            <a:r>
              <a:rPr lang="en-US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each attribute </a:t>
            </a:r>
            <a:r>
              <a:rPr lang="en-US" i="1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endParaRPr lang="en-US" dirty="0" smtClean="0">
              <a:solidFill>
                <a:srgbClr val="194B64"/>
              </a:solidFill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buBlip>
                <a:blip r:embed="rId3"/>
              </a:buBlip>
            </a:pPr>
            <a:r>
              <a:rPr lang="en-US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Define a set of potential locations </a:t>
            </a:r>
            <a:r>
              <a:rPr lang="en-US" i="1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en-US" i="1" baseline="-25000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lvl="1">
              <a:buBlip>
                <a:blip r:embed="rId3"/>
              </a:buBlip>
            </a:pPr>
            <a:r>
              <a:rPr lang="en-US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Define  </a:t>
            </a:r>
            <a:r>
              <a:rPr lang="en-US" i="1" dirty="0" err="1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relevance</a:t>
            </a:r>
            <a:r>
              <a:rPr lang="en-US" i="1" baseline="-25000" dirty="0" err="1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en-US" i="1" baseline="-25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i="1" baseline="30000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-&gt;</a:t>
            </a:r>
            <a:r>
              <a:rPr lang="en-US" i="1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smtClean="0">
                <a:solidFill>
                  <a:schemeClr val="accent5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[0, 1]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763688" y="2852936"/>
            <a:ext cx="6192688" cy="3843859"/>
            <a:chOff x="1763688" y="2852936"/>
            <a:chExt cx="6192688" cy="3843859"/>
          </a:xfrm>
        </p:grpSpPr>
        <p:pic>
          <p:nvPicPr>
            <p:cNvPr id="34" name="Picture 2" descr="D:\Desktop\multivariate_ds4images\addiotional material\ExMan_VRev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688" y="2852936"/>
              <a:ext cx="5182707" cy="27528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0" name="Rectangle 69"/>
            <p:cNvSpPr/>
            <p:nvPr/>
          </p:nvSpPr>
          <p:spPr>
            <a:xfrm rot="16200000">
              <a:off x="6827767" y="3873488"/>
              <a:ext cx="1928388" cy="294040"/>
            </a:xfrm>
            <a:prstGeom prst="rect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chemeClr val="bg1"/>
                </a:gs>
              </a:gsLst>
              <a:lin ang="10800000" scaled="0"/>
              <a:tileRect/>
            </a:gra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solidFill>
                  <a:schemeClr val="tx1"/>
                </a:solidFill>
                <a:latin typeface="Chaparral Pro" pitchFamily="18" charset="0"/>
              </a:endParaRPr>
            </a:p>
          </p:txBody>
        </p:sp>
        <p:pic>
          <p:nvPicPr>
            <p:cNvPr id="31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827974" y="5560546"/>
              <a:ext cx="1885038" cy="89612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35" name="TextBox 34"/>
            <p:cNvSpPr txBox="1"/>
            <p:nvPr/>
          </p:nvSpPr>
          <p:spPr>
            <a:xfrm>
              <a:off x="5375380" y="6120143"/>
              <a:ext cx="6367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600" dirty="0" smtClean="0">
                  <a:solidFill>
                    <a:schemeClr val="bg1"/>
                  </a:solidFill>
                  <a:latin typeface="Chaparral Pro" pitchFamily="18" charset="0"/>
                </a:rPr>
                <a:t>u</a:t>
              </a:r>
              <a:r>
                <a:rPr lang="nb-NO" sz="1600" baseline="-25000" dirty="0" smtClean="0">
                  <a:solidFill>
                    <a:schemeClr val="bg1"/>
                  </a:solidFill>
                  <a:latin typeface="Chaparral Pro" pitchFamily="18" charset="0"/>
                </a:rPr>
                <a:t>x</a:t>
              </a:r>
              <a:endParaRPr lang="en-US" sz="3200" baseline="-25000" dirty="0">
                <a:solidFill>
                  <a:schemeClr val="bg1"/>
                </a:solidFill>
                <a:latin typeface="Chaparral Pro" pitchFamily="18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729791" y="6419796"/>
              <a:ext cx="41159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200" dirty="0" smtClean="0">
                  <a:latin typeface="Chaparral Pro" pitchFamily="18" charset="0"/>
                </a:rPr>
                <a:t>min                                         max   min                                          max</a:t>
              </a:r>
              <a:endParaRPr lang="nb-NO" sz="1200" baseline="30000" dirty="0" smtClean="0">
                <a:latin typeface="Chaparral Pro" pitchFamily="18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604207" y="5436608"/>
              <a:ext cx="285127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200" dirty="0" smtClean="0">
                  <a:latin typeface="Chaparral Pro" pitchFamily="18" charset="0"/>
                </a:rPr>
                <a:t>1</a:t>
              </a:r>
            </a:p>
            <a:p>
              <a:endParaRPr lang="nb-NO" sz="1050" dirty="0" smtClean="0">
                <a:latin typeface="Chaparral Pro" pitchFamily="18" charset="0"/>
              </a:endParaRPr>
            </a:p>
            <a:p>
              <a:endParaRPr lang="nb-NO" sz="1200" dirty="0" smtClean="0">
                <a:latin typeface="Chaparral Pro" pitchFamily="18" charset="0"/>
              </a:endParaRPr>
            </a:p>
            <a:p>
              <a:endParaRPr lang="nb-NO" sz="1200" dirty="0" smtClean="0">
                <a:latin typeface="Chaparral Pro" pitchFamily="18" charset="0"/>
              </a:endParaRPr>
            </a:p>
            <a:p>
              <a:endParaRPr lang="nb-NO" sz="1200" dirty="0">
                <a:latin typeface="Chaparral Pro" pitchFamily="18" charset="0"/>
              </a:endParaRPr>
            </a:p>
            <a:p>
              <a:r>
                <a:rPr lang="nb-NO" sz="1200" dirty="0" smtClean="0">
                  <a:latin typeface="Chaparral Pro" pitchFamily="18" charset="0"/>
                </a:rPr>
                <a:t>0</a:t>
              </a:r>
              <a:endParaRPr lang="en-US" sz="1200" dirty="0">
                <a:latin typeface="Chaparral Pro" pitchFamily="18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522906" y="5593491"/>
              <a:ext cx="369332" cy="867720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nb-NO" sz="1200" dirty="0" smtClean="0">
                  <a:latin typeface="Chaparral Pro" pitchFamily="18" charset="0"/>
                </a:rPr>
                <a:t>relevance</a:t>
              </a:r>
            </a:p>
          </p:txBody>
        </p:sp>
        <p:pic>
          <p:nvPicPr>
            <p:cNvPr id="45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832622" y="5560518"/>
              <a:ext cx="1885094" cy="89615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46" name="TextBox 45"/>
            <p:cNvSpPr txBox="1"/>
            <p:nvPr/>
          </p:nvSpPr>
          <p:spPr>
            <a:xfrm>
              <a:off x="7403536" y="6120143"/>
              <a:ext cx="54121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600" dirty="0" smtClean="0">
                  <a:solidFill>
                    <a:schemeClr val="bg1"/>
                  </a:solidFill>
                  <a:latin typeface="Chaparral Pro" pitchFamily="18" charset="0"/>
                </a:rPr>
                <a:t>u</a:t>
              </a:r>
              <a:r>
                <a:rPr lang="nb-NO" sz="1600" baseline="-25000" dirty="0" smtClean="0">
                  <a:solidFill>
                    <a:schemeClr val="bg1"/>
                  </a:solidFill>
                  <a:latin typeface="Chaparral Pro" pitchFamily="18" charset="0"/>
                </a:rPr>
                <a:t>y</a:t>
              </a:r>
              <a:endParaRPr lang="en-US" sz="3200" baseline="-25000" dirty="0">
                <a:solidFill>
                  <a:schemeClr val="bg1"/>
                </a:solidFill>
                <a:latin typeface="Chaparral Pro" pitchFamily="18" charset="0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667911" y="4627330"/>
              <a:ext cx="2750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2400" dirty="0" smtClean="0">
                  <a:latin typeface="Chaparral Pro" pitchFamily="18" charset="0"/>
                </a:rPr>
                <a:t>0</a:t>
              </a:r>
              <a:endParaRPr lang="nb-NO" sz="3200" dirty="0" smtClean="0">
                <a:latin typeface="Chaparral Pro" pitchFamily="18" charset="0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7681365" y="2996952"/>
              <a:ext cx="2750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2400" dirty="0" smtClean="0">
                  <a:solidFill>
                    <a:schemeClr val="bg2"/>
                  </a:solidFill>
                  <a:latin typeface="Chaparral Pro" pitchFamily="18" charset="0"/>
                </a:rPr>
                <a:t>1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7186356" y="3148976"/>
              <a:ext cx="553997" cy="1835725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nb-NO" sz="2400" dirty="0" smtClean="0">
                  <a:latin typeface="Chaparral Pro" pitchFamily="18" charset="0"/>
                </a:rPr>
                <a:t>relevance</a:t>
              </a:r>
            </a:p>
          </p:txBody>
        </p:sp>
      </p:grpSp>
      <p:sp>
        <p:nvSpPr>
          <p:cNvPr id="74" name="Rectangle 3"/>
          <p:cNvSpPr txBox="1">
            <a:spLocks noChangeArrowheads="1"/>
          </p:cNvSpPr>
          <p:nvPr/>
        </p:nvSpPr>
        <p:spPr bwMode="auto">
          <a:xfrm>
            <a:off x="107504" y="2172662"/>
            <a:ext cx="9036496" cy="570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2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>
              <a:buBlip>
                <a:blip r:embed="rId3"/>
              </a:buBlip>
            </a:pPr>
            <a:r>
              <a:rPr lang="en-US" dirty="0" smtClean="0">
                <a:solidFill>
                  <a:srgbClr val="194B64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Relevance measures are user defined</a:t>
            </a:r>
          </a:p>
        </p:txBody>
      </p:sp>
    </p:spTree>
    <p:extLst>
      <p:ext uri="{BB962C8B-B14F-4D97-AF65-F5344CB8AC3E}">
        <p14:creationId xmlns:p14="http://schemas.microsoft.com/office/powerpoint/2010/main" val="294598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</p:bldLst>
  </p:timing>
</p:sld>
</file>

<file path=ppt/theme/theme1.xml><?xml version="1.0" encoding="utf-8"?>
<a:theme xmlns:a="http://schemas.openxmlformats.org/drawingml/2006/main" name="MyPresentationTemplate">
  <a:themeElements>
    <a:clrScheme name="MyUiB">
      <a:dk1>
        <a:srgbClr val="194B64"/>
      </a:dk1>
      <a:lt1>
        <a:srgbClr val="FFFFFF"/>
      </a:lt1>
      <a:dk2>
        <a:srgbClr val="236978"/>
      </a:dk2>
      <a:lt2>
        <a:srgbClr val="E1F0FA"/>
      </a:lt2>
      <a:accent1>
        <a:srgbClr val="4F81BD"/>
      </a:accent1>
      <a:accent2>
        <a:srgbClr val="C0504D"/>
      </a:accent2>
      <a:accent3>
        <a:srgbClr val="59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MyPresentationTemplate</Template>
  <TotalTime>2618</TotalTime>
  <Words>2061</Words>
  <Application>Microsoft Office PowerPoint</Application>
  <PresentationFormat>On-screen Show (4:3)</PresentationFormat>
  <Paragraphs>414</Paragraphs>
  <Slides>41</Slides>
  <Notes>8</Notes>
  <HiddenSlides>2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  <vt:variant>
        <vt:lpstr>Custom Shows</vt:lpstr>
      </vt:variant>
      <vt:variant>
        <vt:i4>1</vt:i4>
      </vt:variant>
    </vt:vector>
  </HeadingPairs>
  <TitlesOfParts>
    <vt:vector size="43" baseType="lpstr">
      <vt:lpstr>MyPresentationTemplate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 Show 1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brembo</dc:creator>
  <cp:lastModifiedBy>brembo</cp:lastModifiedBy>
  <cp:revision>121</cp:revision>
  <dcterms:created xsi:type="dcterms:W3CDTF">2013-08-29T11:05:55Z</dcterms:created>
  <dcterms:modified xsi:type="dcterms:W3CDTF">2013-09-10T17:33:28Z</dcterms:modified>
</cp:coreProperties>
</file>